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</p:sldMasterIdLst>
  <p:notesMasterIdLst>
    <p:notesMasterId r:id="rId34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</p:sldIdLst>
  <p:sldSz cx="10160000" cy="7620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8" d="100"/>
          <a:sy n="68" d="100"/>
        </p:scale>
        <p:origin x="-468" y="-72"/>
      </p:cViewPr>
      <p:guideLst>
        <p:guide orient="horz" pos="24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21" Type="http://schemas.openxmlformats.org/officeDocument/2006/relationships/slide" Target="slides/slide10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9A331A-D8BC-4E95-82E5-B4E5B5EFCD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8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C9B9E-9644-4DBC-9223-11AE9A4CBF4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90617-F270-4F37-8DF4-00453DAEC5A7}" type="slidenum">
              <a:rPr lang="en-US"/>
              <a:pPr/>
              <a:t>20</a:t>
            </a:fld>
            <a:endParaRPr lang="en-US"/>
          </a:p>
        </p:txBody>
      </p:sp>
      <p:sp>
        <p:nvSpPr>
          <p:cNvPr id="4198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57369-D913-49F4-8392-38A6B6710858}" type="slidenum">
              <a:rPr lang="en-US"/>
              <a:pPr/>
              <a:t>9</a:t>
            </a:fld>
            <a:endParaRPr lang="en-US"/>
          </a:p>
        </p:txBody>
      </p:sp>
      <p:sp>
        <p:nvSpPr>
          <p:cNvPr id="2252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72D52-CA18-4262-81C3-A145BA05E02C}" type="slidenum">
              <a:rPr lang="en-US"/>
              <a:pPr/>
              <a:t>11</a:t>
            </a:fld>
            <a:endParaRPr lang="en-US"/>
          </a:p>
        </p:txBody>
      </p:sp>
      <p:sp>
        <p:nvSpPr>
          <p:cNvPr id="2560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67E41-1336-4AC4-A087-832631CDE773}" type="slidenum">
              <a:rPr lang="en-US"/>
              <a:pPr/>
              <a:t>12</a:t>
            </a:fld>
            <a:endParaRPr lang="en-US"/>
          </a:p>
        </p:txBody>
      </p:sp>
      <p:sp>
        <p:nvSpPr>
          <p:cNvPr id="276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D78E9-C915-47B7-8254-554391C1372A}" type="slidenum">
              <a:rPr lang="en-US"/>
              <a:pPr/>
              <a:t>13</a:t>
            </a:fld>
            <a:endParaRPr lang="en-US"/>
          </a:p>
        </p:txBody>
      </p:sp>
      <p:sp>
        <p:nvSpPr>
          <p:cNvPr id="296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12317-098B-49EF-86B9-A60818739E81}" type="slidenum">
              <a:rPr lang="en-US"/>
              <a:pPr/>
              <a:t>16</a:t>
            </a:fld>
            <a:endParaRPr lang="en-US"/>
          </a:p>
        </p:txBody>
      </p:sp>
      <p:sp>
        <p:nvSpPr>
          <p:cNvPr id="3379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19CC2-6E2D-4A49-90A3-2C329AF6CB91}" type="slidenum">
              <a:rPr lang="en-US"/>
              <a:pPr/>
              <a:t>17</a:t>
            </a:fld>
            <a:endParaRPr lang="en-US"/>
          </a:p>
        </p:txBody>
      </p:sp>
      <p:sp>
        <p:nvSpPr>
          <p:cNvPr id="3584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5CED4-D70C-4B97-AF91-75EBC93193E4}" type="slidenum">
              <a:rPr lang="en-US"/>
              <a:pPr/>
              <a:t>18</a:t>
            </a:fld>
            <a:endParaRPr lang="en-US"/>
          </a:p>
        </p:txBody>
      </p:sp>
      <p:sp>
        <p:nvSpPr>
          <p:cNvPr id="3788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99404-405C-4466-A0DB-13C30D6D0444}" type="slidenum">
              <a:rPr lang="en-US"/>
              <a:pPr/>
              <a:t>19</a:t>
            </a:fld>
            <a:endParaRPr lang="en-US"/>
          </a:p>
        </p:txBody>
      </p:sp>
      <p:sp>
        <p:nvSpPr>
          <p:cNvPr id="399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780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5801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6409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94147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980794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53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9941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96660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36274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6419168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011599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3348569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640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1282700"/>
            <a:ext cx="2044700" cy="353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282700"/>
            <a:ext cx="5981700" cy="353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92914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80225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2911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0253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2243396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57900" y="2159000"/>
            <a:ext cx="147955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9850" y="2159000"/>
            <a:ext cx="147955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46430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77127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7608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92475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83255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9015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34109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25444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662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85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80016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59000"/>
            <a:ext cx="40132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159000"/>
            <a:ext cx="40132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9783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937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0410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05609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67383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9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055800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7122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6220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1128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0121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28870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9906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9906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7881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1632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0398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77612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714845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658581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7884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64085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6000" cy="6324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0930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3634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390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7480846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8897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954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468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924300"/>
            <a:ext cx="4013200" cy="88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3924300"/>
            <a:ext cx="4013200" cy="88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87187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200881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46793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329783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5272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6000" cy="6502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502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1744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44014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8237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766608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2838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490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34599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7994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294467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367686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6798468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506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203200"/>
            <a:ext cx="2286000" cy="660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203200"/>
            <a:ext cx="6705600" cy="660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51371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88485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74766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5824715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9059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7555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0505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50153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039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028127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88557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95101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1778000"/>
            <a:ext cx="22860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67056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00821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0883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8991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99937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272155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58651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0283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40744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521435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643333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2522714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41583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1778000"/>
            <a:ext cx="2286000" cy="530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6705600" cy="5308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11668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0266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793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892293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965016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46500"/>
            <a:ext cx="2241550" cy="257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8450" y="3746500"/>
            <a:ext cx="2241550" cy="257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56911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72074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1197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558119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7787567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404857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57406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1125" y="1104900"/>
            <a:ext cx="1158875" cy="5219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1104900"/>
            <a:ext cx="3324225" cy="5219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70531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537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0235786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0118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1412885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53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63371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5576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6439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0790250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404695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69559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57716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8899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282700"/>
            <a:ext cx="81788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3924300"/>
            <a:ext cx="817880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699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271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843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415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127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25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2pPr>
      <a:lvl3pPr marL="381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3pPr>
      <a:lvl4pPr marL="50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4pPr>
      <a:lvl5pPr marL="635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5pPr>
      <a:lvl6pPr marL="5207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6pPr>
      <a:lvl7pPr marL="9779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7pPr>
      <a:lvl8pPr marL="14351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8pPr>
      <a:lvl9pPr marL="18923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59000"/>
            <a:ext cx="39370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57900" y="2159000"/>
            <a:ext cx="31115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59000"/>
            <a:ext cx="81788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990600"/>
            <a:ext cx="81788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324100"/>
            <a:ext cx="8178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25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0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2pPr>
      <a:lvl3pPr marL="76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3pPr>
      <a:lvl4pPr marL="101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4pPr>
      <a:lvl5pPr marL="1270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5pPr>
      <a:lvl6pPr marL="584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6pPr>
      <a:lvl7pPr marL="1041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7pPr>
      <a:lvl8pPr marL="1498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8pPr>
      <a:lvl9pPr marL="1955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5753100"/>
            <a:ext cx="81788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25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0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2pPr>
      <a:lvl3pPr marL="76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3pPr>
      <a:lvl4pPr marL="101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4pPr>
      <a:lvl5pPr marL="1270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5pPr>
      <a:lvl6pPr marL="584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6pPr>
      <a:lvl7pPr marL="1041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7pPr>
      <a:lvl8pPr marL="1498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8pPr>
      <a:lvl9pPr marL="1955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1104900"/>
            <a:ext cx="46355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46500"/>
            <a:ext cx="46355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9pPr>
    </p:titleStyle>
    <p:bodyStyle>
      <a:lvl1pPr marL="254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508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2pPr>
      <a:lvl3pPr marL="762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3pPr>
      <a:lvl4pPr marL="1016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4pPr>
      <a:lvl5pPr marL="1270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5pPr>
      <a:lvl6pPr marL="5842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6pPr>
      <a:lvl7pPr marL="10414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7pPr>
      <a:lvl8pPr marL="14986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8pPr>
      <a:lvl9pPr marL="19558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59000"/>
            <a:ext cx="39370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95400" algn="l"/>
              </a:tabLst>
            </a:pPr>
            <a:r>
              <a:rPr lang="en-US"/>
              <a:t>Parsing &amp; Scanning</a:t>
            </a:r>
            <a:br>
              <a:rPr lang="en-US"/>
            </a:br>
            <a:r>
              <a:rPr lang="en-US"/>
              <a:t>Lecture 2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3924300"/>
            <a:ext cx="8178800" cy="2654300"/>
          </a:xfrm>
        </p:spPr>
        <p:txBody>
          <a:bodyPr/>
          <a:lstStyle/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/>
              <a:t>COMP 202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/>
              <a:t>10/25/2004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/>
              <a:t>Derek Ruths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endParaRPr lang="en-US"/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>
                <a:solidFill>
                  <a:srgbClr val="D12A33"/>
                </a:solidFill>
              </a:rPr>
              <a:t>druths@rice.edu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>
                <a:solidFill>
                  <a:srgbClr val="D12A33"/>
                </a:solidFill>
              </a:rPr>
              <a:t>Office: DH Rm #3010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Parsing:</a:t>
            </a:r>
            <a:br>
              <a:rPr lang="en-US"/>
            </a:br>
            <a:r>
              <a:rPr lang="en-US"/>
              <a:t>Organizing Things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3898900" y="4330700"/>
            <a:ext cx="2362200" cy="1270000"/>
            <a:chOff x="2149" y="2387"/>
            <a:chExt cx="1488" cy="800"/>
          </a:xfrm>
        </p:grpSpPr>
        <p:sp>
          <p:nvSpPr>
            <p:cNvPr id="23555" name="Freeform 3"/>
            <p:cNvSpPr>
              <a:spLocks/>
            </p:cNvSpPr>
            <p:nvPr/>
          </p:nvSpPr>
          <p:spPr bwMode="auto">
            <a:xfrm>
              <a:off x="2149" y="2387"/>
              <a:ext cx="1488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2553" y="2643"/>
              <a:ext cx="664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292100" y="4051300"/>
            <a:ext cx="3435350" cy="2963863"/>
            <a:chOff x="161" y="2233"/>
            <a:chExt cx="2164" cy="1867"/>
          </a:xfrm>
        </p:grpSpPr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257" y="2233"/>
              <a:ext cx="1430" cy="1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3200" i="1">
                  <a:solidFill>
                    <a:srgbClr val="000000"/>
                  </a:solidFill>
                </a:rPr>
                <a:t>&lt;NUM,  “3”&gt;,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&lt;PLUS,  “+”&gt;,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&lt;ID,      “x”&gt;,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&lt;EOF&gt;</a:t>
              </a:r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auto">
            <a:xfrm>
              <a:off x="1800" y="2737"/>
              <a:ext cx="525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61" y="3793"/>
              <a:ext cx="1664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Tokens</a:t>
              </a:r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2844800" y="4025900"/>
            <a:ext cx="7010400" cy="3248025"/>
            <a:chOff x="1568" y="2219"/>
            <a:chExt cx="4416" cy="2046"/>
          </a:xfrm>
        </p:grpSpPr>
        <p:sp>
          <p:nvSpPr>
            <p:cNvPr id="23562" name="Freeform 10"/>
            <p:cNvSpPr>
              <a:spLocks/>
            </p:cNvSpPr>
            <p:nvPr/>
          </p:nvSpPr>
          <p:spPr bwMode="auto">
            <a:xfrm>
              <a:off x="5288" y="2931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5200" y="2627"/>
              <a:ext cx="216" cy="32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5456" y="3019"/>
              <a:ext cx="12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auto">
            <a:xfrm>
              <a:off x="4800" y="2219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auto">
            <a:xfrm>
              <a:off x="4320" y="2931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 flipH="1">
              <a:off x="4704" y="2627"/>
              <a:ext cx="192" cy="35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4957" y="2307"/>
              <a:ext cx="15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23569" name="Text Box 17"/>
            <p:cNvSpPr txBox="1">
              <a:spLocks noChangeArrowheads="1"/>
            </p:cNvSpPr>
            <p:nvPr/>
          </p:nvSpPr>
          <p:spPr bwMode="auto">
            <a:xfrm>
              <a:off x="4488" y="3019"/>
              <a:ext cx="12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auto">
            <a:xfrm>
              <a:off x="3840" y="2739"/>
              <a:ext cx="371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4096" y="3651"/>
              <a:ext cx="1888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Abstract Syntax Tree</a:t>
              </a:r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auto">
            <a:xfrm>
              <a:off x="1568" y="3859"/>
              <a:ext cx="2416" cy="167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4268788" y="2908300"/>
            <a:ext cx="1597025" cy="1266825"/>
            <a:chOff x="2358" y="1603"/>
            <a:chExt cx="1006" cy="798"/>
          </a:xfrm>
        </p:grpSpPr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2358" y="1603"/>
              <a:ext cx="100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Grammar</a:t>
              </a:r>
            </a:p>
          </p:txBody>
        </p:sp>
        <p:sp>
          <p:nvSpPr>
            <p:cNvPr id="23575" name="Freeform 23"/>
            <p:cNvSpPr>
              <a:spLocks/>
            </p:cNvSpPr>
            <p:nvPr/>
          </p:nvSpPr>
          <p:spPr bwMode="auto">
            <a:xfrm rot="5399999">
              <a:off x="2618" y="2092"/>
              <a:ext cx="479" cy="140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6" name="Freeform 24"/>
          <p:cNvSpPr>
            <a:spLocks/>
          </p:cNvSpPr>
          <p:nvPr/>
        </p:nvSpPr>
        <p:spPr bwMode="auto">
          <a:xfrm>
            <a:off x="6832600" y="3937000"/>
            <a:ext cx="3111500" cy="33401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4D9ED1">
              <a:alpha val="30969"/>
            </a:srgbClr>
          </a:solidFill>
          <a:ln w="25400">
            <a:solidFill>
              <a:srgbClr val="000000">
                <a:alpha val="30969"/>
              </a:srgbClr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Representing</a:t>
            </a:r>
            <a:br>
              <a:rPr lang="en-US"/>
            </a:br>
            <a:r>
              <a:rPr lang="en-US"/>
              <a:t>Syntax Structure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44550" y="2349500"/>
            <a:ext cx="267811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Production Rule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969125" y="2349500"/>
            <a:ext cx="19875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Syntax Tree</a:t>
            </a:r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4546600" y="2425700"/>
            <a:ext cx="1231900" cy="300038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584200" y="3213100"/>
            <a:ext cx="8801100" cy="2120900"/>
            <a:chOff x="357" y="1771"/>
            <a:chExt cx="5544" cy="1336"/>
          </a:xfrm>
        </p:grpSpPr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 rot="10800000" flipH="1">
              <a:off x="5021" y="2307"/>
              <a:ext cx="0" cy="2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357" y="2075"/>
              <a:ext cx="259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 err="1">
                  <a:solidFill>
                    <a:srgbClr val="000000"/>
                  </a:solidFill>
                </a:rPr>
                <a:t>Expr</a:t>
              </a:r>
              <a:r>
                <a:rPr lang="en-US" sz="2800" dirty="0">
                  <a:solidFill>
                    <a:srgbClr val="000000"/>
                  </a:solidFill>
                </a:rPr>
                <a:t> </a:t>
              </a:r>
              <a:r>
                <a:rPr lang="en-US" sz="2800" dirty="0">
                  <a:solidFill>
                    <a:srgbClr val="000000"/>
                  </a:solidFill>
                  <a:latin typeface="Lucida Grande" pitchFamily="34" charset="0"/>
                </a:rPr>
                <a:t>→</a:t>
              </a:r>
              <a:r>
                <a:rPr lang="en-US" sz="2800" dirty="0">
                  <a:solidFill>
                    <a:srgbClr val="000000"/>
                  </a:solidFill>
                </a:rPr>
                <a:t> Fact Op </a:t>
              </a:r>
              <a:r>
                <a:rPr lang="en-US" sz="2800" dirty="0" err="1">
                  <a:solidFill>
                    <a:srgbClr val="000000"/>
                  </a:solidFill>
                </a:rPr>
                <a:t>Expr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auto">
            <a:xfrm>
              <a:off x="2853" y="2523"/>
              <a:ext cx="776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auto">
            <a:xfrm>
              <a:off x="4733" y="1771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4772" y="1899"/>
              <a:ext cx="466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 err="1">
                  <a:solidFill>
                    <a:srgbClr val="000000"/>
                  </a:solidFill>
                </a:rPr>
                <a:t>Expr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auto">
            <a:xfrm>
              <a:off x="4141" y="2563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4192" y="2691"/>
              <a:ext cx="44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Fact</a:t>
              </a:r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auto">
            <a:xfrm>
              <a:off x="4741" y="2563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4862" y="2691"/>
              <a:ext cx="30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00"/>
                  </a:solidFill>
                </a:rPr>
                <a:t>Op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5349" y="2563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388" y="2691"/>
              <a:ext cx="466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00"/>
                  </a:solidFill>
                </a:rPr>
                <a:t>Expr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 rot="10800000" flipH="1">
              <a:off x="4557" y="2251"/>
              <a:ext cx="280" cy="3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 rot="10800000">
              <a:off x="5173" y="2251"/>
              <a:ext cx="288" cy="3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901700" y="4279900"/>
            <a:ext cx="5918200" cy="2286000"/>
            <a:chOff x="497" y="2359"/>
            <a:chExt cx="3728" cy="1440"/>
          </a:xfrm>
        </p:grpSpPr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3609" y="3255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3623" y="3383"/>
              <a:ext cx="516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00"/>
                  </a:solidFill>
                </a:rPr>
                <a:t>NUM</a:t>
              </a:r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 rot="10800000" flipH="1">
              <a:off x="4001" y="2991"/>
              <a:ext cx="224" cy="2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497" y="2359"/>
              <a:ext cx="137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>
                  <a:solidFill>
                    <a:srgbClr val="000000"/>
                  </a:solidFill>
                </a:rPr>
                <a:t>Fact  </a:t>
              </a:r>
              <a:r>
                <a:rPr lang="en-US" sz="2800">
                  <a:solidFill>
                    <a:srgbClr val="000000"/>
                  </a:solidFill>
                  <a:latin typeface="Lucida Grande" pitchFamily="34" charset="0"/>
                </a:rPr>
                <a:t>→ </a:t>
              </a:r>
              <a:r>
                <a:rPr lang="en-US" sz="2800">
                  <a:solidFill>
                    <a:srgbClr val="000000"/>
                  </a:solidFill>
                </a:rPr>
                <a:t>NUM</a:t>
              </a:r>
            </a:p>
          </p:txBody>
        </p:sp>
      </p:grpSp>
      <p:grpSp>
        <p:nvGrpSpPr>
          <p:cNvPr id="24600" name="Group 24"/>
          <p:cNvGrpSpPr>
            <a:grpSpLocks/>
          </p:cNvGrpSpPr>
          <p:nvPr/>
        </p:nvGrpSpPr>
        <p:grpSpPr bwMode="auto">
          <a:xfrm>
            <a:off x="1028700" y="4927600"/>
            <a:ext cx="7402513" cy="1638300"/>
            <a:chOff x="567" y="2716"/>
            <a:chExt cx="4663" cy="1032"/>
          </a:xfrm>
        </p:grpSpPr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 rot="10800000" flipH="1">
              <a:off x="4959" y="2972"/>
              <a:ext cx="0" cy="26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602" name="Freeform 26"/>
            <p:cNvSpPr>
              <a:spLocks/>
            </p:cNvSpPr>
            <p:nvPr/>
          </p:nvSpPr>
          <p:spPr bwMode="auto">
            <a:xfrm>
              <a:off x="4663" y="3204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4639" y="3332"/>
              <a:ext cx="59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00"/>
                  </a:solidFill>
                </a:rPr>
                <a:t>PLUS</a:t>
              </a:r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567" y="2716"/>
              <a:ext cx="1307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>
                  <a:solidFill>
                    <a:srgbClr val="000000"/>
                  </a:solidFill>
                </a:rPr>
                <a:t>Op  </a:t>
              </a:r>
              <a:r>
                <a:rPr lang="en-US" sz="2800">
                  <a:solidFill>
                    <a:srgbClr val="000000"/>
                  </a:solidFill>
                  <a:latin typeface="Lucida Grande" pitchFamily="34" charset="0"/>
                </a:rPr>
                <a:t>→ </a:t>
              </a:r>
              <a:r>
                <a:rPr lang="en-US" sz="2800">
                  <a:solidFill>
                    <a:srgbClr val="000000"/>
                  </a:solidFill>
                </a:rPr>
                <a:t>PLUS</a:t>
              </a:r>
            </a:p>
          </p:txBody>
        </p:sp>
      </p:grpSp>
      <p:grpSp>
        <p:nvGrpSpPr>
          <p:cNvPr id="24605" name="Group 29"/>
          <p:cNvGrpSpPr>
            <a:grpSpLocks/>
          </p:cNvGrpSpPr>
          <p:nvPr/>
        </p:nvGrpSpPr>
        <p:grpSpPr bwMode="auto">
          <a:xfrm>
            <a:off x="787400" y="5257800"/>
            <a:ext cx="9194800" cy="1308100"/>
            <a:chOff x="434" y="2898"/>
            <a:chExt cx="5792" cy="824"/>
          </a:xfrm>
        </p:grpSpPr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 rot="10800000">
              <a:off x="5714" y="2898"/>
              <a:ext cx="288" cy="3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607" name="Freeform 31"/>
            <p:cNvSpPr>
              <a:spLocks/>
            </p:cNvSpPr>
            <p:nvPr/>
          </p:nvSpPr>
          <p:spPr bwMode="auto">
            <a:xfrm>
              <a:off x="5674" y="3178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608" name="Text Box 32"/>
            <p:cNvSpPr txBox="1">
              <a:spLocks noChangeArrowheads="1"/>
            </p:cNvSpPr>
            <p:nvPr/>
          </p:nvSpPr>
          <p:spPr bwMode="auto">
            <a:xfrm>
              <a:off x="5725" y="3306"/>
              <a:ext cx="44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00"/>
                  </a:solidFill>
                </a:rPr>
                <a:t>Fact</a:t>
              </a:r>
            </a:p>
          </p:txBody>
        </p:sp>
        <p:sp>
          <p:nvSpPr>
            <p:cNvPr id="24609" name="Text Box 33"/>
            <p:cNvSpPr txBox="1">
              <a:spLocks noChangeArrowheads="1"/>
            </p:cNvSpPr>
            <p:nvPr/>
          </p:nvSpPr>
          <p:spPr bwMode="auto">
            <a:xfrm>
              <a:off x="434" y="3090"/>
              <a:ext cx="132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 dirty="0" err="1">
                  <a:solidFill>
                    <a:srgbClr val="000000"/>
                  </a:solidFill>
                </a:rPr>
                <a:t>Expr</a:t>
              </a:r>
              <a:r>
                <a:rPr lang="en-US" sz="2800" dirty="0">
                  <a:solidFill>
                    <a:srgbClr val="000000"/>
                  </a:solidFill>
                </a:rPr>
                <a:t>  </a:t>
              </a:r>
              <a:r>
                <a:rPr lang="en-US" sz="2800" dirty="0">
                  <a:solidFill>
                    <a:srgbClr val="000000"/>
                  </a:solidFill>
                  <a:latin typeface="Lucida Grande" pitchFamily="34" charset="0"/>
                </a:rPr>
                <a:t>→ </a:t>
              </a:r>
              <a:r>
                <a:rPr lang="en-US" sz="2800" dirty="0">
                  <a:solidFill>
                    <a:srgbClr val="000000"/>
                  </a:solidFill>
                </a:rPr>
                <a:t>Fact</a:t>
              </a:r>
            </a:p>
          </p:txBody>
        </p:sp>
      </p:grpSp>
      <p:grpSp>
        <p:nvGrpSpPr>
          <p:cNvPr id="24610" name="Group 34"/>
          <p:cNvGrpSpPr>
            <a:grpSpLocks/>
          </p:cNvGrpSpPr>
          <p:nvPr/>
        </p:nvGrpSpPr>
        <p:grpSpPr bwMode="auto">
          <a:xfrm>
            <a:off x="812350" y="6172200"/>
            <a:ext cx="8496750" cy="1409700"/>
            <a:chOff x="402" y="3402"/>
            <a:chExt cx="5325" cy="888"/>
          </a:xfrm>
        </p:grpSpPr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 rot="10800000" flipH="1">
              <a:off x="5447" y="3594"/>
              <a:ext cx="280" cy="34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612" name="Freeform 36"/>
            <p:cNvSpPr>
              <a:spLocks/>
            </p:cNvSpPr>
            <p:nvPr/>
          </p:nvSpPr>
          <p:spPr bwMode="auto">
            <a:xfrm>
              <a:off x="5111" y="3746"/>
              <a:ext cx="552" cy="54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4CC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4613" name="Text Box 37"/>
            <p:cNvSpPr txBox="1">
              <a:spLocks noChangeArrowheads="1"/>
            </p:cNvSpPr>
            <p:nvPr/>
          </p:nvSpPr>
          <p:spPr bwMode="auto">
            <a:xfrm>
              <a:off x="5270" y="3874"/>
              <a:ext cx="226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>
                  <a:solidFill>
                    <a:srgbClr val="000000"/>
                  </a:solidFill>
                </a:rPr>
                <a:t>ID</a:t>
              </a:r>
            </a:p>
          </p:txBody>
        </p:sp>
        <p:sp>
          <p:nvSpPr>
            <p:cNvPr id="24614" name="Text Box 38"/>
            <p:cNvSpPr txBox="1">
              <a:spLocks noChangeArrowheads="1"/>
            </p:cNvSpPr>
            <p:nvPr/>
          </p:nvSpPr>
          <p:spPr bwMode="auto">
            <a:xfrm>
              <a:off x="402" y="3402"/>
              <a:ext cx="10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Fact  </a:t>
              </a:r>
              <a:r>
                <a:rPr lang="en-US" sz="2800" dirty="0">
                  <a:solidFill>
                    <a:srgbClr val="000000"/>
                  </a:solidFill>
                  <a:latin typeface="Lucida Grande" pitchFamily="34" charset="0"/>
                </a:rPr>
                <a:t>→ </a:t>
              </a:r>
              <a:r>
                <a:rPr lang="en-US" sz="2800" dirty="0">
                  <a:solidFill>
                    <a:srgbClr val="000000"/>
                  </a:solidFill>
                </a:rPr>
                <a:t>ID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Implementing a Parser the OO-Way</a:t>
            </a:r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2463800" y="5867400"/>
            <a:ext cx="1574800" cy="1270000"/>
            <a:chOff x="1358" y="3234"/>
            <a:chExt cx="992" cy="800"/>
          </a:xfrm>
        </p:grpSpPr>
        <p:sp>
          <p:nvSpPr>
            <p:cNvPr id="26627" name="Freeform 3"/>
            <p:cNvSpPr>
              <a:spLocks/>
            </p:cNvSpPr>
            <p:nvPr/>
          </p:nvSpPr>
          <p:spPr bwMode="auto">
            <a:xfrm>
              <a:off x="1358" y="3234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Text Box 4"/>
            <p:cNvSpPr txBox="1">
              <a:spLocks noChangeArrowheads="1"/>
            </p:cNvSpPr>
            <p:nvPr/>
          </p:nvSpPr>
          <p:spPr bwMode="auto">
            <a:xfrm>
              <a:off x="1436" y="3482"/>
              <a:ext cx="8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Scanner</a:t>
              </a:r>
            </a:p>
          </p:txBody>
        </p:sp>
      </p:grp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01650" y="6261100"/>
            <a:ext cx="14922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>
            <a:off x="1993900" y="6400800"/>
            <a:ext cx="358775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Freeform 7"/>
          <p:cNvSpPr>
            <a:spLocks/>
          </p:cNvSpPr>
          <p:nvPr/>
        </p:nvSpPr>
        <p:spPr bwMode="auto">
          <a:xfrm>
            <a:off x="4178300" y="6388100"/>
            <a:ext cx="395288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4648200" y="5867400"/>
            <a:ext cx="1574800" cy="1270000"/>
            <a:chOff x="2562" y="3234"/>
            <a:chExt cx="992" cy="800"/>
          </a:xfrm>
        </p:grpSpPr>
        <p:sp>
          <p:nvSpPr>
            <p:cNvPr id="26633" name="Freeform 9"/>
            <p:cNvSpPr>
              <a:spLocks/>
            </p:cNvSpPr>
            <p:nvPr/>
          </p:nvSpPr>
          <p:spPr bwMode="auto">
            <a:xfrm>
              <a:off x="2562" y="3234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ECD172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2666" y="3490"/>
              <a:ext cx="78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sp>
        <p:nvSpPr>
          <p:cNvPr id="26635" name="Freeform 11"/>
          <p:cNvSpPr>
            <a:spLocks/>
          </p:cNvSpPr>
          <p:nvPr/>
        </p:nvSpPr>
        <p:spPr bwMode="auto">
          <a:xfrm>
            <a:off x="6361113" y="6388100"/>
            <a:ext cx="457200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137400" y="6032500"/>
            <a:ext cx="25146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Structured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Representation</a:t>
            </a:r>
          </a:p>
        </p:txBody>
      </p:sp>
      <p:grpSp>
        <p:nvGrpSpPr>
          <p:cNvPr id="26637" name="Group 13"/>
          <p:cNvGrpSpPr>
            <a:grpSpLocks/>
          </p:cNvGrpSpPr>
          <p:nvPr/>
        </p:nvGrpSpPr>
        <p:grpSpPr bwMode="auto">
          <a:xfrm>
            <a:off x="457200" y="3708400"/>
            <a:ext cx="3530600" cy="2041525"/>
            <a:chOff x="252" y="2044"/>
            <a:chExt cx="2224" cy="1286"/>
          </a:xfrm>
        </p:grpSpPr>
        <p:sp>
          <p:nvSpPr>
            <p:cNvPr id="26638" name="Freeform 14"/>
            <p:cNvSpPr>
              <a:spLocks/>
            </p:cNvSpPr>
            <p:nvPr/>
          </p:nvSpPr>
          <p:spPr bwMode="auto">
            <a:xfrm rot="5399999">
              <a:off x="1667" y="3139"/>
              <a:ext cx="250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39" name="Group 15"/>
            <p:cNvGrpSpPr>
              <a:grpSpLocks/>
            </p:cNvGrpSpPr>
            <p:nvPr/>
          </p:nvGrpSpPr>
          <p:grpSpPr bwMode="auto">
            <a:xfrm>
              <a:off x="252" y="2044"/>
              <a:ext cx="2224" cy="960"/>
              <a:chOff x="252" y="2044"/>
              <a:chExt cx="2224" cy="960"/>
            </a:xfrm>
          </p:grpSpPr>
          <p:sp>
            <p:nvSpPr>
              <p:cNvPr id="26640" name="Freeform 16"/>
              <p:cNvSpPr>
                <a:spLocks/>
              </p:cNvSpPr>
              <p:nvPr/>
            </p:nvSpPr>
            <p:spPr bwMode="auto">
              <a:xfrm>
                <a:off x="252" y="2044"/>
                <a:ext cx="2224" cy="960"/>
              </a:xfrm>
              <a:custGeom>
                <a:avLst/>
                <a:gdLst>
                  <a:gd name="T0" fmla="+- 0 10000 10000"/>
                  <a:gd name="T1" fmla="*/ T0 w 10000"/>
                  <a:gd name="T2" fmla="+- 0 10000 10000"/>
                  <a:gd name="T3" fmla="*/ 10000 h 10000"/>
                  <a:gd name="T4" fmla="+- 0 20000 10000"/>
                  <a:gd name="T5" fmla="*/ T4 w 10000"/>
                  <a:gd name="T6" fmla="+- 0 10000 10000"/>
                  <a:gd name="T7" fmla="*/ 10000 h 10000"/>
                  <a:gd name="T8" fmla="+- 0 20000 10000"/>
                  <a:gd name="T9" fmla="*/ T8 w 10000"/>
                  <a:gd name="T10" fmla="+- 0 20000 10000"/>
                  <a:gd name="T11" fmla="*/ 20000 h 10000"/>
                  <a:gd name="T12" fmla="+- 0 10000 10000"/>
                  <a:gd name="T13" fmla="*/ T12 w 10000"/>
                  <a:gd name="T14" fmla="+- 0 20000 10000"/>
                  <a:gd name="T15" fmla="*/ 20000 h 10000"/>
                  <a:gd name="T16" fmla="+- 0 10000 10000"/>
                  <a:gd name="T17" fmla="*/ T16 w 10000"/>
                  <a:gd name="T18" fmla="+- 0 10000 10000"/>
                  <a:gd name="T19" fmla="*/ 10000 h 100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CDA7D1"/>
              </a:solid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1" name="Text Box 17"/>
              <p:cNvSpPr txBox="1">
                <a:spLocks noChangeArrowheads="1"/>
              </p:cNvSpPr>
              <p:nvPr/>
            </p:nvSpPr>
            <p:spPr bwMode="auto">
              <a:xfrm>
                <a:off x="348" y="2092"/>
                <a:ext cx="1746" cy="8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1pPr>
                <a:lvl2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2pPr>
                <a:lvl3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3pPr>
                <a:lvl4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4pPr>
                <a:lvl5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9pPr>
              </a:lstStyle>
              <a:p>
                <a:r>
                  <a:rPr lang="en-US" sz="2800" dirty="0">
                    <a:solidFill>
                      <a:srgbClr val="000000"/>
                    </a:solidFill>
                  </a:rPr>
                  <a:t>&lt;</a:t>
                </a:r>
                <a:r>
                  <a:rPr lang="en-US" sz="2800" dirty="0" err="1">
                    <a:solidFill>
                      <a:srgbClr val="000000"/>
                    </a:solidFill>
                  </a:rPr>
                  <a:t>num</a:t>
                </a:r>
                <a:r>
                  <a:rPr lang="en-US" sz="2800" dirty="0">
                    <a:solidFill>
                      <a:srgbClr val="000000"/>
                    </a:solidFill>
                  </a:rPr>
                  <a:t>: (”0”-”9”)+&gt;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&lt;id: (alpha)+&gt;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&lt;plus: “+”&gt;</a:t>
                </a:r>
              </a:p>
            </p:txBody>
          </p:sp>
        </p:grpSp>
      </p:grp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4356100" y="2413000"/>
            <a:ext cx="3060700" cy="3324225"/>
            <a:chOff x="2401" y="1330"/>
            <a:chExt cx="1928" cy="2094"/>
          </a:xfrm>
        </p:grpSpPr>
        <p:sp>
          <p:nvSpPr>
            <p:cNvPr id="26643" name="Freeform 19"/>
            <p:cNvSpPr>
              <a:spLocks/>
            </p:cNvSpPr>
            <p:nvPr/>
          </p:nvSpPr>
          <p:spPr bwMode="auto">
            <a:xfrm rot="5399999">
              <a:off x="2952" y="3233"/>
              <a:ext cx="250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44" name="Group 20"/>
            <p:cNvGrpSpPr>
              <a:grpSpLocks/>
            </p:cNvGrpSpPr>
            <p:nvPr/>
          </p:nvGrpSpPr>
          <p:grpSpPr bwMode="auto">
            <a:xfrm>
              <a:off x="2401" y="1330"/>
              <a:ext cx="1928" cy="1760"/>
              <a:chOff x="2401" y="1330"/>
              <a:chExt cx="1928" cy="1760"/>
            </a:xfrm>
          </p:grpSpPr>
          <p:sp>
            <p:nvSpPr>
              <p:cNvPr id="26645" name="Freeform 21"/>
              <p:cNvSpPr>
                <a:spLocks/>
              </p:cNvSpPr>
              <p:nvPr/>
            </p:nvSpPr>
            <p:spPr bwMode="auto">
              <a:xfrm>
                <a:off x="2401" y="1330"/>
                <a:ext cx="1928" cy="1760"/>
              </a:xfrm>
              <a:custGeom>
                <a:avLst/>
                <a:gdLst>
                  <a:gd name="T0" fmla="+- 0 10000 10000"/>
                  <a:gd name="T1" fmla="*/ T0 w 10000"/>
                  <a:gd name="T2" fmla="+- 0 10000 10000"/>
                  <a:gd name="T3" fmla="*/ 10000 h 10000"/>
                  <a:gd name="T4" fmla="+- 0 20000 10000"/>
                  <a:gd name="T5" fmla="*/ T4 w 10000"/>
                  <a:gd name="T6" fmla="+- 0 10000 10000"/>
                  <a:gd name="T7" fmla="*/ 10000 h 10000"/>
                  <a:gd name="T8" fmla="+- 0 20000 10000"/>
                  <a:gd name="T9" fmla="*/ T8 w 10000"/>
                  <a:gd name="T10" fmla="+- 0 20000 10000"/>
                  <a:gd name="T11" fmla="*/ 20000 h 10000"/>
                  <a:gd name="T12" fmla="+- 0 10000 10000"/>
                  <a:gd name="T13" fmla="*/ T12 w 10000"/>
                  <a:gd name="T14" fmla="+- 0 20000 10000"/>
                  <a:gd name="T15" fmla="*/ 20000 h 10000"/>
                  <a:gd name="T16" fmla="+- 0 10000 10000"/>
                  <a:gd name="T17" fmla="*/ T16 w 10000"/>
                  <a:gd name="T18" fmla="+- 0 10000 10000"/>
                  <a:gd name="T19" fmla="*/ 10000 h 100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7AC6D1"/>
              </a:solid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6" name="Text Box 22"/>
              <p:cNvSpPr txBox="1">
                <a:spLocks noChangeArrowheads="1"/>
              </p:cNvSpPr>
              <p:nvPr/>
            </p:nvSpPr>
            <p:spPr bwMode="auto">
              <a:xfrm>
                <a:off x="2465" y="1346"/>
                <a:ext cx="1808" cy="16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1pPr>
                <a:lvl2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2pPr>
                <a:lvl3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3pPr>
                <a:lvl4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4pPr>
                <a:lvl5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9pPr>
              </a:lstStyle>
              <a:p>
                <a:r>
                  <a:rPr lang="en-US" sz="2800" dirty="0">
                    <a:solidFill>
                      <a:srgbClr val="000000"/>
                    </a:solidFill>
                  </a:rPr>
                  <a:t>E :: F E1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E1 :: E1a | empty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E1a :: + E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F :: F1 | F2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F1 :: </a:t>
                </a:r>
                <a:r>
                  <a:rPr lang="en-US" sz="2800" dirty="0" err="1">
                    <a:solidFill>
                      <a:srgbClr val="000000"/>
                    </a:solidFill>
                  </a:rPr>
                  <a:t>num</a:t>
                </a:r>
                <a:endParaRPr lang="en-US" sz="2800" dirty="0">
                  <a:solidFill>
                    <a:srgbClr val="000000"/>
                  </a:solidFill>
                </a:endParaRP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F2 :: id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Why use OOP for Parsing?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5283200"/>
            <a:ext cx="8178800" cy="1968500"/>
          </a:xfrm>
        </p:spPr>
        <p:txBody>
          <a:bodyPr/>
          <a:lstStyle/>
          <a:p>
            <a:pPr>
              <a:tabLst>
                <a:tab pos="889000" algn="l"/>
                <a:tab pos="889000" algn="l"/>
              </a:tabLst>
            </a:pPr>
            <a:r>
              <a:rPr lang="en-US" dirty="0"/>
              <a:t>Easy to add a new token</a:t>
            </a:r>
          </a:p>
          <a:p>
            <a:pPr>
              <a:tabLst>
                <a:tab pos="889000" algn="l"/>
                <a:tab pos="889000" algn="l"/>
              </a:tabLst>
            </a:pPr>
            <a:r>
              <a:rPr lang="en-US" dirty="0"/>
              <a:t>Easy to add a new production rule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457200" y="2298700"/>
            <a:ext cx="9245600" cy="1270000"/>
            <a:chOff x="252" y="1267"/>
            <a:chExt cx="5824" cy="800"/>
          </a:xfrm>
        </p:grpSpPr>
        <p:sp>
          <p:nvSpPr>
            <p:cNvPr id="28676" name="Freeform 4"/>
            <p:cNvSpPr>
              <a:spLocks/>
            </p:cNvSpPr>
            <p:nvPr/>
          </p:nvSpPr>
          <p:spPr bwMode="auto">
            <a:xfrm>
              <a:off x="252" y="1267"/>
              <a:ext cx="5824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807F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276" y="1523"/>
              <a:ext cx="257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dirty="0">
                  <a:solidFill>
                    <a:srgbClr val="000000"/>
                  </a:solidFill>
                </a:rPr>
                <a:t>Small change in </a:t>
              </a:r>
              <a:r>
                <a:rPr lang="en-US" sz="2800" dirty="0">
                  <a:solidFill>
                    <a:srgbClr val="000000"/>
                  </a:solidFill>
                </a:rPr>
                <a:t>design</a:t>
              </a:r>
            </a:p>
          </p:txBody>
        </p:sp>
        <p:sp>
          <p:nvSpPr>
            <p:cNvPr id="28678" name="Freeform 6"/>
            <p:cNvSpPr>
              <a:spLocks/>
            </p:cNvSpPr>
            <p:nvPr/>
          </p:nvSpPr>
          <p:spPr bwMode="auto">
            <a:xfrm>
              <a:off x="2876" y="1615"/>
              <a:ext cx="632" cy="220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3573" y="1523"/>
              <a:ext cx="236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dirty="0">
                  <a:solidFill>
                    <a:srgbClr val="000000"/>
                  </a:solidFill>
                </a:rPr>
                <a:t>Small </a:t>
              </a:r>
              <a:r>
                <a:rPr lang="en-US" sz="2800" dirty="0">
                  <a:solidFill>
                    <a:srgbClr val="000000"/>
                  </a:solidFill>
                </a:rPr>
                <a:t>change</a:t>
              </a:r>
              <a:r>
                <a:rPr lang="en-US" sz="3200" dirty="0">
                  <a:solidFill>
                    <a:srgbClr val="000000"/>
                  </a:solidFill>
                </a:rPr>
                <a:t> in code</a:t>
              </a:r>
            </a:p>
          </p:txBody>
        </p:sp>
      </p:grp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457200" y="3759200"/>
            <a:ext cx="9245600" cy="1270000"/>
            <a:chOff x="252" y="2072"/>
            <a:chExt cx="5824" cy="800"/>
          </a:xfrm>
        </p:grpSpPr>
        <p:sp>
          <p:nvSpPr>
            <p:cNvPr id="28681" name="Freeform 9"/>
            <p:cNvSpPr>
              <a:spLocks/>
            </p:cNvSpPr>
            <p:nvPr/>
          </p:nvSpPr>
          <p:spPr bwMode="auto">
            <a:xfrm>
              <a:off x="252" y="2072"/>
              <a:ext cx="5824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88D1AB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256" y="2328"/>
              <a:ext cx="261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dirty="0">
                  <a:solidFill>
                    <a:srgbClr val="000000"/>
                  </a:solidFill>
                </a:rPr>
                <a:t>Local change </a:t>
              </a:r>
              <a:r>
                <a:rPr lang="en-US" sz="2800" dirty="0">
                  <a:solidFill>
                    <a:srgbClr val="000000"/>
                  </a:solidFill>
                </a:rPr>
                <a:t>in</a:t>
              </a:r>
              <a:r>
                <a:rPr lang="en-US" sz="3200" dirty="0">
                  <a:solidFill>
                    <a:srgbClr val="000000"/>
                  </a:solidFill>
                </a:rPr>
                <a:t> design</a:t>
              </a:r>
            </a:p>
          </p:txBody>
        </p:sp>
        <p:sp>
          <p:nvSpPr>
            <p:cNvPr id="28683" name="Freeform 11"/>
            <p:cNvSpPr>
              <a:spLocks/>
            </p:cNvSpPr>
            <p:nvPr/>
          </p:nvSpPr>
          <p:spPr bwMode="auto">
            <a:xfrm>
              <a:off x="2916" y="2412"/>
              <a:ext cx="632" cy="220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Text Box 12"/>
            <p:cNvSpPr txBox="1">
              <a:spLocks noChangeArrowheads="1"/>
            </p:cNvSpPr>
            <p:nvPr/>
          </p:nvSpPr>
          <p:spPr bwMode="auto">
            <a:xfrm>
              <a:off x="3588" y="2328"/>
              <a:ext cx="233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dirty="0">
                  <a:solidFill>
                    <a:srgbClr val="000000"/>
                  </a:solidFill>
                </a:rPr>
                <a:t>Local </a:t>
              </a:r>
              <a:r>
                <a:rPr lang="en-US" sz="2800" dirty="0">
                  <a:solidFill>
                    <a:srgbClr val="000000"/>
                  </a:solidFill>
                </a:rPr>
                <a:t>change</a:t>
              </a:r>
              <a:r>
                <a:rPr lang="en-US" sz="3200" dirty="0">
                  <a:solidFill>
                    <a:srgbClr val="000000"/>
                  </a:solidFill>
                </a:rPr>
                <a:t> in code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OOP Parsing: Key Ideas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9021" y="3708400"/>
            <a:ext cx="428854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000000"/>
                </a:solidFill>
              </a:rPr>
              <a:t>Intelligent </a:t>
            </a:r>
            <a:r>
              <a:rPr lang="en-US" sz="2800" dirty="0">
                <a:solidFill>
                  <a:srgbClr val="000000"/>
                </a:solidFill>
              </a:rPr>
              <a:t>Token/Terminal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54000" y="4965700"/>
            <a:ext cx="3937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00"/>
                </a:solidFill>
              </a:rPr>
              <a:t>Ignorant Non-Terminal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4584700" y="3479802"/>
            <a:ext cx="4751388" cy="862013"/>
            <a:chOff x="2527" y="1918"/>
            <a:chExt cx="2993" cy="543"/>
          </a:xfrm>
        </p:grpSpPr>
        <p:sp>
          <p:nvSpPr>
            <p:cNvPr id="30725" name="Freeform 5"/>
            <p:cNvSpPr>
              <a:spLocks/>
            </p:cNvSpPr>
            <p:nvPr/>
          </p:nvSpPr>
          <p:spPr bwMode="auto">
            <a:xfrm>
              <a:off x="2527" y="2110"/>
              <a:ext cx="776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3517" y="1918"/>
              <a:ext cx="2003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Decides production </a:t>
              </a:r>
            </a:p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rule to use</a:t>
              </a:r>
            </a:p>
          </p:txBody>
        </p:sp>
      </p:grp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4559300" y="4737102"/>
            <a:ext cx="4443413" cy="862013"/>
            <a:chOff x="2513" y="2611"/>
            <a:chExt cx="2799" cy="543"/>
          </a:xfrm>
        </p:grpSpPr>
        <p:sp>
          <p:nvSpPr>
            <p:cNvPr id="30728" name="Freeform 8"/>
            <p:cNvSpPr>
              <a:spLocks/>
            </p:cNvSpPr>
            <p:nvPr/>
          </p:nvSpPr>
          <p:spPr bwMode="auto">
            <a:xfrm>
              <a:off x="2513" y="2803"/>
              <a:ext cx="776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Text Box 9"/>
            <p:cNvSpPr txBox="1">
              <a:spLocks noChangeArrowheads="1"/>
            </p:cNvSpPr>
            <p:nvPr/>
          </p:nvSpPr>
          <p:spPr bwMode="auto">
            <a:xfrm>
              <a:off x="3698" y="2611"/>
              <a:ext cx="1614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Only knows its </a:t>
              </a:r>
            </a:p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production rules</a:t>
              </a:r>
            </a:p>
          </p:txBody>
        </p:sp>
      </p:grp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113088" y="2603500"/>
            <a:ext cx="37052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Everything is an object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Everything is an Object</a:t>
            </a:r>
          </a:p>
        </p:txBody>
      </p:sp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177800" y="3162300"/>
            <a:ext cx="2857500" cy="1600200"/>
            <a:chOff x="98" y="1743"/>
            <a:chExt cx="1800" cy="100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auto">
            <a:xfrm>
              <a:off x="98" y="1743"/>
              <a:ext cx="1800" cy="1008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7AC6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130" y="1815"/>
              <a:ext cx="1736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3200" dirty="0">
                  <a:solidFill>
                    <a:srgbClr val="000000"/>
                  </a:solidFill>
                </a:rPr>
                <a:t>E :: F E’</a:t>
              </a:r>
            </a:p>
            <a:p>
              <a:r>
                <a:rPr lang="en-US" sz="3200" dirty="0">
                  <a:solidFill>
                    <a:srgbClr val="000000"/>
                  </a:solidFill>
                </a:rPr>
                <a:t>E’ :: </a:t>
              </a:r>
              <a:r>
                <a:rPr lang="en-US" sz="2800" dirty="0">
                  <a:solidFill>
                    <a:srgbClr val="000000"/>
                  </a:solidFill>
                </a:rPr>
                <a:t>empty</a:t>
              </a:r>
              <a:r>
                <a:rPr lang="en-US" sz="3200" dirty="0">
                  <a:solidFill>
                    <a:srgbClr val="000000"/>
                  </a:solidFill>
                </a:rPr>
                <a:t> | + E</a:t>
              </a:r>
            </a:p>
            <a:p>
              <a:r>
                <a:rPr lang="en-US" sz="3200" dirty="0">
                  <a:solidFill>
                    <a:srgbClr val="000000"/>
                  </a:solidFill>
                </a:rPr>
                <a:t>F :: </a:t>
              </a:r>
              <a:r>
                <a:rPr lang="en-US" sz="3200" dirty="0" err="1">
                  <a:solidFill>
                    <a:srgbClr val="000000"/>
                  </a:solidFill>
                </a:rPr>
                <a:t>num</a:t>
              </a:r>
              <a:r>
                <a:rPr lang="en-US" sz="3200" dirty="0">
                  <a:solidFill>
                    <a:srgbClr val="000000"/>
                  </a:solidFill>
                </a:rPr>
                <a:t> | id</a:t>
              </a:r>
            </a:p>
          </p:txBody>
        </p:sp>
      </p:grp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120900"/>
            <a:ext cx="6227763" cy="453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0" name="Freeform 6"/>
          <p:cNvSpPr>
            <a:spLocks/>
          </p:cNvSpPr>
          <p:nvPr/>
        </p:nvSpPr>
        <p:spPr bwMode="auto">
          <a:xfrm>
            <a:off x="3289300" y="3784600"/>
            <a:ext cx="538163" cy="34131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Intelligent Tokens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11200" y="1993900"/>
            <a:ext cx="38989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Token is given a list of candidate productions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114300" y="3021013"/>
            <a:ext cx="4622800" cy="1522412"/>
            <a:chOff x="63" y="1665"/>
            <a:chExt cx="2912" cy="959"/>
          </a:xfrm>
        </p:grpSpPr>
        <p:sp>
          <p:nvSpPr>
            <p:cNvPr id="32772" name="Freeform 4"/>
            <p:cNvSpPr>
              <a:spLocks/>
            </p:cNvSpPr>
            <p:nvPr/>
          </p:nvSpPr>
          <p:spPr bwMode="auto">
            <a:xfrm rot="5399999">
              <a:off x="1405" y="1688"/>
              <a:ext cx="235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63" y="2010"/>
              <a:ext cx="2912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Token choses a production and executes it</a:t>
              </a:r>
            </a:p>
          </p:txBody>
        </p:sp>
      </p:grp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349250" y="4621213"/>
            <a:ext cx="4133850" cy="1497012"/>
            <a:chOff x="192" y="2547"/>
            <a:chExt cx="2604" cy="943"/>
          </a:xfrm>
        </p:grpSpPr>
        <p:sp>
          <p:nvSpPr>
            <p:cNvPr id="32775" name="Freeform 7"/>
            <p:cNvSpPr>
              <a:spLocks/>
            </p:cNvSpPr>
            <p:nvPr/>
          </p:nvSpPr>
          <p:spPr bwMode="auto">
            <a:xfrm rot="5399999">
              <a:off x="1378" y="2570"/>
              <a:ext cx="235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192" y="2876"/>
              <a:ext cx="2604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Production creates the correct Non-Terminal</a:t>
              </a:r>
            </a:p>
          </p:txBody>
        </p:sp>
      </p:grpSp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3814763" y="6029325"/>
            <a:ext cx="4630737" cy="1270000"/>
            <a:chOff x="2107" y="3327"/>
            <a:chExt cx="2917" cy="800"/>
          </a:xfrm>
        </p:grpSpPr>
        <p:sp>
          <p:nvSpPr>
            <p:cNvPr id="32778" name="Freeform 10"/>
            <p:cNvSpPr>
              <a:spLocks/>
            </p:cNvSpPr>
            <p:nvPr/>
          </p:nvSpPr>
          <p:spPr bwMode="auto">
            <a:xfrm rot="14279997">
              <a:off x="2099" y="3335"/>
              <a:ext cx="206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001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2184" y="3513"/>
              <a:ext cx="2840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15C6"/>
                  </a:solidFill>
                </a:rPr>
                <a:t>But the NT might need to construct another NT!</a:t>
              </a:r>
            </a:p>
          </p:txBody>
        </p:sp>
      </p:grpSp>
      <p:grpSp>
        <p:nvGrpSpPr>
          <p:cNvPr id="32780" name="Group 12"/>
          <p:cNvGrpSpPr>
            <a:grpSpLocks/>
          </p:cNvGrpSpPr>
          <p:nvPr/>
        </p:nvGrpSpPr>
        <p:grpSpPr bwMode="auto">
          <a:xfrm>
            <a:off x="5422900" y="1714500"/>
            <a:ext cx="3060700" cy="2794000"/>
            <a:chOff x="2989" y="945"/>
            <a:chExt cx="1928" cy="1760"/>
          </a:xfrm>
        </p:grpSpPr>
        <p:sp>
          <p:nvSpPr>
            <p:cNvPr id="32781" name="Freeform 13"/>
            <p:cNvSpPr>
              <a:spLocks/>
            </p:cNvSpPr>
            <p:nvPr/>
          </p:nvSpPr>
          <p:spPr bwMode="auto">
            <a:xfrm>
              <a:off x="2989" y="945"/>
              <a:ext cx="1928" cy="176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7AC6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Text Box 14"/>
            <p:cNvSpPr txBox="1">
              <a:spLocks noChangeArrowheads="1"/>
            </p:cNvSpPr>
            <p:nvPr/>
          </p:nvSpPr>
          <p:spPr bwMode="auto">
            <a:xfrm>
              <a:off x="3053" y="961"/>
              <a:ext cx="1808" cy="1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 dirty="0">
                  <a:solidFill>
                    <a:srgbClr val="000000"/>
                  </a:solidFill>
                </a:rPr>
                <a:t>E :: F E1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 :: E1a | empty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E1a :: + E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 :: F1 | F2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F1 :: </a:t>
              </a:r>
              <a:r>
                <a:rPr lang="en-US" sz="2800" dirty="0" err="1">
                  <a:solidFill>
                    <a:srgbClr val="000000"/>
                  </a:solidFill>
                </a:rPr>
                <a:t>num</a:t>
              </a:r>
              <a:endParaRPr lang="en-US" sz="2800" dirty="0">
                <a:solidFill>
                  <a:srgbClr val="000000"/>
                </a:solidFill>
              </a:endParaRPr>
            </a:p>
            <a:p>
              <a:r>
                <a:rPr lang="en-US" sz="2800" dirty="0">
                  <a:solidFill>
                    <a:srgbClr val="000000"/>
                  </a:solidFill>
                </a:rPr>
                <a:t>F2 :: id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Non-Terminal Factories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4700" y="1638300"/>
            <a:ext cx="8597900" cy="5854700"/>
          </a:xfrm>
        </p:spPr>
        <p:txBody>
          <a:bodyPr/>
          <a:lstStyle/>
          <a:p>
            <a:pPr marL="0" indent="0">
              <a:spcAft>
                <a:spcPts val="213"/>
              </a:spcAft>
              <a:tabLst>
                <a:tab pos="304800" algn="l"/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  <a:tab pos="4876800" algn="l"/>
                <a:tab pos="5181600" algn="l"/>
                <a:tab pos="5486400" algn="l"/>
                <a:tab pos="5791200" algn="l"/>
                <a:tab pos="6096000" algn="l"/>
                <a:tab pos="6400800" algn="l"/>
                <a:tab pos="6705600" algn="l"/>
                <a:tab pos="7010400" algn="l"/>
                <a:tab pos="7315200" algn="l"/>
                <a:tab pos="7620000" algn="l"/>
                <a:tab pos="7924800" algn="l"/>
                <a:tab pos="8229600" algn="l"/>
                <a:tab pos="8534400" algn="l"/>
                <a:tab pos="8839200" algn="l"/>
                <a:tab pos="9144000" algn="l"/>
                <a:tab pos="9448800" algn="l"/>
                <a:tab pos="9753600" algn="l"/>
              </a:tabLst>
            </a:pP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class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EFact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extends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ATVFactory</a:t>
            </a:r>
            <a:r>
              <a:rPr lang="en-US" sz="1000" dirty="0">
                <a:latin typeface="Monaco" pitchFamily="34" charset="0"/>
              </a:rPr>
              <a:t> {</a:t>
            </a:r>
          </a:p>
          <a:p>
            <a:pPr marL="0" indent="0">
              <a:spcAft>
                <a:spcPts val="213"/>
              </a:spcAft>
              <a:tabLst>
                <a:tab pos="304800" algn="l"/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  <a:tab pos="4876800" algn="l"/>
                <a:tab pos="5181600" algn="l"/>
                <a:tab pos="5486400" algn="l"/>
                <a:tab pos="5791200" algn="l"/>
                <a:tab pos="6096000" algn="l"/>
                <a:tab pos="6400800" algn="l"/>
                <a:tab pos="6705600" algn="l"/>
                <a:tab pos="7010400" algn="l"/>
                <a:tab pos="7315200" algn="l"/>
                <a:tab pos="7620000" algn="l"/>
                <a:tab pos="7924800" algn="l"/>
                <a:tab pos="8229600" algn="l"/>
                <a:tab pos="8534400" algn="l"/>
                <a:tab pos="8839200" algn="l"/>
                <a:tab pos="9144000" algn="l"/>
                <a:tab pos="9448800" algn="l"/>
                <a:tab pos="9753600" algn="l"/>
              </a:tabLst>
            </a:pP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private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FFact</a:t>
            </a:r>
            <a:r>
              <a:rPr lang="en-US" sz="1000" dirty="0">
                <a:latin typeface="Monaco" pitchFamily="34" charset="0"/>
              </a:rPr>
              <a:t> _</a:t>
            </a:r>
            <a:r>
              <a:rPr lang="en-US" sz="1000" dirty="0" err="1">
                <a:latin typeface="Monaco" pitchFamily="34" charset="0"/>
              </a:rPr>
              <a:t>fFact</a:t>
            </a:r>
            <a:r>
              <a:rPr lang="en-US" sz="1000" dirty="0">
                <a:latin typeface="Monaco" pitchFamily="34" charset="0"/>
              </a:rPr>
              <a:t>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private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_</a:t>
            </a:r>
            <a:r>
              <a:rPr lang="en-US" sz="1000" dirty="0" err="1">
                <a:latin typeface="Monaco" pitchFamily="34" charset="0"/>
              </a:rPr>
              <a:t>parseF</a:t>
            </a:r>
            <a:r>
              <a:rPr lang="en-US" sz="1000" dirty="0">
                <a:latin typeface="Monaco" pitchFamily="34" charset="0"/>
              </a:rPr>
              <a:t>;</a:t>
            </a:r>
          </a:p>
          <a:p>
            <a:pPr marL="0" indent="0">
              <a:spcAft>
                <a:spcPts val="213"/>
              </a:spcAft>
              <a:tabLst>
                <a:tab pos="304800" algn="l"/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  <a:tab pos="4876800" algn="l"/>
                <a:tab pos="5181600" algn="l"/>
                <a:tab pos="5486400" algn="l"/>
                <a:tab pos="5791200" algn="l"/>
                <a:tab pos="6096000" algn="l"/>
                <a:tab pos="6400800" algn="l"/>
                <a:tab pos="6705600" algn="l"/>
                <a:tab pos="7010400" algn="l"/>
                <a:tab pos="7315200" algn="l"/>
                <a:tab pos="7620000" algn="l"/>
                <a:tab pos="7924800" algn="l"/>
                <a:tab pos="8229600" algn="l"/>
                <a:tab pos="8534400" algn="l"/>
                <a:tab pos="8839200" algn="l"/>
                <a:tab pos="9144000" algn="l"/>
                <a:tab pos="9448800" algn="l"/>
                <a:tab pos="9753600" algn="l"/>
              </a:tabLst>
            </a:pP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private</a:t>
            </a:r>
            <a:r>
              <a:rPr lang="en-US" sz="1000" dirty="0">
                <a:latin typeface="Monaco" pitchFamily="34" charset="0"/>
              </a:rPr>
              <a:t> E1Fact _e1Fact;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private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_parseE1;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EFact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 err="1">
                <a:latin typeface="Monaco" pitchFamily="34" charset="0"/>
              </a:rPr>
              <a:t>ITokenizer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tkz</a:t>
            </a:r>
            <a:r>
              <a:rPr lang="en-US" sz="1000" dirty="0">
                <a:latin typeface="Monaco" pitchFamily="34" charset="0"/>
              </a:rPr>
              <a:t>, </a:t>
            </a:r>
            <a:r>
              <a:rPr lang="en-US" sz="1000" dirty="0" err="1">
                <a:latin typeface="Monaco" pitchFamily="34" charset="0"/>
              </a:rPr>
              <a:t>FFact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fFact</a:t>
            </a:r>
            <a:r>
              <a:rPr lang="en-US" sz="1000" dirty="0">
                <a:latin typeface="Monaco" pitchFamily="34" charset="0"/>
              </a:rPr>
              <a:t>, E1Fact e1Fact)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_</a:t>
            </a:r>
            <a:r>
              <a:rPr lang="en-US" sz="1000" dirty="0" err="1">
                <a:latin typeface="Monaco" pitchFamily="34" charset="0"/>
              </a:rPr>
              <a:t>parseF</a:t>
            </a:r>
            <a:r>
              <a:rPr lang="en-US" sz="1000" dirty="0">
                <a:latin typeface="Monaco" pitchFamily="34" charset="0"/>
              </a:rPr>
              <a:t> = _</a:t>
            </a:r>
            <a:r>
              <a:rPr lang="en-US" sz="1000" dirty="0" err="1">
                <a:latin typeface="Monaco" pitchFamily="34" charset="0"/>
              </a:rPr>
              <a:t>fFact.makeVisitor</a:t>
            </a:r>
            <a:r>
              <a:rPr lang="en-US" sz="1000" dirty="0">
                <a:latin typeface="Monaco" pitchFamily="34" charset="0"/>
              </a:rPr>
              <a:t>();</a:t>
            </a:r>
          </a:p>
          <a:p>
            <a:pPr marL="0" indent="0">
              <a:spcAft>
                <a:spcPts val="213"/>
              </a:spcAft>
              <a:tabLst>
                <a:tab pos="304800" algn="l"/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  <a:tab pos="4876800" algn="l"/>
                <a:tab pos="5181600" algn="l"/>
                <a:tab pos="5486400" algn="l"/>
                <a:tab pos="5791200" algn="l"/>
                <a:tab pos="6096000" algn="l"/>
                <a:tab pos="6400800" algn="l"/>
                <a:tab pos="6705600" algn="l"/>
                <a:tab pos="7010400" algn="l"/>
                <a:tab pos="7315200" algn="l"/>
                <a:tab pos="7620000" algn="l"/>
                <a:tab pos="7924800" algn="l"/>
                <a:tab pos="8229600" algn="l"/>
                <a:tab pos="8534400" algn="l"/>
                <a:tab pos="8839200" algn="l"/>
                <a:tab pos="9144000" algn="l"/>
                <a:tab pos="9448800" algn="l"/>
                <a:tab pos="9753600" algn="l"/>
              </a:tabLst>
            </a:pPr>
            <a:r>
              <a:rPr lang="en-US" sz="1000" dirty="0">
                <a:latin typeface="Monaco" pitchFamily="34" charset="0"/>
              </a:rPr>
              <a:t>        _parseE1 = _e1Fact.makeVisitor();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makeVisitor</a:t>
            </a:r>
            <a:r>
              <a:rPr lang="en-US" sz="1000" dirty="0">
                <a:latin typeface="Monaco" pitchFamily="34" charset="0"/>
              </a:rPr>
              <a:t>()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return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new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()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Object </a:t>
            </a:r>
            <a:r>
              <a:rPr lang="en-US" sz="1000" dirty="0" err="1">
                <a:latin typeface="Monaco" pitchFamily="34" charset="0"/>
              </a:rPr>
              <a:t>defaultCase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 err="1">
                <a:latin typeface="Monaco" pitchFamily="34" charset="0"/>
              </a:rPr>
              <a:t>AToken</a:t>
            </a:r>
            <a:r>
              <a:rPr lang="en-US" sz="1000" dirty="0">
                <a:latin typeface="Monaco" pitchFamily="34" charset="0"/>
              </a:rPr>
              <a:t> host, Object </a:t>
            </a:r>
            <a:r>
              <a:rPr lang="en-US" sz="1000" dirty="0" err="1">
                <a:latin typeface="Monaco" pitchFamily="34" charset="0"/>
              </a:rPr>
              <a:t>param</a:t>
            </a:r>
            <a:r>
              <a:rPr lang="en-US" sz="1000" dirty="0">
                <a:latin typeface="Monaco" pitchFamily="34" charset="0"/>
              </a:rPr>
              <a:t>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return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new</a:t>
            </a:r>
            <a:r>
              <a:rPr lang="en-US" sz="1000" dirty="0">
                <a:latin typeface="Monaco" pitchFamily="34" charset="0"/>
              </a:rPr>
              <a:t> E((F) </a:t>
            </a:r>
            <a:r>
              <a:rPr lang="en-US" sz="1000" dirty="0" err="1">
                <a:latin typeface="Monaco" pitchFamily="34" charset="0"/>
              </a:rPr>
              <a:t>host.execute</a:t>
            </a:r>
            <a:r>
              <a:rPr lang="en-US" sz="1000" dirty="0">
                <a:latin typeface="Monaco" pitchFamily="34" charset="0"/>
              </a:rPr>
              <a:t>(_</a:t>
            </a:r>
            <a:r>
              <a:rPr lang="en-US" sz="1000" dirty="0" err="1">
                <a:latin typeface="Monaco" pitchFamily="34" charset="0"/>
              </a:rPr>
              <a:t>parseF</a:t>
            </a:r>
            <a:r>
              <a:rPr lang="en-US" sz="1000" dirty="0">
                <a:latin typeface="Monaco" pitchFamily="34" charset="0"/>
              </a:rPr>
              <a:t>, </a:t>
            </a:r>
            <a:r>
              <a:rPr lang="en-US" sz="1000" dirty="0" err="1">
                <a:latin typeface="Monaco" pitchFamily="34" charset="0"/>
              </a:rPr>
              <a:t>param</a:t>
            </a:r>
            <a:r>
              <a:rPr lang="en-US" sz="1000" dirty="0">
                <a:latin typeface="Monaco" pitchFamily="34" charset="0"/>
              </a:rPr>
              <a:t>), (E1) </a:t>
            </a:r>
            <a:r>
              <a:rPr lang="en-US" sz="1000" dirty="0" err="1">
                <a:latin typeface="Monaco" pitchFamily="34" charset="0"/>
              </a:rPr>
              <a:t>nextToken</a:t>
            </a:r>
            <a:r>
              <a:rPr lang="en-US" sz="1000" dirty="0">
                <a:latin typeface="Monaco" pitchFamily="34" charset="0"/>
              </a:rPr>
              <a:t>().execute(_parseE1, </a:t>
            </a:r>
            <a:r>
              <a:rPr lang="en-US" sz="1000" dirty="0" err="1">
                <a:latin typeface="Monaco" pitchFamily="34" charset="0"/>
              </a:rPr>
              <a:t>param</a:t>
            </a:r>
            <a:r>
              <a:rPr lang="en-US" sz="1000" dirty="0">
                <a:latin typeface="Monaco" pitchFamily="34" charset="0"/>
              </a:rPr>
              <a:t>));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};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makeChainedVisitor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final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successor)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return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new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()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Object </a:t>
            </a:r>
            <a:r>
              <a:rPr lang="en-US" sz="1000" dirty="0" err="1">
                <a:latin typeface="Monaco" pitchFamily="34" charset="0"/>
              </a:rPr>
              <a:t>defaultCase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 err="1">
                <a:latin typeface="Monaco" pitchFamily="34" charset="0"/>
              </a:rPr>
              <a:t>AToken</a:t>
            </a:r>
            <a:r>
              <a:rPr lang="en-US" sz="1000" dirty="0">
                <a:latin typeface="Monaco" pitchFamily="34" charset="0"/>
              </a:rPr>
              <a:t> host, Object </a:t>
            </a:r>
            <a:r>
              <a:rPr lang="en-US" sz="1000" dirty="0" err="1">
                <a:latin typeface="Monaco" pitchFamily="34" charset="0"/>
              </a:rPr>
              <a:t>inp</a:t>
            </a:r>
            <a:r>
              <a:rPr lang="en-US" sz="1000" dirty="0">
                <a:latin typeface="Monaco" pitchFamily="34" charset="0"/>
              </a:rPr>
              <a:t>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    Object o = </a:t>
            </a:r>
            <a:r>
              <a:rPr lang="en-US" sz="1000" dirty="0" err="1">
                <a:latin typeface="Monaco" pitchFamily="34" charset="0"/>
              </a:rPr>
              <a:t>host.execute</a:t>
            </a:r>
            <a:r>
              <a:rPr lang="en-US" sz="1000" dirty="0">
                <a:latin typeface="Monaco" pitchFamily="34" charset="0"/>
              </a:rPr>
              <a:t>(_</a:t>
            </a:r>
            <a:r>
              <a:rPr lang="en-US" sz="1000" dirty="0" err="1">
                <a:latin typeface="Monaco" pitchFamily="34" charset="0"/>
              </a:rPr>
              <a:t>fFact.makeChainedVisitor</a:t>
            </a:r>
            <a:r>
              <a:rPr lang="en-US" sz="1000" dirty="0">
                <a:latin typeface="Monaco" pitchFamily="34" charset="0"/>
              </a:rPr>
              <a:t>(successor), </a:t>
            </a:r>
            <a:r>
              <a:rPr lang="en-US" sz="1000" dirty="0" err="1">
                <a:latin typeface="Monaco" pitchFamily="34" charset="0"/>
              </a:rPr>
              <a:t>inp</a:t>
            </a:r>
            <a:r>
              <a:rPr lang="en-US" sz="1000" dirty="0">
                <a:latin typeface="Monaco" pitchFamily="34" charset="0"/>
              </a:rPr>
              <a:t>);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return</a:t>
            </a:r>
            <a:r>
              <a:rPr lang="en-US" sz="1000" dirty="0">
                <a:latin typeface="Monaco" pitchFamily="34" charset="0"/>
              </a:rPr>
              <a:t> (o </a:t>
            </a:r>
            <a:r>
              <a:rPr lang="en-US" sz="1000" dirty="0" err="1">
                <a:solidFill>
                  <a:srgbClr val="750E50"/>
                </a:solidFill>
                <a:latin typeface="Monaco" pitchFamily="34" charset="0"/>
              </a:rPr>
              <a:t>instanceof</a:t>
            </a:r>
            <a:r>
              <a:rPr lang="en-US" sz="1000" dirty="0">
                <a:latin typeface="Monaco" pitchFamily="34" charset="0"/>
              </a:rPr>
              <a:t> F) ?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new</a:t>
            </a:r>
            <a:r>
              <a:rPr lang="en-US" sz="1000" dirty="0">
                <a:latin typeface="Monaco" pitchFamily="34" charset="0"/>
              </a:rPr>
              <a:t> E((F) o, (E1) </a:t>
            </a:r>
            <a:r>
              <a:rPr lang="en-US" sz="1000" dirty="0" err="1">
                <a:latin typeface="Monaco" pitchFamily="34" charset="0"/>
              </a:rPr>
              <a:t>nextToken</a:t>
            </a:r>
            <a:r>
              <a:rPr lang="en-US" sz="1000" dirty="0">
                <a:latin typeface="Monaco" pitchFamily="34" charset="0"/>
              </a:rPr>
              <a:t>().execute(_parseE1, </a:t>
            </a:r>
            <a:r>
              <a:rPr lang="en-US" sz="1000" dirty="0" err="1">
                <a:latin typeface="Monaco" pitchFamily="34" charset="0"/>
              </a:rPr>
              <a:t>inp</a:t>
            </a:r>
            <a:r>
              <a:rPr lang="en-US" sz="1000" dirty="0">
                <a:latin typeface="Monaco" pitchFamily="34" charset="0"/>
              </a:rPr>
              <a:t>)) : o;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};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}</a:t>
            </a: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6896100" y="1905000"/>
            <a:ext cx="3060700" cy="2794000"/>
            <a:chOff x="3626" y="910"/>
            <a:chExt cx="1928" cy="1760"/>
          </a:xfrm>
        </p:grpSpPr>
        <p:sp>
          <p:nvSpPr>
            <p:cNvPr id="34820" name="Freeform 4"/>
            <p:cNvSpPr>
              <a:spLocks/>
            </p:cNvSpPr>
            <p:nvPr/>
          </p:nvSpPr>
          <p:spPr bwMode="auto">
            <a:xfrm>
              <a:off x="3626" y="910"/>
              <a:ext cx="1928" cy="176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7AC6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1" name="Text Box 5"/>
            <p:cNvSpPr txBox="1">
              <a:spLocks noChangeArrowheads="1"/>
            </p:cNvSpPr>
            <p:nvPr/>
          </p:nvSpPr>
          <p:spPr bwMode="auto">
            <a:xfrm>
              <a:off x="3690" y="926"/>
              <a:ext cx="1808" cy="1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 dirty="0">
                  <a:solidFill>
                    <a:srgbClr val="000000"/>
                  </a:solidFill>
                </a:rPr>
                <a:t>E :: F E1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 :: E1a | empty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E1a :: + E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 :: F1 | F2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F1 :: </a:t>
              </a:r>
              <a:r>
                <a:rPr lang="en-US" sz="2800" dirty="0" err="1">
                  <a:solidFill>
                    <a:srgbClr val="000000"/>
                  </a:solidFill>
                </a:rPr>
                <a:t>num</a:t>
              </a:r>
              <a:endParaRPr lang="en-US" sz="2800" dirty="0">
                <a:solidFill>
                  <a:srgbClr val="000000"/>
                </a:solidFill>
              </a:endParaRPr>
            </a:p>
            <a:p>
              <a:r>
                <a:rPr lang="en-US" sz="2800" dirty="0">
                  <a:solidFill>
                    <a:srgbClr val="000000"/>
                  </a:solidFill>
                </a:rPr>
                <a:t>F2 :: id</a:t>
              </a: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Intelligent Tokens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711200" y="1993900"/>
            <a:ext cx="38989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00"/>
                </a:solidFill>
              </a:rPr>
              <a:t>Token is given a list of candidate productions</a:t>
            </a:r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114300" y="3021014"/>
            <a:ext cx="4622800" cy="1409700"/>
            <a:chOff x="63" y="1665"/>
            <a:chExt cx="2912" cy="888"/>
          </a:xfrm>
        </p:grpSpPr>
        <p:sp>
          <p:nvSpPr>
            <p:cNvPr id="36868" name="Freeform 4"/>
            <p:cNvSpPr>
              <a:spLocks/>
            </p:cNvSpPr>
            <p:nvPr/>
          </p:nvSpPr>
          <p:spPr bwMode="auto">
            <a:xfrm rot="5399999">
              <a:off x="1405" y="1688"/>
              <a:ext cx="235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9" name="Text Box 5"/>
            <p:cNvSpPr txBox="1">
              <a:spLocks noChangeArrowheads="1"/>
            </p:cNvSpPr>
            <p:nvPr/>
          </p:nvSpPr>
          <p:spPr bwMode="auto">
            <a:xfrm>
              <a:off x="63" y="2010"/>
              <a:ext cx="2912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Token choses a production and executes it</a:t>
              </a:r>
            </a:p>
          </p:txBody>
        </p:sp>
      </p:grpSp>
      <p:grpSp>
        <p:nvGrpSpPr>
          <p:cNvPr id="36870" name="Group 6"/>
          <p:cNvGrpSpPr>
            <a:grpSpLocks/>
          </p:cNvGrpSpPr>
          <p:nvPr/>
        </p:nvGrpSpPr>
        <p:grpSpPr bwMode="auto">
          <a:xfrm>
            <a:off x="349250" y="4621214"/>
            <a:ext cx="4133850" cy="1384300"/>
            <a:chOff x="192" y="2547"/>
            <a:chExt cx="2604" cy="872"/>
          </a:xfrm>
        </p:grpSpPr>
        <p:sp>
          <p:nvSpPr>
            <p:cNvPr id="36871" name="Freeform 7"/>
            <p:cNvSpPr>
              <a:spLocks/>
            </p:cNvSpPr>
            <p:nvPr/>
          </p:nvSpPr>
          <p:spPr bwMode="auto">
            <a:xfrm rot="5399999">
              <a:off x="1378" y="2570"/>
              <a:ext cx="235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192" y="2876"/>
              <a:ext cx="2604" cy="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Production creates the correct Non-Terminal</a:t>
              </a:r>
            </a:p>
          </p:txBody>
        </p:sp>
      </p:grpSp>
      <p:grpSp>
        <p:nvGrpSpPr>
          <p:cNvPr id="36873" name="Group 9"/>
          <p:cNvGrpSpPr>
            <a:grpSpLocks/>
          </p:cNvGrpSpPr>
          <p:nvPr/>
        </p:nvGrpSpPr>
        <p:grpSpPr bwMode="auto">
          <a:xfrm>
            <a:off x="4067175" y="4337050"/>
            <a:ext cx="5013325" cy="1235075"/>
            <a:chOff x="2241" y="2411"/>
            <a:chExt cx="3158" cy="778"/>
          </a:xfrm>
        </p:grpSpPr>
        <p:sp>
          <p:nvSpPr>
            <p:cNvPr id="36874" name="Freeform 10"/>
            <p:cNvSpPr>
              <a:spLocks/>
            </p:cNvSpPr>
            <p:nvPr/>
          </p:nvSpPr>
          <p:spPr bwMode="auto">
            <a:xfrm rot="12299998">
              <a:off x="2241" y="2411"/>
              <a:ext cx="822" cy="189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001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Text Box 11"/>
            <p:cNvSpPr txBox="1">
              <a:spLocks noChangeArrowheads="1"/>
            </p:cNvSpPr>
            <p:nvPr/>
          </p:nvSpPr>
          <p:spPr bwMode="auto">
            <a:xfrm>
              <a:off x="3043" y="2575"/>
              <a:ext cx="2356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15C6"/>
                  </a:solidFill>
                </a:rPr>
                <a:t>How can we choose a production?</a:t>
              </a:r>
            </a:p>
          </p:txBody>
        </p:sp>
      </p:grpSp>
      <p:sp>
        <p:nvSpPr>
          <p:cNvPr id="36876" name="Freeform 12"/>
          <p:cNvSpPr>
            <a:spLocks/>
          </p:cNvSpPr>
          <p:nvPr/>
        </p:nvSpPr>
        <p:spPr bwMode="auto">
          <a:xfrm rot="14279997">
            <a:off x="3801269" y="6042819"/>
            <a:ext cx="327025" cy="300037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66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937000" y="6324600"/>
            <a:ext cx="45085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666666"/>
                </a:solidFill>
              </a:rPr>
              <a:t>But the NT might need to construct another NT!</a:t>
            </a:r>
          </a:p>
        </p:txBody>
      </p:sp>
      <p:grpSp>
        <p:nvGrpSpPr>
          <p:cNvPr id="36878" name="Group 14"/>
          <p:cNvGrpSpPr>
            <a:grpSpLocks/>
          </p:cNvGrpSpPr>
          <p:nvPr/>
        </p:nvGrpSpPr>
        <p:grpSpPr bwMode="auto">
          <a:xfrm>
            <a:off x="5422900" y="1714500"/>
            <a:ext cx="3060700" cy="2794000"/>
            <a:chOff x="2989" y="945"/>
            <a:chExt cx="1928" cy="1760"/>
          </a:xfrm>
        </p:grpSpPr>
        <p:sp>
          <p:nvSpPr>
            <p:cNvPr id="36879" name="Freeform 15"/>
            <p:cNvSpPr>
              <a:spLocks/>
            </p:cNvSpPr>
            <p:nvPr/>
          </p:nvSpPr>
          <p:spPr bwMode="auto">
            <a:xfrm>
              <a:off x="2989" y="945"/>
              <a:ext cx="1928" cy="176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7AC6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3053" y="961"/>
              <a:ext cx="1808" cy="1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 dirty="0">
                  <a:solidFill>
                    <a:srgbClr val="000000"/>
                  </a:solidFill>
                </a:rPr>
                <a:t>E :: F E1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 :: E1a | empty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E1a :: + E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 :: F1 | F2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F1 :: </a:t>
              </a:r>
              <a:r>
                <a:rPr lang="en-US" sz="2800" dirty="0" err="1">
                  <a:solidFill>
                    <a:srgbClr val="000000"/>
                  </a:solidFill>
                </a:rPr>
                <a:t>num</a:t>
              </a:r>
              <a:endParaRPr lang="en-US" sz="2800" dirty="0">
                <a:solidFill>
                  <a:srgbClr val="000000"/>
                </a:solidFill>
              </a:endParaRPr>
            </a:p>
            <a:p>
              <a:r>
                <a:rPr lang="en-US" sz="2800" dirty="0">
                  <a:solidFill>
                    <a:srgbClr val="000000"/>
                  </a:solidFill>
                </a:rPr>
                <a:t>F2 :: id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92100" y="203200"/>
            <a:ext cx="95758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Choosing a Production:</a:t>
            </a:r>
            <a:br>
              <a:rPr lang="en-US"/>
            </a:br>
            <a:r>
              <a:rPr lang="en-US"/>
              <a:t>A New Visitor Pattern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2159000"/>
            <a:ext cx="8699500" cy="5143500"/>
          </a:xfrm>
        </p:spPr>
        <p:txBody>
          <a:bodyPr anchor="t"/>
          <a:lstStyle/>
          <a:p>
            <a:pPr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public abstract class AToken { public abstract Object execute(ITokViz algo, Object param); }</a:t>
            </a:r>
          </a:p>
          <a:p>
            <a:pPr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public interface ITokViz { public Object defaultCase(AToken host, Object param); }</a:t>
            </a:r>
            <a:endParaRPr lang="en-US"/>
          </a:p>
          <a:p>
            <a:pPr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public class NumToken extends AToken {</a:t>
            </a:r>
          </a:p>
          <a:p>
            <a:pPr lvl="1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public static interface INumVisitor extends ITokViz {</a:t>
            </a:r>
          </a:p>
          <a:p>
            <a:pPr lvl="2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public Object numCase(NumToken host, Object param);</a:t>
            </a:r>
          </a:p>
          <a:p>
            <a:pPr lvl="1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}</a:t>
            </a:r>
            <a:endParaRPr lang="en-US"/>
          </a:p>
          <a:p>
            <a:pPr lvl="1">
              <a:spcAft>
                <a:spcPts val="213"/>
              </a:spcAft>
            </a:pPr>
            <a:r>
              <a:rPr lang="en-US" sz="1400">
                <a:solidFill>
                  <a:srgbClr val="D12A33"/>
                </a:solidFill>
              </a:rPr>
              <a:t>public static abstract class AChainViz implements INumVisitor {</a:t>
            </a:r>
          </a:p>
          <a:p>
            <a:pPr lvl="2">
              <a:spcAft>
                <a:spcPts val="213"/>
              </a:spcAft>
            </a:pPr>
            <a:r>
              <a:rPr lang="en-US" sz="1400">
                <a:solidFill>
                  <a:srgbClr val="D12A33"/>
                </a:solidFill>
              </a:rPr>
              <a:t>private ITokViz _successor;</a:t>
            </a:r>
          </a:p>
          <a:p>
            <a:pPr lvl="2">
              <a:spcAft>
                <a:spcPts val="213"/>
              </a:spcAft>
            </a:pPr>
            <a:endParaRPr lang="en-US"/>
          </a:p>
          <a:p>
            <a:pPr lvl="2">
              <a:spcAft>
                <a:spcPts val="213"/>
              </a:spcAft>
            </a:pPr>
            <a:r>
              <a:rPr lang="en-US" sz="1400">
                <a:solidFill>
                  <a:srgbClr val="D12A33"/>
                </a:solidFill>
              </a:rPr>
              <a:t>protected AChainViz(ITokViz succ) { _successor = succ; }</a:t>
            </a:r>
          </a:p>
          <a:p>
            <a:pPr lvl="2">
              <a:spcAft>
                <a:spcPts val="213"/>
              </a:spcAft>
            </a:pPr>
            <a:endParaRPr lang="en-US"/>
          </a:p>
          <a:p>
            <a:pPr lvl="2">
              <a:spcAft>
                <a:spcPts val="213"/>
              </a:spcAft>
            </a:pPr>
            <a:r>
              <a:rPr lang="en-US" sz="1400">
                <a:solidFill>
                  <a:srgbClr val="D12A33"/>
                </a:solidFill>
              </a:rPr>
              <a:t>public Object defaultCase(AToken host, Object param) { return host.execute(_successor, param); }</a:t>
            </a:r>
          </a:p>
          <a:p>
            <a:pPr lvl="1">
              <a:spcAft>
                <a:spcPts val="213"/>
              </a:spcAft>
            </a:pPr>
            <a:r>
              <a:rPr lang="en-US" sz="1400">
                <a:solidFill>
                  <a:srgbClr val="D12A33"/>
                </a:solidFill>
              </a:rPr>
              <a:t>}</a:t>
            </a:r>
            <a:endParaRPr lang="en-US"/>
          </a:p>
          <a:p>
            <a:pPr lvl="1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public Object execute(ITokViz algo, Object param) {</a:t>
            </a:r>
          </a:p>
          <a:p>
            <a:pPr lvl="2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return (algo instanceof INumVisitor)? ((INumVisitor) algo).numCase(this, param):</a:t>
            </a:r>
          </a:p>
          <a:p>
            <a:pPr lvl="3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                                                algo.defaultCase(this, param);</a:t>
            </a:r>
          </a:p>
          <a:p>
            <a:pPr lvl="1"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}</a:t>
            </a:r>
          </a:p>
          <a:p>
            <a:pPr>
              <a:spcAft>
                <a:spcPts val="213"/>
              </a:spcAft>
            </a:pPr>
            <a:r>
              <a:rPr lang="en-US" sz="1400">
                <a:solidFill>
                  <a:srgbClr val="0015C6"/>
                </a:solidFill>
              </a:rPr>
              <a:t>}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6423025" y="3708400"/>
            <a:ext cx="3154363" cy="550863"/>
            <a:chOff x="3541" y="2044"/>
            <a:chExt cx="1987" cy="347"/>
          </a:xfrm>
        </p:grpSpPr>
        <p:sp>
          <p:nvSpPr>
            <p:cNvPr id="38916" name="Text Box 4"/>
            <p:cNvSpPr txBox="1">
              <a:spLocks noChangeArrowheads="1"/>
            </p:cNvSpPr>
            <p:nvPr/>
          </p:nvSpPr>
          <p:spPr bwMode="auto">
            <a:xfrm>
              <a:off x="3893" y="2044"/>
              <a:ext cx="1635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44D118"/>
                  </a:solidFill>
                </a:rPr>
                <a:t>A list of visitors</a:t>
              </a:r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auto">
            <a:xfrm rot="9600002">
              <a:off x="3541" y="2259"/>
              <a:ext cx="298" cy="132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44D11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D12A3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18" name="Group 6"/>
          <p:cNvGrpSpPr>
            <a:grpSpLocks/>
          </p:cNvGrpSpPr>
          <p:nvPr/>
        </p:nvGrpSpPr>
        <p:grpSpPr bwMode="auto">
          <a:xfrm>
            <a:off x="2016125" y="6648450"/>
            <a:ext cx="3535363" cy="849313"/>
            <a:chOff x="1116" y="3665"/>
            <a:chExt cx="2227" cy="535"/>
          </a:xfrm>
        </p:grpSpPr>
        <p:sp>
          <p:nvSpPr>
            <p:cNvPr id="38919" name="Text Box 7"/>
            <p:cNvSpPr txBox="1">
              <a:spLocks noChangeArrowheads="1"/>
            </p:cNvSpPr>
            <p:nvPr/>
          </p:nvSpPr>
          <p:spPr bwMode="auto">
            <a:xfrm>
              <a:off x="1116" y="3893"/>
              <a:ext cx="2227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C614C0"/>
                  </a:solidFill>
                </a:rPr>
                <a:t>Handles variant hosts</a:t>
              </a:r>
            </a:p>
          </p:txBody>
        </p:sp>
        <p:sp>
          <p:nvSpPr>
            <p:cNvPr id="38920" name="Freeform 8"/>
            <p:cNvSpPr>
              <a:spLocks/>
            </p:cNvSpPr>
            <p:nvPr/>
          </p:nvSpPr>
          <p:spPr bwMode="auto">
            <a:xfrm rot="16799998">
              <a:off x="2109" y="3724"/>
              <a:ext cx="250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C614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D12A3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146800" y="7010400"/>
            <a:ext cx="321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C614C0"/>
                </a:solidFill>
              </a:rPr>
              <a:t>Easy to add tokens!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7512050" y="4178300"/>
            <a:ext cx="20955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44D118"/>
                </a:solidFill>
              </a:rPr>
              <a:t>Easy to add</a:t>
            </a:r>
          </a:p>
          <a:p>
            <a:pPr algn="ctr"/>
            <a:r>
              <a:rPr lang="en-US" sz="3200">
                <a:solidFill>
                  <a:srgbClr val="44D118"/>
                </a:solidFill>
              </a:rPr>
              <a:t>productions!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 autoUpdateAnimBg="0"/>
      <p:bldP spid="389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High-Level View</a:t>
            </a: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2489200" y="4330700"/>
            <a:ext cx="1574800" cy="1270000"/>
            <a:chOff x="1372" y="2387"/>
            <a:chExt cx="992" cy="800"/>
          </a:xfrm>
        </p:grpSpPr>
        <p:sp>
          <p:nvSpPr>
            <p:cNvPr id="13315" name="Freeform 3"/>
            <p:cNvSpPr>
              <a:spLocks/>
            </p:cNvSpPr>
            <p:nvPr/>
          </p:nvSpPr>
          <p:spPr bwMode="auto">
            <a:xfrm>
              <a:off x="1372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1450" y="2635"/>
              <a:ext cx="8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Scanner</a:t>
              </a:r>
            </a:p>
          </p:txBody>
        </p:sp>
      </p:grp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14350" y="4051300"/>
            <a:ext cx="149225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Text, Source Code, Speech</a:t>
            </a:r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2019300" y="4864100"/>
            <a:ext cx="358775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4203700" y="4851400"/>
            <a:ext cx="395288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4673600" y="4330700"/>
            <a:ext cx="1574800" cy="1270000"/>
            <a:chOff x="2576" y="2387"/>
            <a:chExt cx="992" cy="800"/>
          </a:xfrm>
        </p:grpSpPr>
        <p:sp>
          <p:nvSpPr>
            <p:cNvPr id="13321" name="Freeform 9"/>
            <p:cNvSpPr>
              <a:spLocks/>
            </p:cNvSpPr>
            <p:nvPr/>
          </p:nvSpPr>
          <p:spPr bwMode="auto">
            <a:xfrm>
              <a:off x="2576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ECD172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2680" y="2643"/>
              <a:ext cx="78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sp>
        <p:nvSpPr>
          <p:cNvPr id="13323" name="Freeform 11"/>
          <p:cNvSpPr>
            <a:spLocks/>
          </p:cNvSpPr>
          <p:nvPr/>
        </p:nvSpPr>
        <p:spPr bwMode="auto">
          <a:xfrm>
            <a:off x="6386513" y="4851400"/>
            <a:ext cx="457200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150100" y="4051300"/>
            <a:ext cx="251460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Structured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Representation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(e.g.  Abstract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Syntax Tree)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Tying it together: Chaining Productions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2590800"/>
            <a:ext cx="8178800" cy="4470400"/>
          </a:xfrm>
        </p:spPr>
        <p:txBody>
          <a:bodyPr/>
          <a:lstStyle/>
          <a:p>
            <a:pPr marL="0" indent="0">
              <a:spcAft>
                <a:spcPts val="213"/>
              </a:spcAft>
              <a:tabLst>
                <a:tab pos="304800" algn="l"/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  <a:tab pos="4876800" algn="l"/>
                <a:tab pos="5181600" algn="l"/>
                <a:tab pos="5486400" algn="l"/>
                <a:tab pos="5791200" algn="l"/>
                <a:tab pos="6096000" algn="l"/>
                <a:tab pos="6400800" algn="l"/>
                <a:tab pos="6705600" algn="l"/>
                <a:tab pos="7010400" algn="l"/>
                <a:tab pos="7315200" algn="l"/>
                <a:tab pos="7620000" algn="l"/>
                <a:tab pos="7924800" algn="l"/>
                <a:tab pos="8229600" algn="l"/>
                <a:tab pos="8534400" algn="l"/>
                <a:tab pos="8839200" algn="l"/>
                <a:tab pos="9144000" algn="l"/>
                <a:tab pos="9448800" algn="l"/>
                <a:tab pos="9753600" algn="l"/>
              </a:tabLst>
            </a:pP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class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FFact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extends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ATVFactory</a:t>
            </a:r>
            <a:r>
              <a:rPr lang="en-US" sz="1000" dirty="0">
                <a:latin typeface="Monaco" pitchFamily="34" charset="0"/>
              </a:rPr>
              <a:t>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private</a:t>
            </a:r>
            <a:r>
              <a:rPr lang="en-US" sz="1000" dirty="0">
                <a:latin typeface="Monaco" pitchFamily="34" charset="0"/>
              </a:rPr>
              <a:t> F1Fact _f1Fact;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private</a:t>
            </a:r>
            <a:r>
              <a:rPr lang="en-US" sz="1000" dirty="0">
                <a:latin typeface="Monaco" pitchFamily="34" charset="0"/>
              </a:rPr>
              <a:t> F2Fact _f2Fact;</a:t>
            </a:r>
          </a:p>
          <a:p>
            <a:pPr marL="0" indent="0">
              <a:spcAft>
                <a:spcPts val="213"/>
              </a:spcAft>
              <a:tabLst>
                <a:tab pos="304800" algn="l"/>
                <a:tab pos="6096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38400" algn="l"/>
                <a:tab pos="2743200" algn="l"/>
                <a:tab pos="3048000" algn="l"/>
                <a:tab pos="3352800" algn="l"/>
                <a:tab pos="3657600" algn="l"/>
                <a:tab pos="3962400" algn="l"/>
                <a:tab pos="4267200" algn="l"/>
                <a:tab pos="4572000" algn="l"/>
                <a:tab pos="4876800" algn="l"/>
                <a:tab pos="5181600" algn="l"/>
                <a:tab pos="5486400" algn="l"/>
                <a:tab pos="5791200" algn="l"/>
                <a:tab pos="6096000" algn="l"/>
                <a:tab pos="6400800" algn="l"/>
                <a:tab pos="6705600" algn="l"/>
                <a:tab pos="7010400" algn="l"/>
                <a:tab pos="7315200" algn="l"/>
                <a:tab pos="7620000" algn="l"/>
                <a:tab pos="7924800" algn="l"/>
                <a:tab pos="8229600" algn="l"/>
                <a:tab pos="8534400" algn="l"/>
                <a:tab pos="8839200" algn="l"/>
                <a:tab pos="9144000" algn="l"/>
                <a:tab pos="9448800" algn="l"/>
                <a:tab pos="9753600" algn="l"/>
              </a:tabLst>
            </a:pP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FFact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 err="1">
                <a:latin typeface="Monaco" pitchFamily="34" charset="0"/>
              </a:rPr>
              <a:t>ITokenizer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tkz</a:t>
            </a:r>
            <a:r>
              <a:rPr lang="en-US" sz="1000" dirty="0">
                <a:latin typeface="Monaco" pitchFamily="34" charset="0"/>
              </a:rPr>
              <a:t>, F1Fact </a:t>
            </a:r>
            <a:r>
              <a:rPr lang="en-US" sz="1000" dirty="0" err="1">
                <a:latin typeface="Monaco" pitchFamily="34" charset="0"/>
              </a:rPr>
              <a:t>f1Fact</a:t>
            </a:r>
            <a:r>
              <a:rPr lang="en-US" sz="1000" dirty="0">
                <a:latin typeface="Monaco" pitchFamily="34" charset="0"/>
              </a:rPr>
              <a:t>, F2Fact f2Fact)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super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 err="1">
                <a:latin typeface="Monaco" pitchFamily="34" charset="0"/>
              </a:rPr>
              <a:t>tkz</a:t>
            </a:r>
            <a:r>
              <a:rPr lang="en-US" sz="1000" dirty="0">
                <a:latin typeface="Monaco" pitchFamily="34" charset="0"/>
              </a:rPr>
              <a:t>);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_f1Fact = f1Fact;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_f2Fact = f2Fact;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makeVisitor</a:t>
            </a:r>
            <a:r>
              <a:rPr lang="en-US" sz="1000" dirty="0">
                <a:latin typeface="Monaco" pitchFamily="34" charset="0"/>
              </a:rPr>
              <a:t>()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return</a:t>
            </a:r>
            <a:r>
              <a:rPr lang="en-US" sz="1000" dirty="0">
                <a:latin typeface="Monaco" pitchFamily="34" charset="0"/>
              </a:rPr>
              <a:t> _f1Fact.makeChainedVisitor(_f2Fact.makeVisitor());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/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public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</a:t>
            </a:r>
            <a:r>
              <a:rPr lang="en-US" sz="1000" dirty="0" err="1">
                <a:latin typeface="Monaco" pitchFamily="34" charset="0"/>
              </a:rPr>
              <a:t>makeChainedVisitor</a:t>
            </a:r>
            <a:r>
              <a:rPr lang="en-US" sz="1000" dirty="0">
                <a:latin typeface="Monaco" pitchFamily="34" charset="0"/>
              </a:rPr>
              <a:t>(</a:t>
            </a:r>
            <a:r>
              <a:rPr lang="en-US" sz="1000" dirty="0" err="1">
                <a:latin typeface="Monaco" pitchFamily="34" charset="0"/>
              </a:rPr>
              <a:t>ITokVisitor</a:t>
            </a:r>
            <a:r>
              <a:rPr lang="en-US" sz="1000" dirty="0">
                <a:latin typeface="Monaco" pitchFamily="34" charset="0"/>
              </a:rPr>
              <a:t> successor) {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    </a:t>
            </a:r>
            <a:r>
              <a:rPr lang="en-US" sz="1000" dirty="0">
                <a:solidFill>
                  <a:srgbClr val="750E50"/>
                </a:solidFill>
                <a:latin typeface="Monaco" pitchFamily="34" charset="0"/>
              </a:rPr>
              <a:t>return</a:t>
            </a:r>
            <a:r>
              <a:rPr lang="en-US" sz="1000" dirty="0">
                <a:latin typeface="Monaco" pitchFamily="34" charset="0"/>
              </a:rPr>
              <a:t> _f1Fact.makeChainedVisitor(_f2Fact.makeChainedVisitor(successor));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    }</a:t>
            </a:r>
            <a:br>
              <a:rPr lang="en-US" sz="1000" dirty="0">
                <a:latin typeface="Monaco" pitchFamily="34" charset="0"/>
              </a:rPr>
            </a:br>
            <a:r>
              <a:rPr lang="en-US" sz="1000" dirty="0">
                <a:latin typeface="Monaco" pitchFamily="34" charset="0"/>
              </a:rPr>
              <a:t>}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6654800" y="2184400"/>
            <a:ext cx="3060700" cy="2794000"/>
            <a:chOff x="3668" y="1204"/>
            <a:chExt cx="1928" cy="1760"/>
          </a:xfrm>
        </p:grpSpPr>
        <p:sp>
          <p:nvSpPr>
            <p:cNvPr id="40964" name="Freeform 4"/>
            <p:cNvSpPr>
              <a:spLocks/>
            </p:cNvSpPr>
            <p:nvPr/>
          </p:nvSpPr>
          <p:spPr bwMode="auto">
            <a:xfrm>
              <a:off x="3668" y="1204"/>
              <a:ext cx="1928" cy="176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7AC6D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" name="Text Box 5"/>
            <p:cNvSpPr txBox="1">
              <a:spLocks noChangeArrowheads="1"/>
            </p:cNvSpPr>
            <p:nvPr/>
          </p:nvSpPr>
          <p:spPr bwMode="auto">
            <a:xfrm>
              <a:off x="3732" y="1220"/>
              <a:ext cx="1808" cy="1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 dirty="0">
                  <a:solidFill>
                    <a:srgbClr val="000000"/>
                  </a:solidFill>
                </a:rPr>
                <a:t>E :: F E1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 :: E1a | empty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E1a :: + E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 :: F1 | F2</a:t>
              </a:r>
            </a:p>
            <a:p>
              <a:r>
                <a:rPr lang="en-US" sz="2800" dirty="0">
                  <a:solidFill>
                    <a:srgbClr val="000000"/>
                  </a:solidFill>
                </a:rPr>
                <a:t>F1 :: </a:t>
              </a:r>
              <a:r>
                <a:rPr lang="en-US" sz="2800" dirty="0" err="1">
                  <a:solidFill>
                    <a:srgbClr val="000000"/>
                  </a:solidFill>
                </a:rPr>
                <a:t>num</a:t>
              </a:r>
              <a:endParaRPr lang="en-US" sz="2800" dirty="0">
                <a:solidFill>
                  <a:srgbClr val="000000"/>
                </a:solidFill>
              </a:endParaRPr>
            </a:p>
            <a:p>
              <a:r>
                <a:rPr lang="en-US" sz="2800" dirty="0">
                  <a:solidFill>
                    <a:srgbClr val="000000"/>
                  </a:solidFill>
                </a:rPr>
                <a:t>F2 :: id</a:t>
              </a:r>
            </a:p>
          </p:txBody>
        </p:sp>
      </p:grp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2700" y="6565900"/>
            <a:ext cx="101346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15C6"/>
                </a:solidFill>
              </a:rPr>
              <a:t>Why will there only be one visitor per token type for any given chain of productions?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863600" y="203200"/>
            <a:ext cx="84328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Ignorant Non-Terminals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5246732" y="2133600"/>
            <a:ext cx="15207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00"/>
                </a:solidFill>
              </a:rPr>
              <a:t>E </a:t>
            </a:r>
            <a:r>
              <a:rPr lang="en-US" sz="2800" dirty="0">
                <a:solidFill>
                  <a:srgbClr val="000000"/>
                </a:solidFill>
                <a:latin typeface="Lucida Grande" pitchFamily="34" charset="0"/>
              </a:rPr>
              <a:t>→</a:t>
            </a:r>
            <a:r>
              <a:rPr lang="en-US" sz="2800" dirty="0">
                <a:solidFill>
                  <a:srgbClr val="000000"/>
                </a:solidFill>
              </a:rPr>
              <a:t> F E’ </a:t>
            </a: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568325" y="1943100"/>
            <a:ext cx="3384550" cy="2171700"/>
            <a:chOff x="318" y="1071"/>
            <a:chExt cx="2132" cy="1368"/>
          </a:xfrm>
        </p:grpSpPr>
        <p:grpSp>
          <p:nvGrpSpPr>
            <p:cNvPr id="43012" name="Group 4"/>
            <p:cNvGrpSpPr>
              <a:grpSpLocks/>
            </p:cNvGrpSpPr>
            <p:nvPr/>
          </p:nvGrpSpPr>
          <p:grpSpPr bwMode="auto">
            <a:xfrm>
              <a:off x="488" y="1431"/>
              <a:ext cx="1800" cy="1008"/>
              <a:chOff x="462" y="1386"/>
              <a:chExt cx="1800" cy="1008"/>
            </a:xfrm>
          </p:grpSpPr>
          <p:sp>
            <p:nvSpPr>
              <p:cNvPr id="43013" name="Freeform 5"/>
              <p:cNvSpPr>
                <a:spLocks/>
              </p:cNvSpPr>
              <p:nvPr/>
            </p:nvSpPr>
            <p:spPr bwMode="auto">
              <a:xfrm>
                <a:off x="462" y="1386"/>
                <a:ext cx="1800" cy="1008"/>
              </a:xfrm>
              <a:custGeom>
                <a:avLst/>
                <a:gdLst>
                  <a:gd name="T0" fmla="+- 0 10000 10000"/>
                  <a:gd name="T1" fmla="*/ T0 w 10000"/>
                  <a:gd name="T2" fmla="+- 0 10000 10000"/>
                  <a:gd name="T3" fmla="*/ 10000 h 10000"/>
                  <a:gd name="T4" fmla="+- 0 20000 10000"/>
                  <a:gd name="T5" fmla="*/ T4 w 10000"/>
                  <a:gd name="T6" fmla="+- 0 10000 10000"/>
                  <a:gd name="T7" fmla="*/ 10000 h 10000"/>
                  <a:gd name="T8" fmla="+- 0 20000 10000"/>
                  <a:gd name="T9" fmla="*/ T8 w 10000"/>
                  <a:gd name="T10" fmla="+- 0 20000 10000"/>
                  <a:gd name="T11" fmla="*/ 20000 h 10000"/>
                  <a:gd name="T12" fmla="+- 0 10000 10000"/>
                  <a:gd name="T13" fmla="*/ T12 w 10000"/>
                  <a:gd name="T14" fmla="+- 0 20000 10000"/>
                  <a:gd name="T15" fmla="*/ 20000 h 10000"/>
                  <a:gd name="T16" fmla="+- 0 10000 10000"/>
                  <a:gd name="T17" fmla="*/ T16 w 10000"/>
                  <a:gd name="T18" fmla="+- 0 10000 10000"/>
                  <a:gd name="T19" fmla="*/ 10000 h 100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7AC6D1"/>
              </a:solid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800" dirty="0"/>
              </a:p>
            </p:txBody>
          </p:sp>
          <p:sp>
            <p:nvSpPr>
              <p:cNvPr id="43014" name="Text Box 6"/>
              <p:cNvSpPr txBox="1">
                <a:spLocks noChangeArrowheads="1"/>
              </p:cNvSpPr>
              <p:nvPr/>
            </p:nvSpPr>
            <p:spPr bwMode="auto">
              <a:xfrm>
                <a:off x="494" y="1458"/>
                <a:ext cx="1736" cy="8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1pPr>
                <a:lvl2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2pPr>
                <a:lvl3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3pPr>
                <a:lvl4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4pPr>
                <a:lvl5pPr algn="l"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838200" algn="l"/>
                  </a:tabLst>
                  <a:defRPr sz="1200">
                    <a:solidFill>
                      <a:schemeClr val="tx1"/>
                    </a:solidFill>
                    <a:latin typeface="Gill Sans" pitchFamily="34" charset="0"/>
                  </a:defRPr>
                </a:lvl9pPr>
              </a:lstStyle>
              <a:p>
                <a:r>
                  <a:rPr lang="en-US" sz="2800" dirty="0">
                    <a:solidFill>
                      <a:srgbClr val="000000"/>
                    </a:solidFill>
                  </a:rPr>
                  <a:t>E :: F E’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E’ :: empty | + E</a:t>
                </a:r>
              </a:p>
              <a:p>
                <a:r>
                  <a:rPr lang="en-US" sz="2800" dirty="0">
                    <a:solidFill>
                      <a:srgbClr val="000000"/>
                    </a:solidFill>
                  </a:rPr>
                  <a:t>F :: </a:t>
                </a:r>
                <a:r>
                  <a:rPr lang="en-US" sz="2800" dirty="0" err="1">
                    <a:solidFill>
                      <a:srgbClr val="000000"/>
                    </a:solidFill>
                  </a:rPr>
                  <a:t>num</a:t>
                </a:r>
                <a:r>
                  <a:rPr lang="en-US" sz="2800" dirty="0">
                    <a:solidFill>
                      <a:srgbClr val="000000"/>
                    </a:solidFill>
                  </a:rPr>
                  <a:t> | id</a:t>
                </a:r>
              </a:p>
            </p:txBody>
          </p:sp>
        </p:grpSp>
        <p:sp>
          <p:nvSpPr>
            <p:cNvPr id="43015" name="Text Box 7"/>
            <p:cNvSpPr txBox="1">
              <a:spLocks noChangeArrowheads="1"/>
            </p:cNvSpPr>
            <p:nvPr/>
          </p:nvSpPr>
          <p:spPr bwMode="auto">
            <a:xfrm>
              <a:off x="318" y="1071"/>
              <a:ext cx="2132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Our LL(1) Grammar</a:t>
              </a:r>
            </a:p>
          </p:txBody>
        </p:sp>
      </p:grp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6716713" y="1752600"/>
            <a:ext cx="1290637" cy="1154113"/>
            <a:chOff x="3703" y="966"/>
            <a:chExt cx="813" cy="727"/>
          </a:xfrm>
        </p:grpSpPr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4075" y="966"/>
              <a:ext cx="44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 err="1">
                  <a:solidFill>
                    <a:srgbClr val="000000"/>
                  </a:solidFill>
                </a:rPr>
                <a:t>num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43018" name="Text Box 10"/>
            <p:cNvSpPr txBox="1">
              <a:spLocks noChangeArrowheads="1"/>
            </p:cNvSpPr>
            <p:nvPr/>
          </p:nvSpPr>
          <p:spPr bwMode="auto">
            <a:xfrm>
              <a:off x="4095" y="1422"/>
              <a:ext cx="177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id</a:t>
              </a:r>
            </a:p>
          </p:txBody>
        </p:sp>
        <p:sp>
          <p:nvSpPr>
            <p:cNvPr id="43019" name="Freeform 11"/>
            <p:cNvSpPr>
              <a:spLocks/>
            </p:cNvSpPr>
            <p:nvPr/>
          </p:nvSpPr>
          <p:spPr bwMode="auto">
            <a:xfrm rot="20519996">
              <a:off x="3711" y="1198"/>
              <a:ext cx="250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auto">
            <a:xfrm rot="1080002">
              <a:off x="3703" y="1413"/>
              <a:ext cx="250" cy="132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288801" y="3581400"/>
            <a:ext cx="31899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00"/>
                </a:solidFill>
              </a:rPr>
              <a:t>E’</a:t>
            </a:r>
          </a:p>
        </p:txBody>
      </p:sp>
      <p:grpSp>
        <p:nvGrpSpPr>
          <p:cNvPr id="43022" name="Group 14"/>
          <p:cNvGrpSpPr>
            <a:grpSpLocks/>
          </p:cNvGrpSpPr>
          <p:nvPr/>
        </p:nvGrpSpPr>
        <p:grpSpPr bwMode="auto">
          <a:xfrm>
            <a:off x="5751513" y="3263900"/>
            <a:ext cx="1468437" cy="1065213"/>
            <a:chOff x="3171" y="1799"/>
            <a:chExt cx="925" cy="671"/>
          </a:xfrm>
        </p:grpSpPr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>
              <a:off x="3479" y="1799"/>
              <a:ext cx="617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empty</a:t>
              </a:r>
            </a:p>
          </p:txBody>
        </p:sp>
        <p:sp>
          <p:nvSpPr>
            <p:cNvPr id="43024" name="Text Box 16"/>
            <p:cNvSpPr txBox="1">
              <a:spLocks noChangeArrowheads="1"/>
            </p:cNvSpPr>
            <p:nvPr/>
          </p:nvSpPr>
          <p:spPr bwMode="auto">
            <a:xfrm>
              <a:off x="3506" y="2199"/>
              <a:ext cx="13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43025" name="Freeform 17"/>
            <p:cNvSpPr>
              <a:spLocks/>
            </p:cNvSpPr>
            <p:nvPr/>
          </p:nvSpPr>
          <p:spPr bwMode="auto">
            <a:xfrm rot="20519996">
              <a:off x="3179" y="1983"/>
              <a:ext cx="250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auto">
            <a:xfrm rot="1080002">
              <a:off x="3171" y="2198"/>
              <a:ext cx="250" cy="132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876300" y="4711700"/>
            <a:ext cx="8215313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2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OO Parsing Review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178800" cy="5753100"/>
          </a:xfrm>
        </p:spPr>
        <p:txBody>
          <a:bodyPr/>
          <a:lstStyle/>
          <a:p>
            <a:pPr>
              <a:tabLst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Intelligent Tokens</a:t>
            </a:r>
          </a:p>
          <a:p>
            <a:pPr lvl="1">
              <a:tabLst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Each token provides a visitor type and a way to make that visitor belong to a list</a:t>
            </a:r>
          </a:p>
          <a:p>
            <a:pPr>
              <a:tabLst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Ignorant Non-Terminals (NT)</a:t>
            </a:r>
          </a:p>
          <a:p>
            <a:pPr lvl="1">
              <a:tabLst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>
                <a:solidFill>
                  <a:srgbClr val="D12A33"/>
                </a:solidFill>
              </a:rPr>
              <a:t>Only knows its production</a:t>
            </a:r>
            <a:r>
              <a:rPr lang="en-US" sz="2800" dirty="0"/>
              <a:t>: its factory produces a visitor that represents its production </a:t>
            </a:r>
          </a:p>
          <a:p>
            <a:pPr lvl="1">
              <a:tabLst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>
                <a:solidFill>
                  <a:srgbClr val="D12A33"/>
                </a:solidFill>
              </a:rPr>
              <a:t>Can’t build other NT types</a:t>
            </a:r>
            <a:r>
              <a:rPr lang="en-US" sz="2800" dirty="0"/>
              <a:t>: each NT has a factory that provides a token visitor that can construct the NT.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Overview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03400"/>
            <a:ext cx="8178800" cy="5549900"/>
          </a:xfrm>
        </p:spPr>
        <p:txBody>
          <a:bodyPr/>
          <a:lstStyle/>
          <a:p>
            <a:r>
              <a:rPr lang="en-US" sz="2800" dirty="0">
                <a:solidFill>
                  <a:srgbClr val="0015C6"/>
                </a:solidFill>
              </a:rPr>
              <a:t>Lecture 1:</a:t>
            </a:r>
          </a:p>
          <a:p>
            <a:pPr lvl="1"/>
            <a:r>
              <a:rPr lang="en-US" sz="2800" i="1" dirty="0">
                <a:solidFill>
                  <a:srgbClr val="0015C6"/>
                </a:solidFill>
              </a:rPr>
              <a:t>Intro to scanning</a:t>
            </a:r>
          </a:p>
          <a:p>
            <a:pPr lvl="1"/>
            <a:r>
              <a:rPr lang="en-US" sz="2800" i="1" dirty="0">
                <a:solidFill>
                  <a:srgbClr val="0015C6"/>
                </a:solidFill>
              </a:rPr>
              <a:t>Intro to parsing</a:t>
            </a:r>
          </a:p>
          <a:p>
            <a:pPr lvl="1"/>
            <a:r>
              <a:rPr lang="en-US" sz="2800" i="1" dirty="0">
                <a:solidFill>
                  <a:srgbClr val="0015C6"/>
                </a:solidFill>
              </a:rPr>
              <a:t>Basics of building a scanner in Java</a:t>
            </a:r>
          </a:p>
          <a:p>
            <a:r>
              <a:rPr lang="en-US" sz="2800" dirty="0"/>
              <a:t>Lab:  </a:t>
            </a:r>
            <a:r>
              <a:rPr lang="en-US" sz="2800" i="1" dirty="0"/>
              <a:t>Implementing a scanner and simple parser</a:t>
            </a:r>
          </a:p>
          <a:p>
            <a:r>
              <a:rPr lang="en-US" sz="2800" dirty="0">
                <a:solidFill>
                  <a:srgbClr val="28B233"/>
                </a:solidFill>
              </a:rPr>
              <a:t>Lecture 2:</a:t>
            </a:r>
          </a:p>
          <a:p>
            <a:pPr lvl="1"/>
            <a:r>
              <a:rPr lang="en-US" sz="2800" i="1" dirty="0">
                <a:solidFill>
                  <a:srgbClr val="28B233"/>
                </a:solidFill>
              </a:rPr>
              <a:t>Basic Parsing Theory</a:t>
            </a:r>
          </a:p>
          <a:p>
            <a:pPr lvl="1"/>
            <a:r>
              <a:rPr lang="en-US" sz="2800" i="1" dirty="0">
                <a:solidFill>
                  <a:srgbClr val="28B233"/>
                </a:solidFill>
              </a:rPr>
              <a:t>Design of an Object-Oriented Parser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Parsing:</a:t>
            </a:r>
            <a:br>
              <a:rPr lang="en-US"/>
            </a:br>
            <a:r>
              <a:rPr lang="en-US"/>
              <a:t>Organizing Things</a:t>
            </a:r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898900" y="4330700"/>
            <a:ext cx="2362200" cy="1270000"/>
            <a:chOff x="2149" y="2387"/>
            <a:chExt cx="1488" cy="800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2149" y="2387"/>
              <a:ext cx="1488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2553" y="2643"/>
              <a:ext cx="664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292100" y="4051300"/>
            <a:ext cx="3435350" cy="2963863"/>
            <a:chOff x="161" y="2233"/>
            <a:chExt cx="2164" cy="1867"/>
          </a:xfrm>
        </p:grpSpPr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257" y="2233"/>
              <a:ext cx="1430" cy="1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3200" i="1">
                  <a:solidFill>
                    <a:srgbClr val="000000"/>
                  </a:solidFill>
                </a:rPr>
                <a:t>&lt;NUM,  “3”&gt;,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&lt;PLUS,  “+”&gt;,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&lt;ID,      “x”&gt;,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&lt;EOF&gt;</a:t>
              </a:r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auto">
            <a:xfrm>
              <a:off x="1800" y="2737"/>
              <a:ext cx="525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161" y="3793"/>
              <a:ext cx="1664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Tokens</a:t>
              </a:r>
            </a:p>
          </p:txBody>
        </p:sp>
      </p:grpSp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2844800" y="4025900"/>
            <a:ext cx="7010400" cy="3248025"/>
            <a:chOff x="1568" y="2219"/>
            <a:chExt cx="4416" cy="2046"/>
          </a:xfrm>
        </p:grpSpPr>
        <p:sp>
          <p:nvSpPr>
            <p:cNvPr id="15370" name="Freeform 10"/>
            <p:cNvSpPr>
              <a:spLocks/>
            </p:cNvSpPr>
            <p:nvPr/>
          </p:nvSpPr>
          <p:spPr bwMode="auto">
            <a:xfrm>
              <a:off x="5288" y="2931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5200" y="2627"/>
              <a:ext cx="216" cy="32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5456" y="3019"/>
              <a:ext cx="12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5373" name="Freeform 13"/>
            <p:cNvSpPr>
              <a:spLocks/>
            </p:cNvSpPr>
            <p:nvPr/>
          </p:nvSpPr>
          <p:spPr bwMode="auto">
            <a:xfrm>
              <a:off x="4800" y="2219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4"/>
            <p:cNvSpPr>
              <a:spLocks/>
            </p:cNvSpPr>
            <p:nvPr/>
          </p:nvSpPr>
          <p:spPr bwMode="auto">
            <a:xfrm>
              <a:off x="4320" y="2931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 flipH="1">
              <a:off x="4704" y="2627"/>
              <a:ext cx="192" cy="35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4957" y="2307"/>
              <a:ext cx="15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15377" name="Text Box 17"/>
            <p:cNvSpPr txBox="1">
              <a:spLocks noChangeArrowheads="1"/>
            </p:cNvSpPr>
            <p:nvPr/>
          </p:nvSpPr>
          <p:spPr bwMode="auto">
            <a:xfrm>
              <a:off x="4488" y="3019"/>
              <a:ext cx="12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5378" name="Freeform 18"/>
            <p:cNvSpPr>
              <a:spLocks/>
            </p:cNvSpPr>
            <p:nvPr/>
          </p:nvSpPr>
          <p:spPr bwMode="auto">
            <a:xfrm>
              <a:off x="3840" y="2739"/>
              <a:ext cx="371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Text Box 19"/>
            <p:cNvSpPr txBox="1">
              <a:spLocks noChangeArrowheads="1"/>
            </p:cNvSpPr>
            <p:nvPr/>
          </p:nvSpPr>
          <p:spPr bwMode="auto">
            <a:xfrm>
              <a:off x="4096" y="3651"/>
              <a:ext cx="1888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Abstract Syntax Tree</a:t>
              </a:r>
            </a:p>
          </p:txBody>
        </p:sp>
        <p:sp>
          <p:nvSpPr>
            <p:cNvPr id="15380" name="Freeform 20"/>
            <p:cNvSpPr>
              <a:spLocks/>
            </p:cNvSpPr>
            <p:nvPr/>
          </p:nvSpPr>
          <p:spPr bwMode="auto">
            <a:xfrm>
              <a:off x="1568" y="3859"/>
              <a:ext cx="2416" cy="167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1" name="Group 21"/>
          <p:cNvGrpSpPr>
            <a:grpSpLocks/>
          </p:cNvGrpSpPr>
          <p:nvPr/>
        </p:nvGrpSpPr>
        <p:grpSpPr bwMode="auto">
          <a:xfrm>
            <a:off x="4268788" y="2908300"/>
            <a:ext cx="1597025" cy="1266825"/>
            <a:chOff x="2358" y="1603"/>
            <a:chExt cx="1006" cy="798"/>
          </a:xfrm>
        </p:grpSpPr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>
              <a:off x="2358" y="1603"/>
              <a:ext cx="100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Grammar</a:t>
              </a:r>
            </a:p>
          </p:txBody>
        </p:sp>
        <p:sp>
          <p:nvSpPr>
            <p:cNvPr id="15383" name="Freeform 23"/>
            <p:cNvSpPr>
              <a:spLocks/>
            </p:cNvSpPr>
            <p:nvPr/>
          </p:nvSpPr>
          <p:spPr bwMode="auto">
            <a:xfrm rot="5399999">
              <a:off x="2618" y="2092"/>
              <a:ext cx="479" cy="140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4" name="Freeform 24"/>
          <p:cNvSpPr>
            <a:spLocks/>
          </p:cNvSpPr>
          <p:nvPr/>
        </p:nvSpPr>
        <p:spPr bwMode="auto">
          <a:xfrm>
            <a:off x="3581400" y="2730500"/>
            <a:ext cx="2997200" cy="14605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4D9ED1">
              <a:alpha val="30969"/>
            </a:srgbClr>
          </a:solidFill>
          <a:ln w="25400">
            <a:solidFill>
              <a:srgbClr val="000000">
                <a:alpha val="30969"/>
              </a:srgbClr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reeform 1"/>
          <p:cNvSpPr>
            <a:spLocks/>
          </p:cNvSpPr>
          <p:nvPr/>
        </p:nvSpPr>
        <p:spPr bwMode="auto">
          <a:xfrm>
            <a:off x="965200" y="2527300"/>
            <a:ext cx="8216900" cy="32258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CDE1FF"/>
          </a:solidFill>
          <a:ln w="2540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What is Grammar?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6311900"/>
            <a:ext cx="10134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i="1" dirty="0">
                <a:solidFill>
                  <a:srgbClr val="000000"/>
                </a:solidFill>
              </a:rPr>
              <a:t>Goal of Grammar:  </a:t>
            </a:r>
          </a:p>
          <a:p>
            <a:pPr algn="ctr"/>
            <a:r>
              <a:rPr lang="en-US" sz="2800" i="1" dirty="0">
                <a:solidFill>
                  <a:srgbClr val="000000"/>
                </a:solidFill>
              </a:rPr>
              <a:t>To derive syntactical structure from </a:t>
            </a:r>
            <a:r>
              <a:rPr lang="en-US" sz="2800" i="1" dirty="0">
                <a:solidFill>
                  <a:srgbClr val="2C16C6"/>
                </a:solidFill>
              </a:rPr>
              <a:t>order</a:t>
            </a:r>
            <a:r>
              <a:rPr lang="en-US" sz="2800" i="1" dirty="0">
                <a:solidFill>
                  <a:srgbClr val="000000"/>
                </a:solidFill>
              </a:rPr>
              <a:t> and </a:t>
            </a:r>
            <a:r>
              <a:rPr lang="en-US" sz="2800" i="1" dirty="0">
                <a:solidFill>
                  <a:srgbClr val="2C16C6"/>
                </a:solidFill>
              </a:rPr>
              <a:t>type</a:t>
            </a:r>
            <a:r>
              <a:rPr lang="en-US" sz="2800" i="1" dirty="0">
                <a:solidFill>
                  <a:srgbClr val="000000"/>
                </a:solidFill>
              </a:rPr>
              <a:t> of tokens.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1250950" y="3911600"/>
            <a:ext cx="7550150" cy="487363"/>
            <a:chOff x="691" y="2156"/>
            <a:chExt cx="4756" cy="307"/>
          </a:xfrm>
        </p:grpSpPr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3415" y="2156"/>
              <a:ext cx="2032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D12A33"/>
                  </a:solidFill>
                </a:rPr>
                <a:t>A: You are running.</a:t>
              </a:r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691" y="2156"/>
              <a:ext cx="212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D12A33"/>
                  </a:solidFill>
                </a:rPr>
                <a:t>Q: Are you running?</a:t>
              </a:r>
            </a:p>
          </p:txBody>
        </p:sp>
      </p:grp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674938" y="2717800"/>
            <a:ext cx="4681537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000000"/>
                </a:solidFill>
              </a:rPr>
              <a:t>Two very similar statements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</a:rPr>
              <a:t>with very different meanings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200150" y="4559300"/>
            <a:ext cx="7753350" cy="1136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>
              <a:lnSpc>
                <a:spcPts val="4700"/>
              </a:lnSpc>
            </a:pPr>
            <a:r>
              <a:rPr lang="en-US" sz="2800" dirty="0">
                <a:solidFill>
                  <a:srgbClr val="000000"/>
                </a:solidFill>
              </a:rPr>
              <a:t>1) “you” and “are” switch places - </a:t>
            </a:r>
            <a:r>
              <a:rPr lang="en-US" sz="2800" i="1" dirty="0">
                <a:solidFill>
                  <a:srgbClr val="2C16C6"/>
                </a:solidFill>
              </a:rPr>
              <a:t>token order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ts val="4700"/>
              </a:lnSpc>
            </a:pPr>
            <a:r>
              <a:rPr lang="en-US" sz="2800" dirty="0">
                <a:solidFill>
                  <a:srgbClr val="000000"/>
                </a:solidFill>
              </a:rPr>
              <a:t>2) “.” instead of “?” - </a:t>
            </a:r>
            <a:r>
              <a:rPr lang="en-US" sz="2800" i="1" dirty="0">
                <a:solidFill>
                  <a:srgbClr val="2C16C6"/>
                </a:solidFill>
              </a:rPr>
              <a:t>token type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reeform 1"/>
          <p:cNvSpPr>
            <a:spLocks/>
          </p:cNvSpPr>
          <p:nvPr/>
        </p:nvSpPr>
        <p:spPr bwMode="auto">
          <a:xfrm>
            <a:off x="812800" y="2425700"/>
            <a:ext cx="8686799" cy="39370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C0CBDD"/>
          </a:solidFill>
          <a:ln w="2540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Arrangements of Tokens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2718386"/>
            <a:ext cx="219392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702050" y="2781300"/>
            <a:ext cx="529748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n-US" sz="3200" dirty="0" err="1">
                <a:solidFill>
                  <a:srgbClr val="000000"/>
                </a:solidFill>
              </a:rPr>
              <a:t>mmmm</a:t>
            </a:r>
            <a:r>
              <a:rPr lang="en-US" sz="3200" dirty="0">
                <a:solidFill>
                  <a:srgbClr val="000000"/>
                </a:solidFill>
              </a:rPr>
              <a:t> ... 3 x + ... yes” ~ Yoda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311650" y="3429000"/>
            <a:ext cx="407511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“Syntax Error!” ~ Parser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330700" y="4305300"/>
            <a:ext cx="40386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A22535"/>
                </a:solidFill>
              </a:rPr>
              <a:t>Not all combinations and orderings of token types are valid.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Syntax vs. Semantics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470663" y="2362200"/>
            <a:ext cx="613148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00"/>
                </a:solidFill>
              </a:rPr>
              <a:t>Syntax: the structure of a set of tokens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108200" y="3136900"/>
            <a:ext cx="71882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00"/>
                </a:solidFill>
              </a:rPr>
              <a:t>Semantics: the meaning of a set of tokens 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and a syntactical structure.</a:t>
            </a:r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685800" y="4406900"/>
            <a:ext cx="8940800" cy="29591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91D3DD"/>
          </a:solidFill>
          <a:ln w="2540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 dirty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41750" y="4419600"/>
            <a:ext cx="1906588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3200">
                <a:solidFill>
                  <a:srgbClr val="666666"/>
                </a:solidFill>
              </a:rPr>
              <a:t>x = “Hello”</a:t>
            </a:r>
          </a:p>
          <a:p>
            <a:r>
              <a:rPr lang="en-US" sz="3200">
                <a:solidFill>
                  <a:srgbClr val="666666"/>
                </a:solidFill>
              </a:rPr>
              <a:t>...</a:t>
            </a:r>
          </a:p>
          <a:p>
            <a:r>
              <a:rPr lang="en-US" sz="3200">
                <a:solidFill>
                  <a:srgbClr val="2C16C6"/>
                </a:solidFill>
              </a:rPr>
              <a:t>y = 3 + x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63600" y="6045200"/>
            <a:ext cx="662636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</a:rPr>
              <a:t>Syntax:  VAR EQUALS NUM  PLUS  VAR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44550" y="6692900"/>
            <a:ext cx="423513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</a:rPr>
              <a:t>Semantics:  y = 3 + “Hello”</a:t>
            </a:r>
          </a:p>
        </p:txBody>
      </p: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5499100" y="6692901"/>
            <a:ext cx="3894138" cy="430213"/>
            <a:chOff x="3031" y="3689"/>
            <a:chExt cx="2453" cy="271"/>
          </a:xfrm>
        </p:grpSpPr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3746" y="3689"/>
              <a:ext cx="173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D12A33"/>
                  </a:solidFill>
                </a:rPr>
                <a:t>Invalid semantics</a:t>
              </a:r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auto">
            <a:xfrm flipH="1">
              <a:off x="3031" y="3769"/>
              <a:ext cx="624" cy="120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928688" y="1651000"/>
            <a:ext cx="2281238" cy="828675"/>
            <a:chOff x="523" y="910"/>
            <a:chExt cx="1437" cy="522"/>
          </a:xfrm>
        </p:grpSpPr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523" y="910"/>
              <a:ext cx="1437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15C6"/>
                  </a:solidFill>
                </a:rPr>
                <a:t>Local property</a:t>
              </a:r>
            </a:p>
          </p:txBody>
        </p:sp>
        <p:sp>
          <p:nvSpPr>
            <p:cNvPr id="18445" name="Freeform 13"/>
            <p:cNvSpPr>
              <a:spLocks/>
            </p:cNvSpPr>
            <p:nvPr/>
          </p:nvSpPr>
          <p:spPr bwMode="auto">
            <a:xfrm rot="2700000">
              <a:off x="1168" y="1221"/>
              <a:ext cx="258" cy="163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001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6" name="Group 14"/>
          <p:cNvGrpSpPr>
            <a:grpSpLocks/>
          </p:cNvGrpSpPr>
          <p:nvPr/>
        </p:nvGrpSpPr>
        <p:grpSpPr bwMode="auto">
          <a:xfrm>
            <a:off x="88900" y="3568700"/>
            <a:ext cx="2844800" cy="696913"/>
            <a:chOff x="49" y="1977"/>
            <a:chExt cx="1792" cy="439"/>
          </a:xfrm>
        </p:grpSpPr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49" y="2145"/>
              <a:ext cx="179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D12A33"/>
                  </a:solidFill>
                </a:rPr>
                <a:t>Global property</a:t>
              </a:r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auto">
            <a:xfrm rot="19200000">
              <a:off x="1153" y="1977"/>
              <a:ext cx="304" cy="145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3200" y="203200"/>
            <a:ext cx="97536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Extension of Calc-Grammar (from lab)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681663" y="2311400"/>
            <a:ext cx="35210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Expression: </a:t>
            </a:r>
            <a:r>
              <a:rPr lang="en-US" sz="3200" i="1">
                <a:solidFill>
                  <a:srgbClr val="000000"/>
                </a:solidFill>
              </a:rPr>
              <a:t>3 + x + 2</a:t>
            </a:r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609600" y="2209800"/>
            <a:ext cx="4673600" cy="38227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9ACCD1"/>
          </a:solidFill>
          <a:ln w="25400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39800" y="2311400"/>
            <a:ext cx="3149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000000"/>
                </a:solidFill>
              </a:rPr>
              <a:t>Production Rules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100" y="2844800"/>
            <a:ext cx="4546600" cy="3086100"/>
          </a:xfrm>
        </p:spPr>
        <p:txBody>
          <a:bodyPr anchor="t"/>
          <a:lstStyle/>
          <a:p>
            <a:pPr>
              <a:spcAft>
                <a:spcPts val="213"/>
              </a:spcAft>
              <a:buSzPct val="99000"/>
              <a:buFontTx/>
              <a:buAutoNum type="arabicPeriod"/>
              <a:tabLst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 err="1"/>
              <a:t>Expr</a:t>
            </a:r>
            <a:r>
              <a:rPr lang="en-US" sz="2800" dirty="0"/>
              <a:t> </a:t>
            </a:r>
            <a:r>
              <a:rPr lang="en-US" sz="2800" dirty="0">
                <a:latin typeface="Lucida Grande" pitchFamily="34" charset="0"/>
              </a:rPr>
              <a:t>→ </a:t>
            </a:r>
            <a:r>
              <a:rPr lang="en-US" sz="2800" dirty="0"/>
              <a:t>Fact</a:t>
            </a:r>
          </a:p>
          <a:p>
            <a:pPr>
              <a:spcAft>
                <a:spcPts val="213"/>
              </a:spcAft>
              <a:buSzPct val="99000"/>
              <a:buFontTx/>
              <a:buAutoNum type="arabicPeriod" startAt="2"/>
              <a:tabLst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 err="1"/>
              <a:t>Expr</a:t>
            </a:r>
            <a:r>
              <a:rPr lang="en-US" sz="2800" dirty="0"/>
              <a:t> </a:t>
            </a:r>
            <a:r>
              <a:rPr lang="en-US" sz="2800" dirty="0">
                <a:latin typeface="Lucida Grande" pitchFamily="34" charset="0"/>
              </a:rPr>
              <a:t>→ </a:t>
            </a:r>
            <a:r>
              <a:rPr lang="en-US" sz="2800" dirty="0"/>
              <a:t>Fact Op </a:t>
            </a:r>
            <a:r>
              <a:rPr lang="en-US" sz="2800" dirty="0" err="1"/>
              <a:t>Expr</a:t>
            </a:r>
            <a:endParaRPr lang="en-US" sz="2800" dirty="0"/>
          </a:p>
          <a:p>
            <a:pPr>
              <a:spcAft>
                <a:spcPts val="213"/>
              </a:spcAft>
              <a:buSzPct val="99000"/>
              <a:buFontTx/>
              <a:buAutoNum type="arabicPeriod" startAt="3"/>
              <a:tabLst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Fact </a:t>
            </a:r>
            <a:r>
              <a:rPr lang="en-US" sz="2800" dirty="0">
                <a:latin typeface="Lucida Grande" pitchFamily="34" charset="0"/>
              </a:rPr>
              <a:t>→ </a:t>
            </a:r>
            <a:r>
              <a:rPr lang="en-US" sz="2800" dirty="0"/>
              <a:t>NUM</a:t>
            </a:r>
          </a:p>
          <a:p>
            <a:pPr>
              <a:spcAft>
                <a:spcPts val="213"/>
              </a:spcAft>
              <a:buSzPct val="99000"/>
              <a:buFontTx/>
              <a:buAutoNum type="arabicPeriod" startAt="4"/>
              <a:tabLst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Fact </a:t>
            </a:r>
            <a:r>
              <a:rPr lang="en-US" sz="2800" dirty="0">
                <a:latin typeface="Lucida Grande" pitchFamily="34" charset="0"/>
              </a:rPr>
              <a:t>→ </a:t>
            </a:r>
            <a:r>
              <a:rPr lang="en-US" sz="2800" dirty="0"/>
              <a:t>ID</a:t>
            </a:r>
          </a:p>
          <a:p>
            <a:pPr>
              <a:spcAft>
                <a:spcPts val="213"/>
              </a:spcAft>
              <a:buSzPct val="99000"/>
              <a:buFontTx/>
              <a:buAutoNum type="arabicPeriod" startAt="5"/>
              <a:tabLst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Op </a:t>
            </a:r>
            <a:r>
              <a:rPr lang="en-US" sz="2800" dirty="0">
                <a:latin typeface="Lucida Grande" pitchFamily="34" charset="0"/>
              </a:rPr>
              <a:t>→ </a:t>
            </a:r>
            <a:r>
              <a:rPr lang="en-US" sz="2800" dirty="0"/>
              <a:t>PLUS</a:t>
            </a:r>
          </a:p>
          <a:p>
            <a:pPr>
              <a:spcAft>
                <a:spcPts val="213"/>
              </a:spcAft>
              <a:buSzPct val="99000"/>
              <a:buFontTx/>
              <a:buAutoNum type="arabicPeriod" startAt="6"/>
              <a:tabLst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</a:tabLst>
            </a:pPr>
            <a:r>
              <a:rPr lang="en-US" sz="2800" dirty="0"/>
              <a:t>Op </a:t>
            </a:r>
            <a:r>
              <a:rPr lang="en-US" sz="2800" dirty="0">
                <a:latin typeface="Lucida Grande" pitchFamily="34" charset="0"/>
              </a:rPr>
              <a:t>→ </a:t>
            </a:r>
            <a:r>
              <a:rPr lang="en-US" sz="2800" dirty="0"/>
              <a:t>MINUS</a:t>
            </a: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5715000" y="2959100"/>
            <a:ext cx="3911600" cy="4330700"/>
            <a:chOff x="3150" y="1631"/>
            <a:chExt cx="2464" cy="2728"/>
          </a:xfrm>
        </p:grpSpPr>
        <p:sp>
          <p:nvSpPr>
            <p:cNvPr id="19463" name="Freeform 7"/>
            <p:cNvSpPr>
              <a:spLocks/>
            </p:cNvSpPr>
            <p:nvPr/>
          </p:nvSpPr>
          <p:spPr bwMode="auto">
            <a:xfrm>
              <a:off x="3150" y="1631"/>
              <a:ext cx="2464" cy="2728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AFE5FF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3282" y="2151"/>
              <a:ext cx="2188" cy="1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2800" dirty="0">
                  <a:solidFill>
                    <a:srgbClr val="000000"/>
                  </a:solidFill>
                </a:rPr>
                <a:t>How many tokens must be read to decide on the production rule to use?</a:t>
              </a: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3750" y="1751"/>
              <a:ext cx="1263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Look Ahead</a:t>
              </a:r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3278188" y="4295775"/>
            <a:ext cx="2230437" cy="1055688"/>
            <a:chOff x="1807" y="2371"/>
            <a:chExt cx="1405" cy="665"/>
          </a:xfrm>
        </p:grpSpPr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2241" y="2441"/>
              <a:ext cx="97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D12A33"/>
                  </a:solidFill>
                </a:rPr>
                <a:t>Terminals</a:t>
              </a:r>
            </a:p>
          </p:txBody>
        </p:sp>
        <p:sp>
          <p:nvSpPr>
            <p:cNvPr id="19468" name="Freeform 12"/>
            <p:cNvSpPr>
              <a:spLocks/>
            </p:cNvSpPr>
            <p:nvPr/>
          </p:nvSpPr>
          <p:spPr bwMode="auto">
            <a:xfrm rot="240000" flipH="1">
              <a:off x="1807" y="2519"/>
              <a:ext cx="350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13"/>
            <p:cNvSpPr>
              <a:spLocks/>
            </p:cNvSpPr>
            <p:nvPr/>
          </p:nvSpPr>
          <p:spPr bwMode="auto">
            <a:xfrm rot="1500004" flipH="1">
              <a:off x="2048" y="2371"/>
              <a:ext cx="161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auto">
            <a:xfrm rot="19680005" flipH="1">
              <a:off x="1948" y="2678"/>
              <a:ext cx="228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auto">
            <a:xfrm rot="18419992" flipH="1">
              <a:off x="2058" y="2836"/>
              <a:ext cx="264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2" name="Group 16"/>
          <p:cNvGrpSpPr>
            <a:grpSpLocks/>
          </p:cNvGrpSpPr>
          <p:nvPr/>
        </p:nvGrpSpPr>
        <p:grpSpPr bwMode="auto">
          <a:xfrm>
            <a:off x="1670050" y="3022600"/>
            <a:ext cx="4591050" cy="1363663"/>
            <a:chOff x="904" y="1668"/>
            <a:chExt cx="2892" cy="859"/>
          </a:xfrm>
        </p:grpSpPr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2116" y="1668"/>
              <a:ext cx="168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C614C0"/>
                  </a:solidFill>
                </a:rPr>
                <a:t>Non-Terminals</a:t>
              </a:r>
            </a:p>
          </p:txBody>
        </p:sp>
        <p:sp>
          <p:nvSpPr>
            <p:cNvPr id="19474" name="Freeform 18"/>
            <p:cNvSpPr>
              <a:spLocks/>
            </p:cNvSpPr>
            <p:nvPr/>
          </p:nvSpPr>
          <p:spPr bwMode="auto">
            <a:xfrm rot="240000" flipH="1">
              <a:off x="1339" y="1675"/>
              <a:ext cx="752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C614C0">
                <a:alpha val="4216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>
                      <a:alpha val="42163"/>
                    </a:srgb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Freeform 19"/>
            <p:cNvSpPr>
              <a:spLocks/>
            </p:cNvSpPr>
            <p:nvPr/>
          </p:nvSpPr>
          <p:spPr bwMode="auto">
            <a:xfrm rot="20100000" flipH="1">
              <a:off x="1230" y="2010"/>
              <a:ext cx="934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C614C0">
                <a:alpha val="4216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>
                      <a:alpha val="42163"/>
                    </a:srgb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20"/>
            <p:cNvSpPr>
              <a:spLocks/>
            </p:cNvSpPr>
            <p:nvPr/>
          </p:nvSpPr>
          <p:spPr bwMode="auto">
            <a:xfrm rot="19140005" flipH="1">
              <a:off x="904" y="2391"/>
              <a:ext cx="1410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C614C0">
                <a:alpha val="4216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rgbClr val="000000">
                      <a:alpha val="42163"/>
                    </a:srgb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5842000" y="6172200"/>
            <a:ext cx="38862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2800" dirty="0">
                <a:solidFill>
                  <a:srgbClr val="D12A33"/>
                </a:solidFill>
              </a:rPr>
              <a:t>LL(1) grammars have only one production.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96900" y="6146800"/>
            <a:ext cx="46863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</a:rPr>
              <a:t>Derivation: Apply rules to transform </a:t>
            </a:r>
            <a:r>
              <a:rPr lang="en-US" sz="2800" dirty="0" err="1">
                <a:solidFill>
                  <a:srgbClr val="000000"/>
                </a:solidFill>
              </a:rPr>
              <a:t>Expr</a:t>
            </a:r>
            <a:r>
              <a:rPr lang="en-US" sz="2800" dirty="0">
                <a:solidFill>
                  <a:srgbClr val="000000"/>
                </a:solidFill>
              </a:rPr>
              <a:t> into a specific token sequence.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889000" y="203200"/>
            <a:ext cx="83820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Designing Context-Free Grammars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2159000"/>
            <a:ext cx="7772400" cy="4470400"/>
          </a:xfrm>
        </p:spPr>
        <p:txBody>
          <a:bodyPr/>
          <a:lstStyle/>
          <a:p>
            <a:pPr>
              <a:spcAft>
                <a:spcPts val="2400"/>
              </a:spcAft>
              <a:tabLst>
                <a:tab pos="889000" algn="l"/>
                <a:tab pos="889000" algn="l"/>
                <a:tab pos="889000" algn="l"/>
              </a:tabLst>
            </a:pPr>
            <a:r>
              <a:rPr lang="en-US"/>
              <a:t>Design LL(1) grammars for these languages:</a:t>
            </a:r>
          </a:p>
          <a:p>
            <a:pPr>
              <a:spcAft>
                <a:spcPts val="2400"/>
              </a:spcAft>
              <a:tabLst>
                <a:tab pos="889000" algn="l"/>
                <a:tab pos="889000" algn="l"/>
                <a:tab pos="889000" algn="l"/>
              </a:tabLst>
            </a:pPr>
            <a:r>
              <a:rPr lang="en-US"/>
              <a:t>A list of names</a:t>
            </a:r>
          </a:p>
          <a:p>
            <a:pPr>
              <a:spcAft>
                <a:spcPts val="2400"/>
              </a:spcAft>
              <a:tabLst>
                <a:tab pos="889000" algn="l"/>
                <a:tab pos="889000" algn="l"/>
                <a:tab pos="889000" algn="l"/>
              </a:tabLst>
            </a:pPr>
            <a:r>
              <a:rPr lang="en-US"/>
              <a:t>A list of alternating words and numbers</a:t>
            </a:r>
          </a:p>
          <a:p>
            <a:pPr>
              <a:spcAft>
                <a:spcPts val="2400"/>
              </a:spcAft>
              <a:tabLst>
                <a:tab pos="889000" algn="l"/>
                <a:tab pos="889000" algn="l"/>
                <a:tab pos="889000" algn="l"/>
              </a:tabLst>
            </a:pPr>
            <a:r>
              <a:rPr lang="en-US"/>
              <a:t>The Extended Calc-Grammar with assignments (e.g. “x = y + 2”)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Left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Right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&amp; Bullets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BBEC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DAF4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- Top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ECD172"/>
      </a:accent1>
      <a:accent2>
        <a:srgbClr val="333399"/>
      </a:accent2>
      <a:accent3>
        <a:srgbClr val="FFFFFF"/>
      </a:accent3>
      <a:accent4>
        <a:srgbClr val="DADADA"/>
      </a:accent4>
      <a:accent5>
        <a:srgbClr val="F4E5B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Center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Horizontal">
  <a:themeElements>
    <a:clrScheme name="">
      <a:dk1>
        <a:srgbClr val="000000"/>
      </a:dk1>
      <a:lt1>
        <a:srgbClr val="FFFFFF"/>
      </a:lt1>
      <a:dk2>
        <a:srgbClr val="E5E5E5"/>
      </a:dk2>
      <a:lt2>
        <a:srgbClr val="000000"/>
      </a:lt2>
      <a:accent1>
        <a:srgbClr val="BBE0E3"/>
      </a:accent1>
      <a:accent2>
        <a:srgbClr val="333399"/>
      </a:accent2>
      <a:accent3>
        <a:srgbClr val="F0F0F0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">
  <a:themeElements>
    <a:clrScheme name="">
      <a:dk1>
        <a:srgbClr val="000000"/>
      </a:dk1>
      <a:lt1>
        <a:srgbClr val="FFFFFF"/>
      </a:lt1>
      <a:dk2>
        <a:srgbClr val="E5E5E5"/>
      </a:dk2>
      <a:lt2>
        <a:srgbClr val="000000"/>
      </a:lt2>
      <a:accent1>
        <a:srgbClr val="BBE0E3"/>
      </a:accent1>
      <a:accent2>
        <a:srgbClr val="333399"/>
      </a:accent2>
      <a:accent3>
        <a:srgbClr val="F0F0F0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, Bullets &amp; Photo">
  <a:themeElements>
    <a:clrScheme name="">
      <a:dk1>
        <a:srgbClr val="000000"/>
      </a:dk1>
      <a:lt1>
        <a:srgbClr val="FFFFFF"/>
      </a:lt1>
      <a:dk2>
        <a:srgbClr val="E6E6E6"/>
      </a:dk2>
      <a:lt2>
        <a:srgbClr val="000000"/>
      </a:lt2>
      <a:accent1>
        <a:srgbClr val="BBE0E3"/>
      </a:accent1>
      <a:accent2>
        <a:srgbClr val="333399"/>
      </a:accent2>
      <a:accent3>
        <a:srgbClr val="F0F0F0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Pages>0</Pages>
  <Words>1018</Words>
  <Characters>0</Characters>
  <Application>Microsoft Office PowerPoint</Application>
  <PresentationFormat>Custom</PresentationFormat>
  <Lines>0</Lines>
  <Paragraphs>238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Title &amp; Subtitle</vt:lpstr>
      <vt:lpstr>Title &amp; Bullets</vt:lpstr>
      <vt:lpstr>Bullets</vt:lpstr>
      <vt:lpstr>Blank</vt:lpstr>
      <vt:lpstr>Title - Top</vt:lpstr>
      <vt:lpstr>Title - Center</vt:lpstr>
      <vt:lpstr>Photo - Horizontal</vt:lpstr>
      <vt:lpstr>Photo - Vertical</vt:lpstr>
      <vt:lpstr>Title, Bullets &amp; Photo</vt:lpstr>
      <vt:lpstr>Title &amp; Bullets - Left</vt:lpstr>
      <vt:lpstr>Title &amp; Bullets - Right</vt:lpstr>
      <vt:lpstr>Parsing &amp; Scanning Lecture 2</vt:lpstr>
      <vt:lpstr>High-Level View</vt:lpstr>
      <vt:lpstr>Overview</vt:lpstr>
      <vt:lpstr>Parsing: Organizing Things</vt:lpstr>
      <vt:lpstr>What is Grammar?</vt:lpstr>
      <vt:lpstr>Arrangements of Tokens</vt:lpstr>
      <vt:lpstr>Syntax vs. Semantics</vt:lpstr>
      <vt:lpstr>Extension of Calc-Grammar (from lab)</vt:lpstr>
      <vt:lpstr>Designing Context-Free Grammars</vt:lpstr>
      <vt:lpstr>Parsing: Organizing Things</vt:lpstr>
      <vt:lpstr>Representing Syntax Structure</vt:lpstr>
      <vt:lpstr>Implementing a Parser the OO-Way</vt:lpstr>
      <vt:lpstr>Why use OOP for Parsing?</vt:lpstr>
      <vt:lpstr>OOP Parsing: Key Ideas</vt:lpstr>
      <vt:lpstr>Everything is an Object</vt:lpstr>
      <vt:lpstr>Intelligent Tokens</vt:lpstr>
      <vt:lpstr>Non-Terminal Factories</vt:lpstr>
      <vt:lpstr>Intelligent Tokens</vt:lpstr>
      <vt:lpstr>Choosing a Production: A New Visitor Pattern</vt:lpstr>
      <vt:lpstr>Tying it together: Chaining Productions</vt:lpstr>
      <vt:lpstr>Ignorant Non-Terminals</vt:lpstr>
      <vt:lpstr>OO Parsing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 &amp; Scanning Lecture 2</dc:title>
  <dc:creator>Stephen Wong</dc:creator>
  <cp:lastModifiedBy>Stephen Wong</cp:lastModifiedBy>
  <cp:revision>3</cp:revision>
  <dcterms:modified xsi:type="dcterms:W3CDTF">2013-01-22T04:29:46Z</dcterms:modified>
</cp:coreProperties>
</file>