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2" r:id="rId3"/>
    <p:sldId id="273" r:id="rId4"/>
    <p:sldId id="275" r:id="rId5"/>
    <p:sldId id="276" r:id="rId6"/>
    <p:sldId id="277" r:id="rId7"/>
    <p:sldId id="259" r:id="rId8"/>
    <p:sldId id="260" r:id="rId9"/>
    <p:sldId id="279" r:id="rId10"/>
    <p:sldId id="288" r:id="rId11"/>
    <p:sldId id="290" r:id="rId12"/>
    <p:sldId id="293" r:id="rId13"/>
    <p:sldId id="297" r:id="rId14"/>
    <p:sldId id="264" r:id="rId15"/>
    <p:sldId id="268" r:id="rId16"/>
    <p:sldId id="281" r:id="rId17"/>
    <p:sldId id="282" r:id="rId18"/>
    <p:sldId id="271" r:id="rId19"/>
    <p:sldId id="284" r:id="rId20"/>
    <p:sldId id="280" r:id="rId21"/>
    <p:sldId id="285" r:id="rId22"/>
    <p:sldId id="286" r:id="rId23"/>
    <p:sldId id="287" r:id="rId2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00CC"/>
    <a:srgbClr val="FFCCFF"/>
    <a:srgbClr val="00CC00"/>
    <a:srgbClr val="0066FF"/>
    <a:srgbClr val="D60093"/>
    <a:srgbClr val="FF33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5" autoAdjust="0"/>
    <p:restoredTop sz="84333" autoAdjust="0"/>
  </p:normalViewPr>
  <p:slideViewPr>
    <p:cSldViewPr>
      <p:cViewPr varScale="1">
        <p:scale>
          <a:sx n="76" d="100"/>
          <a:sy n="76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DF5E1D1-2556-43FB-90F0-D85D6BC73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45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76100D4-D0D6-4ADA-B922-545E4158612D}" type="slidenum">
              <a:rPr lang="en-US" sz="1200" b="0">
                <a:latin typeface="Times New Roman" pitchFamily="18" charset="0"/>
              </a:rPr>
              <a:pPr eaLnBrk="1" hangingPunct="1"/>
              <a:t>3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Forces thinking about scalability  --  3x3 is too small</a:t>
            </a:r>
          </a:p>
          <a:p>
            <a:pPr eaLnBrk="1" hangingPunct="1"/>
            <a:r>
              <a:rPr lang="en-US" smtClean="0"/>
              <a:t>Design process vs. design solutions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4E4A7F-9295-4AE9-9B91-4486D68EF871}" type="slidenum">
              <a:rPr lang="en-US" sz="1200" b="0">
                <a:latin typeface="Times New Roman" pitchFamily="18" charset="0"/>
              </a:rPr>
              <a:pPr eaLnBrk="1" hangingPunct="1"/>
              <a:t>6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Need manipulative for callback</a:t>
            </a:r>
          </a:p>
          <a:p>
            <a:pPr eaLnBrk="1" hangingPunct="1"/>
            <a:r>
              <a:rPr lang="en-US" smtClean="0"/>
              <a:t>Board knows the rules but not how the game is played.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F61423-8A03-463F-B970-683F6C656BAC}" type="slidenum">
              <a:rPr lang="en-US" sz="1200" b="0">
                <a:latin typeface="Times New Roman" pitchFamily="18" charset="0"/>
              </a:rPr>
              <a:pPr eaLnBrk="1" hangingPunct="1"/>
              <a:t>9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Next move process is decoupled from rules of the game!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678A78E-1C99-4D4A-9800-9437ACC19CB0}" type="slidenum">
              <a:rPr lang="en-US" sz="1200" b="0">
                <a:latin typeface="Times New Roman" pitchFamily="18" charset="0"/>
              </a:rPr>
              <a:pPr eaLnBrk="1" hangingPunct="1"/>
              <a:t>14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Point out that the principle is invariant, but how we compute the max and min is a variant: full depth-first search or alpha-beta pruning.  </a:t>
            </a:r>
          </a:p>
          <a:p>
            <a:pPr eaLnBrk="1" hangingPunct="1"/>
            <a:r>
              <a:rPr lang="en-US" smtClean="0"/>
              <a:t>By decoupling the variant from the invariant, we can re-use the invariant (the code for the principle - the framework)</a:t>
            </a:r>
          </a:p>
          <a:p>
            <a:pPr eaLnBrk="1" hangingPunct="1"/>
            <a:r>
              <a:rPr lang="en-US" smtClean="0"/>
              <a:t> and add new variants (for example, alpha-beta pruning) without changing any of the existing code.  </a:t>
            </a:r>
          </a:p>
          <a:p>
            <a:pPr eaLnBrk="1" hangingPunct="1"/>
            <a:r>
              <a:rPr lang="en-US" smtClean="0"/>
              <a:t>That's what extensibility, re-usability, etc. is all about!</a:t>
            </a:r>
          </a:p>
          <a:p>
            <a:pPr eaLnBrk="1" hangingPunct="1"/>
            <a:r>
              <a:rPr lang="en-US" smtClean="0"/>
              <a:t>Start dropping hints about alpha-beta pruning now!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3662B8-41BC-4505-AB9B-67F9A49187CD}" type="slidenum">
              <a:rPr lang="en-US" sz="1200" b="0">
                <a:latin typeface="Times New Roman" pitchFamily="18" charset="0"/>
              </a:rPr>
              <a:pPr eaLnBrk="1" hangingPunct="1"/>
              <a:t>15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By varying the behaviors of the accumulators, we have different ways of computing the max and min.  Alpha-Beta pruning is simply one of the concrete variants.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1032D8C-DFA2-4982-B819-BF01E6D71E6F}" type="slidenum">
              <a:rPr lang="en-US" sz="1200" b="0">
                <a:latin typeface="Times New Roman" pitchFamily="18" charset="0"/>
              </a:rPr>
              <a:pPr eaLnBrk="1" hangingPunct="1"/>
              <a:t>16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/>
              <a:t>Need manipulative for callback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89586C-BD01-4B68-A749-8B5E0FF8921F}" type="slidenum">
              <a:rPr lang="en-US" sz="1200" b="0">
                <a:latin typeface="Times New Roman" pitchFamily="18" charset="0"/>
              </a:rPr>
              <a:pPr eaLnBrk="1" hangingPunct="1"/>
              <a:t>20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Game doesn’t treat computer vs. human player differently </a:t>
            </a:r>
            <a:r>
              <a:rPr lang="en-US" smtClean="0">
                <a:sym typeface="Wingdings" pitchFamily="2" charset="2"/>
              </a:rPr>
              <a:t> abstract player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Just say “too much to talk about” but do not put it on the slide.</a:t>
            </a: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D493EF-A53E-47CE-9DF0-38BD3C666C77}" type="slidenum">
              <a:rPr lang="en-US" sz="1200" b="0">
                <a:latin typeface="Times New Roman" pitchFamily="18" charset="0"/>
              </a:rPr>
              <a:pPr eaLnBrk="1" hangingPunct="1"/>
              <a:t>21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This is not a beginning project!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24000"/>
            <a:ext cx="7239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F149E-52DB-4764-B2EF-BE8CDBE0F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9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8696D-A9E8-4855-B085-2042D4033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9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B3181-8C7D-44E3-82F8-86C300E43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70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38DBA-8113-49BC-A51F-58A183B2C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7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4769-E226-423F-9766-428D597BB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FC587-25A0-4F1F-B051-7852B56C1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D85D1-2ED0-4644-9920-CC2046F5D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88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25F0F-5B69-40E4-A0DC-5F7790C18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5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53C3F-CBD9-4D94-8382-5006164A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2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51540-6DD4-4054-A688-0C606BB04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4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6E05F-7F3D-424F-BB4A-7F27E9184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1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4E348-6D5E-4219-9ABC-0D22C2D79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6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+mn-lt"/>
              </a:defRPr>
            </a:lvl1pPr>
          </a:lstStyle>
          <a:p>
            <a:pPr>
              <a:defRPr/>
            </a:pPr>
            <a:fld id="{E3095821-99C2-42AD-8148-E7F0AE7BE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ar.rice.edu/comp405/s13/lectures/gametheory/tictactoe/sun/TicTacToe/TicTacToe_src.html" TargetMode="External"/><Relationship Id="rId2" Type="http://schemas.openxmlformats.org/officeDocument/2006/relationships/hyperlink" Target="http://www.clear.rice.edu/comp405/s13/lectures/gametheory/tictactoe/sun/TicTacToe/TicTacToe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ndgap.cs.rice.edu/personal/adrice_swong/public/WebPages/research/SIGCSE99" TargetMode="External"/><Relationship Id="rId2" Type="http://schemas.openxmlformats.org/officeDocument/2006/relationships/hyperlink" Target="http://www.bandgap.cs.rice.edu/personal/adrice_swong/public/WebPages/research/SIGCSE0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ar.rice.edu/comp405/s13/lectures/gametheory/dem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Design Patterns for Games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Stephen Wong</a:t>
            </a:r>
          </a:p>
          <a:p>
            <a:pPr eaLnBrk="1" hangingPunct="1"/>
            <a:r>
              <a:rPr lang="en-US" b="1" smtClean="0"/>
              <a:t>Dung Nguyen</a:t>
            </a:r>
          </a:p>
          <a:p>
            <a:pPr eaLnBrk="1" hangingPunct="1"/>
            <a:r>
              <a:rPr lang="en-US" sz="2400" b="1" smtClean="0"/>
              <a:t>Rice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6200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Facade</a:t>
            </a:r>
          </a:p>
        </p:txBody>
      </p:sp>
      <p:grpSp>
        <p:nvGrpSpPr>
          <p:cNvPr id="61443" name="Group 3"/>
          <p:cNvGrpSpPr>
            <a:grpSpLocks/>
          </p:cNvGrpSpPr>
          <p:nvPr/>
        </p:nvGrpSpPr>
        <p:grpSpPr bwMode="auto">
          <a:xfrm>
            <a:off x="2895600" y="1143000"/>
            <a:ext cx="2743200" cy="1143000"/>
            <a:chOff x="1824" y="720"/>
            <a:chExt cx="1728" cy="720"/>
          </a:xfrm>
        </p:grpSpPr>
        <p:sp>
          <p:nvSpPr>
            <p:cNvPr id="11279" name="Rectangle 4"/>
            <p:cNvSpPr>
              <a:spLocks noChangeArrowheads="1"/>
            </p:cNvSpPr>
            <p:nvPr/>
          </p:nvSpPr>
          <p:spPr bwMode="auto">
            <a:xfrm>
              <a:off x="1824" y="720"/>
              <a:ext cx="1728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i="1" u="sng">
                  <a:latin typeface="Times New Roman" pitchFamily="18" charset="0"/>
                </a:rPr>
                <a:t>APlayer</a:t>
              </a:r>
            </a:p>
          </p:txBody>
        </p:sp>
        <p:sp>
          <p:nvSpPr>
            <p:cNvPr id="11280" name="Text Box 5"/>
            <p:cNvSpPr txBox="1">
              <a:spLocks noChangeArrowheads="1"/>
            </p:cNvSpPr>
            <p:nvPr/>
          </p:nvSpPr>
          <p:spPr bwMode="auto">
            <a:xfrm>
              <a:off x="1920" y="1056"/>
              <a:ext cx="9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000" i="1">
                  <a:latin typeface="Times New Roman" pitchFamily="18" charset="0"/>
                </a:rPr>
                <a:t>takeTurn(…)</a:t>
              </a:r>
            </a:p>
          </p:txBody>
        </p:sp>
      </p:grpSp>
      <p:grpSp>
        <p:nvGrpSpPr>
          <p:cNvPr id="61446" name="Group 6"/>
          <p:cNvGrpSpPr>
            <a:grpSpLocks/>
          </p:cNvGrpSpPr>
          <p:nvPr/>
        </p:nvGrpSpPr>
        <p:grpSpPr bwMode="auto">
          <a:xfrm>
            <a:off x="304800" y="5105400"/>
            <a:ext cx="2743200" cy="1143000"/>
            <a:chOff x="192" y="3216"/>
            <a:chExt cx="1728" cy="720"/>
          </a:xfrm>
        </p:grpSpPr>
        <p:sp>
          <p:nvSpPr>
            <p:cNvPr id="11277" name="Rectangle 7"/>
            <p:cNvSpPr>
              <a:spLocks noChangeArrowheads="1"/>
            </p:cNvSpPr>
            <p:nvPr/>
          </p:nvSpPr>
          <p:spPr bwMode="auto">
            <a:xfrm>
              <a:off x="192" y="3216"/>
              <a:ext cx="1728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i="1" u="sng">
                  <a:latin typeface="Times New Roman" pitchFamily="18" charset="0"/>
                </a:rPr>
                <a:t>IBoardModel</a:t>
              </a:r>
            </a:p>
          </p:txBody>
        </p:sp>
        <p:sp>
          <p:nvSpPr>
            <p:cNvPr id="11278" name="Text Box 8"/>
            <p:cNvSpPr txBox="1">
              <a:spLocks noChangeArrowheads="1"/>
            </p:cNvSpPr>
            <p:nvPr/>
          </p:nvSpPr>
          <p:spPr bwMode="auto">
            <a:xfrm>
              <a:off x="384" y="3552"/>
              <a:ext cx="110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000" i="1">
                  <a:latin typeface="Times New Roman" pitchFamily="18" charset="0"/>
                </a:rPr>
                <a:t>makeMove(…)</a:t>
              </a:r>
            </a:p>
          </p:txBody>
        </p:sp>
      </p:grp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3581400" y="5105400"/>
            <a:ext cx="2057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u="sng">
                <a:latin typeface="Times New Roman" pitchFamily="18" charset="0"/>
              </a:rPr>
              <a:t>TurnControl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6172200" y="5105400"/>
            <a:ext cx="1447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i="1" u="sng">
                <a:latin typeface="Times New Roman" pitchFamily="18" charset="0"/>
              </a:rPr>
              <a:t>IView</a:t>
            </a: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1676400" y="3886200"/>
            <a:ext cx="1219200" cy="11430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4495800" y="3886200"/>
            <a:ext cx="0" cy="10668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410200" y="3886200"/>
            <a:ext cx="1371600" cy="11430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3048000" y="2895600"/>
            <a:ext cx="2667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i="1" u="sng">
                <a:latin typeface="Times New Roman" pitchFamily="18" charset="0"/>
              </a:rPr>
              <a:t>IRequestor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4495800" y="2362200"/>
            <a:ext cx="0" cy="53340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456" name="AutoShape 16"/>
          <p:cNvSpPr>
            <a:spLocks noChangeArrowheads="1"/>
          </p:cNvSpPr>
          <p:nvPr/>
        </p:nvSpPr>
        <p:spPr bwMode="auto">
          <a:xfrm>
            <a:off x="5943600" y="457200"/>
            <a:ext cx="1371600" cy="3276600"/>
          </a:xfrm>
          <a:prstGeom prst="curvedLeftArrow">
            <a:avLst>
              <a:gd name="adj1" fmla="val 20704"/>
              <a:gd name="adj2" fmla="val 73724"/>
              <a:gd name="adj3" fmla="val 33333"/>
            </a:avLst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9" grpId="0" animBg="1" autoUpdateAnimBg="0"/>
      <p:bldP spid="61450" grpId="0" animBg="1" autoUpdateAnimBg="0"/>
      <p:bldP spid="61451" grpId="0" animBg="1"/>
      <p:bldP spid="61452" grpId="0" animBg="1"/>
      <p:bldP spid="61453" grpId="0" animBg="1"/>
      <p:bldP spid="61454" grpId="0" animBg="1" autoUpdateAnimBg="0"/>
      <p:bldP spid="61455" grpId="0" animBg="1"/>
      <p:bldP spid="614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What the player sees:</a:t>
            </a:r>
          </a:p>
        </p:txBody>
      </p:sp>
      <p:sp>
        <p:nvSpPr>
          <p:cNvPr id="12291" name="Text Box 1027"/>
          <p:cNvSpPr txBox="1">
            <a:spLocks noChangeArrowheads="1"/>
          </p:cNvSpPr>
          <p:nvPr/>
        </p:nvSpPr>
        <p:spPr bwMode="auto">
          <a:xfrm>
            <a:off x="228600" y="1905000"/>
            <a:ext cx="709612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/>
              <a:t>public interface IRequestor {</a:t>
            </a:r>
          </a:p>
          <a:p>
            <a:pPr algn="l" eaLnBrk="1" hangingPunct="1"/>
            <a:endParaRPr lang="en-US"/>
          </a:p>
          <a:p>
            <a:pPr algn="l" eaLnBrk="1" hangingPunct="1"/>
            <a:r>
              <a:rPr lang="en-US"/>
              <a:t>    public abstract void setTokenAt(</a:t>
            </a:r>
          </a:p>
          <a:p>
            <a:pPr algn="l" eaLnBrk="1" hangingPunct="1"/>
            <a:r>
              <a:rPr lang="en-US"/>
              <a:t>		int row, int col, </a:t>
            </a:r>
          </a:p>
          <a:p>
            <a:pPr algn="l" eaLnBrk="1" hangingPunct="1"/>
            <a:r>
              <a:rPr lang="en-US"/>
              <a:t>		int player, </a:t>
            </a:r>
          </a:p>
          <a:p>
            <a:pPr algn="l" eaLnBrk="1" hangingPunct="1"/>
            <a:r>
              <a:rPr lang="en-US"/>
              <a:t>		IRejectCommand rejectCommand);</a:t>
            </a:r>
          </a:p>
          <a:p>
            <a:pPr algn="l" eaLnBrk="1" hangingPunct="1"/>
            <a:r>
              <a:rPr lang="en-US"/>
              <a:t>}</a:t>
            </a:r>
          </a:p>
          <a:p>
            <a:pPr algn="l" eaLnBrk="1" hangingPunct="1"/>
            <a:endParaRPr lang="en-US"/>
          </a:p>
          <a:p>
            <a:pPr algn="l" eaLnBrk="1" hangingPunct="1"/>
            <a:r>
              <a:rPr lang="en-US"/>
              <a:t>public interface IRejectCommand  {</a:t>
            </a:r>
          </a:p>
          <a:p>
            <a:pPr algn="l" eaLnBrk="1" hangingPunct="1"/>
            <a:r>
              <a:rPr lang="en-US"/>
              <a:t>    public abstract void execute();</a:t>
            </a:r>
          </a:p>
          <a:p>
            <a:pPr algn="l" eaLnBrk="1" hangingPunct="1"/>
            <a:r>
              <a:rPr lang="en-US"/>
              <a:t>}</a:t>
            </a:r>
          </a:p>
          <a:p>
            <a:pPr algn="l" eaLnBrk="1" hangingPunct="1"/>
            <a:endParaRPr lang="en-US"/>
          </a:p>
          <a:p>
            <a:pPr algn="l" eaLnBrk="1" hangingPunct="1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Player Factories</a:t>
            </a:r>
          </a:p>
        </p:txBody>
      </p:sp>
      <p:sp>
        <p:nvSpPr>
          <p:cNvPr id="13315" name="Rectangle 1027"/>
          <p:cNvSpPr>
            <a:spLocks noChangeArrowheads="1"/>
          </p:cNvSpPr>
          <p:nvPr/>
        </p:nvSpPr>
        <p:spPr bwMode="auto">
          <a:xfrm>
            <a:off x="2514600" y="1752600"/>
            <a:ext cx="1447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i="1" u="sng">
                <a:latin typeface="Times New Roman" pitchFamily="18" charset="0"/>
              </a:rPr>
              <a:t>IView</a:t>
            </a:r>
          </a:p>
        </p:txBody>
      </p:sp>
      <p:sp>
        <p:nvSpPr>
          <p:cNvPr id="13316" name="Rectangle 1028"/>
          <p:cNvSpPr>
            <a:spLocks noChangeArrowheads="1"/>
          </p:cNvSpPr>
          <p:nvPr/>
        </p:nvSpPr>
        <p:spPr bwMode="auto">
          <a:xfrm>
            <a:off x="457200" y="4648200"/>
            <a:ext cx="61722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u="sng">
                <a:latin typeface="Times New Roman" pitchFamily="18" charset="0"/>
              </a:rPr>
              <a:t>GameModel</a:t>
            </a:r>
          </a:p>
        </p:txBody>
      </p:sp>
      <p:grpSp>
        <p:nvGrpSpPr>
          <p:cNvPr id="66565" name="Group 1029"/>
          <p:cNvGrpSpPr>
            <a:grpSpLocks/>
          </p:cNvGrpSpPr>
          <p:nvPr/>
        </p:nvGrpSpPr>
        <p:grpSpPr bwMode="auto">
          <a:xfrm>
            <a:off x="838200" y="2895600"/>
            <a:ext cx="2209800" cy="1676400"/>
            <a:chOff x="528" y="1824"/>
            <a:chExt cx="1392" cy="1056"/>
          </a:xfrm>
        </p:grpSpPr>
        <p:sp>
          <p:nvSpPr>
            <p:cNvPr id="13323" name="Line 1030"/>
            <p:cNvSpPr>
              <a:spLocks noChangeShapeType="1"/>
            </p:cNvSpPr>
            <p:nvPr/>
          </p:nvSpPr>
          <p:spPr bwMode="auto">
            <a:xfrm flipV="1">
              <a:off x="1104" y="1824"/>
              <a:ext cx="816" cy="1056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4" name="Text Box 1031"/>
            <p:cNvSpPr txBox="1">
              <a:spLocks noChangeArrowheads="1"/>
            </p:cNvSpPr>
            <p:nvPr/>
          </p:nvSpPr>
          <p:spPr bwMode="auto">
            <a:xfrm>
              <a:off x="528" y="2064"/>
              <a:ext cx="701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imes New Roman" pitchFamily="18" charset="0"/>
                </a:rPr>
                <a:t>Set of </a:t>
              </a:r>
            </a:p>
            <a:p>
              <a:pPr algn="l" eaLnBrk="1" hangingPunct="1"/>
              <a:r>
                <a:rPr lang="en-US" sz="2000" i="1">
                  <a:latin typeface="Times New Roman" pitchFamily="18" charset="0"/>
                </a:rPr>
                <a:t>APlayer</a:t>
              </a:r>
            </a:p>
            <a:p>
              <a:pPr algn="l" eaLnBrk="1" hangingPunct="1"/>
              <a:r>
                <a:rPr lang="en-US" sz="2000">
                  <a:latin typeface="Times New Roman" pitchFamily="18" charset="0"/>
                </a:rPr>
                <a:t>factories</a:t>
              </a:r>
            </a:p>
          </p:txBody>
        </p:sp>
      </p:grpSp>
      <p:grpSp>
        <p:nvGrpSpPr>
          <p:cNvPr id="66568" name="Group 1032"/>
          <p:cNvGrpSpPr>
            <a:grpSpLocks/>
          </p:cNvGrpSpPr>
          <p:nvPr/>
        </p:nvGrpSpPr>
        <p:grpSpPr bwMode="auto">
          <a:xfrm>
            <a:off x="3505200" y="3048000"/>
            <a:ext cx="1973263" cy="1524000"/>
            <a:chOff x="2208" y="1920"/>
            <a:chExt cx="1243" cy="960"/>
          </a:xfrm>
        </p:grpSpPr>
        <p:sp>
          <p:nvSpPr>
            <p:cNvPr id="13321" name="Line 1033"/>
            <p:cNvSpPr>
              <a:spLocks noChangeShapeType="1"/>
            </p:cNvSpPr>
            <p:nvPr/>
          </p:nvSpPr>
          <p:spPr bwMode="auto">
            <a:xfrm>
              <a:off x="2208" y="1920"/>
              <a:ext cx="624" cy="96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2" name="Text Box 1034"/>
            <p:cNvSpPr txBox="1">
              <a:spLocks noChangeArrowheads="1"/>
            </p:cNvSpPr>
            <p:nvPr/>
          </p:nvSpPr>
          <p:spPr bwMode="auto">
            <a:xfrm>
              <a:off x="2736" y="2016"/>
              <a:ext cx="715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imes New Roman" pitchFamily="18" charset="0"/>
                </a:rPr>
                <a:t>Selected </a:t>
              </a:r>
            </a:p>
            <a:p>
              <a:pPr algn="l" eaLnBrk="1" hangingPunct="1"/>
              <a:r>
                <a:rPr lang="en-US" sz="2000" i="1">
                  <a:latin typeface="Times New Roman" pitchFamily="18" charset="0"/>
                </a:rPr>
                <a:t>APlayer</a:t>
              </a:r>
            </a:p>
            <a:p>
              <a:pPr algn="l" eaLnBrk="1" hangingPunct="1"/>
              <a:r>
                <a:rPr lang="en-US" sz="2000">
                  <a:latin typeface="Times New Roman" pitchFamily="18" charset="0"/>
                </a:rPr>
                <a:t>factories</a:t>
              </a:r>
            </a:p>
          </p:txBody>
        </p:sp>
      </p:grpSp>
      <p:sp>
        <p:nvSpPr>
          <p:cNvPr id="66571" name="Text Box 1035"/>
          <p:cNvSpPr txBox="1">
            <a:spLocks noChangeArrowheads="1"/>
          </p:cNvSpPr>
          <p:nvPr/>
        </p:nvSpPr>
        <p:spPr bwMode="auto">
          <a:xfrm>
            <a:off x="4038600" y="1676400"/>
            <a:ext cx="317658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0066FF"/>
                </a:solidFill>
                <a:latin typeface="Times New Roman" pitchFamily="18" charset="0"/>
              </a:rPr>
              <a:t>Only displays the toString()</a:t>
            </a:r>
          </a:p>
          <a:p>
            <a:pPr algn="l" eaLnBrk="1" hangingPunct="1"/>
            <a:r>
              <a:rPr lang="en-US" sz="2000">
                <a:solidFill>
                  <a:srgbClr val="0066FF"/>
                </a:solidFill>
                <a:latin typeface="Times New Roman" pitchFamily="18" charset="0"/>
              </a:rPr>
              <a:t>of the factories.  </a:t>
            </a:r>
          </a:p>
          <a:p>
            <a:pPr algn="l" eaLnBrk="1" hangingPunct="1"/>
            <a:r>
              <a:rPr lang="en-US" sz="2000">
                <a:solidFill>
                  <a:srgbClr val="0066FF"/>
                </a:solidFill>
                <a:latin typeface="Times New Roman" pitchFamily="18" charset="0"/>
              </a:rPr>
              <a:t>The factories are treated </a:t>
            </a:r>
          </a:p>
          <a:p>
            <a:pPr algn="l" eaLnBrk="1" hangingPunct="1"/>
            <a:r>
              <a:rPr lang="en-US" sz="2000">
                <a:solidFill>
                  <a:srgbClr val="0066FF"/>
                </a:solidFill>
                <a:latin typeface="Times New Roman" pitchFamily="18" charset="0"/>
              </a:rPr>
              <a:t>as Objects!</a:t>
            </a:r>
          </a:p>
        </p:txBody>
      </p:sp>
      <p:sp>
        <p:nvSpPr>
          <p:cNvPr id="66572" name="Text Box 1036"/>
          <p:cNvSpPr txBox="1">
            <a:spLocks noChangeArrowheads="1"/>
          </p:cNvSpPr>
          <p:nvPr/>
        </p:nvSpPr>
        <p:spPr bwMode="auto">
          <a:xfrm>
            <a:off x="609600" y="5257800"/>
            <a:ext cx="53990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/>
              <a:t> private interface IMakePlayer {</a:t>
            </a:r>
          </a:p>
          <a:p>
            <a:pPr algn="l" eaLnBrk="1" hangingPunct="1"/>
            <a:r>
              <a:rPr lang="en-US" sz="2000" i="1"/>
              <a:t>	public APlayer create(int playerNo);</a:t>
            </a:r>
          </a:p>
          <a:p>
            <a:pPr algn="l" eaLnBrk="1" hangingPunct="1"/>
            <a:r>
              <a:rPr lang="en-US" sz="2000" i="1"/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1" grpId="0" autoUpdateAnimBg="0"/>
      <p:bldP spid="665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The Set of APlayer Factories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5088" y="2133600"/>
            <a:ext cx="9078912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/>
              <a:t>public Vector getPlayers() {</a:t>
            </a:r>
          </a:p>
          <a:p>
            <a:pPr algn="l" eaLnBrk="1" hangingPunct="1"/>
            <a:r>
              <a:rPr lang="en-US" sz="2000"/>
              <a:t>      Vector v = new Vector();</a:t>
            </a:r>
          </a:p>
          <a:p>
            <a:pPr algn="l" eaLnBrk="1" hangingPunct="1"/>
            <a:endParaRPr lang="en-US" sz="2000"/>
          </a:p>
          <a:p>
            <a:pPr algn="l" eaLnBrk="1" hangingPunct="1"/>
            <a:r>
              <a:rPr lang="en-US" sz="2000"/>
              <a:t>      v.addElement(new IMakePlayer() {</a:t>
            </a:r>
          </a:p>
          <a:p>
            <a:pPr algn="l" eaLnBrk="1" hangingPunct="1"/>
            <a:endParaRPr lang="en-US" sz="2000"/>
          </a:p>
          <a:p>
            <a:pPr algn="l" eaLnBrk="1" hangingPunct="1"/>
            <a:r>
              <a:rPr lang="en-US" sz="2000"/>
              <a:t>          public APlayer create(int playerNo) {</a:t>
            </a:r>
          </a:p>
          <a:p>
            <a:pPr algn="l" eaLnBrk="1" hangingPunct="1"/>
            <a:r>
              <a:rPr lang="en-US" sz="2000"/>
              <a:t>            return new HumanPlayer(requestor, playerNo, turnAdmin);</a:t>
            </a:r>
          </a:p>
          <a:p>
            <a:pPr algn="l" eaLnBrk="1" hangingPunct="1"/>
            <a:r>
              <a:rPr lang="en-US" sz="2000"/>
              <a:t>          }</a:t>
            </a:r>
          </a:p>
          <a:p>
            <a:pPr algn="l" eaLnBrk="1" hangingPunct="1"/>
            <a:r>
              <a:rPr lang="en-US" sz="2000"/>
              <a:t>          public String toString() {  return "Human player"; }</a:t>
            </a:r>
          </a:p>
          <a:p>
            <a:pPr algn="l" eaLnBrk="1" hangingPunct="1"/>
            <a:r>
              <a:rPr lang="en-US" sz="2000"/>
              <a:t>        });</a:t>
            </a:r>
          </a:p>
          <a:p>
            <a:pPr algn="l" eaLnBrk="1" hangingPunct="1"/>
            <a:endParaRPr lang="en-US" sz="2000"/>
          </a:p>
          <a:p>
            <a:pPr algn="l" eaLnBrk="1" hangingPunct="1"/>
            <a:r>
              <a:rPr lang="en-US" sz="2000"/>
              <a:t>	return v;</a:t>
            </a:r>
          </a:p>
          <a:p>
            <a:pPr algn="l" eaLnBrk="1" hangingPunct="1"/>
            <a:r>
              <a:rPr lang="en-US" sz="2000"/>
              <a:t>}</a:t>
            </a:r>
          </a:p>
          <a:p>
            <a:pPr algn="l" eaLnBrk="1" hangingPunct="1"/>
            <a:endParaRPr lang="en-US" sz="2000"/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>
            <a:off x="4038600" y="1676400"/>
            <a:ext cx="3276600" cy="838200"/>
          </a:xfrm>
          <a:prstGeom prst="wedgeRoundRectCallout">
            <a:avLst>
              <a:gd name="adj1" fmla="val -39148"/>
              <a:gd name="adj2" fmla="val 119509"/>
              <a:gd name="adj3" fmla="val 16667"/>
            </a:avLst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Anonymous</a:t>
            </a:r>
            <a:r>
              <a:rPr lang="en-US" i="1"/>
              <a:t> APlayer</a:t>
            </a:r>
            <a:r>
              <a:rPr lang="en-US"/>
              <a:t> factory</a:t>
            </a: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3429000" y="5181600"/>
            <a:ext cx="3276600" cy="838200"/>
          </a:xfrm>
          <a:prstGeom prst="wedgeRoundRectCallout">
            <a:avLst>
              <a:gd name="adj1" fmla="val -35176"/>
              <a:gd name="adj2" fmla="val -80301"/>
              <a:gd name="adj3" fmla="val 16667"/>
            </a:avLst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i="1"/>
              <a:t>IView</a:t>
            </a:r>
            <a:r>
              <a:rPr lang="en-US"/>
              <a:t> only cares about this!</a:t>
            </a:r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5562600" y="2438400"/>
            <a:ext cx="3276600" cy="838200"/>
          </a:xfrm>
          <a:prstGeom prst="wedgeRoundRectCallout">
            <a:avLst>
              <a:gd name="adj1" fmla="val -44523"/>
              <a:gd name="adj2" fmla="val 118940"/>
              <a:gd name="adj3" fmla="val 16667"/>
            </a:avLst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/>
              <a:t> Factory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 autoUpdateAnimBg="0"/>
      <p:bldP spid="70661" grpId="0" animBg="1" autoUpdateAnimBg="0"/>
      <p:bldP spid="70662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Min-Max Principle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62000" y="1219200"/>
            <a:ext cx="7848600" cy="514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>
                <a:solidFill>
                  <a:srgbClr val="FF0000"/>
                </a:solidFill>
              </a:rPr>
              <a:t>V(s) =</a:t>
            </a:r>
            <a:r>
              <a:rPr lang="en-US"/>
              <a:t> 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lvl="1" algn="l" eaLnBrk="1" hangingPunct="1">
              <a:buFont typeface="Symbol" pitchFamily="18" charset="2"/>
              <a:buChar char="·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For terminal state</a:t>
            </a:r>
          </a:p>
          <a:p>
            <a:pPr lvl="2" algn="l" eaLnBrk="1" hangingPunct="1">
              <a:buFont typeface="Symbol" pitchFamily="18" charset="2"/>
              <a:buChar char="·"/>
            </a:pP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+1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if s is a winning state for that player</a:t>
            </a:r>
          </a:p>
          <a:p>
            <a:pPr lvl="2" algn="l" eaLnBrk="1" hangingPunct="1">
              <a:buFont typeface="Symbol" pitchFamily="18" charset="2"/>
              <a:buChar char="·"/>
            </a:pPr>
            <a:r>
              <a:rPr lang="en-US" sz="2000">
                <a:latin typeface="Times New Roman" pitchFamily="18" charset="0"/>
              </a:rPr>
              <a:t>  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0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if s is a draw state</a:t>
            </a:r>
          </a:p>
          <a:p>
            <a:pPr lvl="2" algn="l" eaLnBrk="1" hangingPunct="1">
              <a:buFont typeface="Symbol" pitchFamily="18" charset="2"/>
              <a:buChar char="·"/>
            </a:pP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-1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if s is a losing state for that player</a:t>
            </a:r>
            <a:br>
              <a:rPr lang="en-US" sz="2000">
                <a:latin typeface="Times New Roman" pitchFamily="18" charset="0"/>
                <a:cs typeface="Times New Roman" pitchFamily="18" charset="0"/>
              </a:rPr>
            </a:b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 lvl="1" algn="l" eaLnBrk="1" hangingPunct="1">
              <a:buFont typeface="Symbol" pitchFamily="18" charset="2"/>
              <a:buChar char="·"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For non-terminal state</a:t>
            </a:r>
          </a:p>
          <a:p>
            <a:pPr lvl="2" algn="l" eaLnBrk="1" hangingPunct="1">
              <a:buFont typeface="Symbol" pitchFamily="18" charset="2"/>
              <a:buChar char="·"/>
            </a:pPr>
            <a:r>
              <a:rPr lang="en-US" sz="2000"/>
              <a:t> </a:t>
            </a:r>
            <a:r>
              <a:rPr lang="en-US" sz="2000">
                <a:solidFill>
                  <a:srgbClr val="FF0000"/>
                </a:solidFill>
              </a:rPr>
              <a:t>max</a:t>
            </a:r>
            <a:r>
              <a:rPr lang="en-US" sz="2000"/>
              <a:t>{V(c) | c is a child valid move state of s}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2000">
                <a:latin typeface="Times New Roman" pitchFamily="18" charset="0"/>
                <a:cs typeface="Times New Roman" pitchFamily="18" charset="0"/>
              </a:rPr>
            </a:br>
            <a:r>
              <a:rPr lang="en-US" sz="2000">
                <a:latin typeface="Times New Roman" pitchFamily="18" charset="0"/>
                <a:cs typeface="Times New Roman" pitchFamily="18" charset="0"/>
              </a:rPr>
              <a:t>if that player moves next</a:t>
            </a:r>
          </a:p>
          <a:p>
            <a:pPr lvl="2" algn="l" eaLnBrk="1" hangingPunct="1">
              <a:buFont typeface="Symbol" pitchFamily="18" charset="2"/>
              <a:buChar char="·"/>
            </a:pPr>
            <a:r>
              <a:rPr lang="en-US" sz="2000"/>
              <a:t> </a:t>
            </a:r>
            <a:r>
              <a:rPr lang="en-US" sz="2000">
                <a:solidFill>
                  <a:srgbClr val="FF0000"/>
                </a:solidFill>
              </a:rPr>
              <a:t>min</a:t>
            </a:r>
            <a:r>
              <a:rPr lang="en-US" sz="2000"/>
              <a:t>{V(c) | c is a child valid move state of s}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sz="2000">
                <a:latin typeface="Times New Roman" pitchFamily="18" charset="0"/>
                <a:cs typeface="Times New Roman" pitchFamily="18" charset="0"/>
              </a:rPr>
            </a:br>
            <a:r>
              <a:rPr lang="en-US" sz="2000">
                <a:latin typeface="Times New Roman" pitchFamily="18" charset="0"/>
                <a:cs typeface="Times New Roman" pitchFamily="18" charset="0"/>
              </a:rPr>
              <a:t>if the other player moves next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r>
              <a:rPr lang="en-US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best next move for a given player, 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m,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is determined from 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max{V(c) | c </a:t>
            </a:r>
            <a:r>
              <a:rPr lang="en-US">
                <a:solidFill>
                  <a:srgbClr val="0000FF"/>
                </a:solidFill>
                <a:cs typeface="Times New Roman" pitchFamily="18" charset="0"/>
                <a:sym typeface="Symbol" pitchFamily="18" charset="2"/>
              </a:rPr>
              <a:t>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 S}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where 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S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is the set of available moves for that player.  How </a:t>
            </a:r>
            <a:r>
              <a:rPr lang="en-US">
                <a:solidFill>
                  <a:srgbClr val="0000FF"/>
                </a:solidFill>
                <a:cs typeface="Times New Roman" pitchFamily="18" charset="0"/>
              </a:rPr>
              <a:t>max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is computed is a </a:t>
            </a:r>
            <a:r>
              <a:rPr lang="en-US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variant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562600" y="1981200"/>
            <a:ext cx="3429000" cy="1752600"/>
          </a:xfrm>
          <a:prstGeom prst="cloudCallout">
            <a:avLst>
              <a:gd name="adj1" fmla="val -74583"/>
              <a:gd name="adj2" fmla="val 65579"/>
            </a:avLst>
          </a:prstGeom>
          <a:solidFill>
            <a:schemeClr val="accent1"/>
          </a:solidFill>
          <a:ln w="38100">
            <a:solidFill>
              <a:srgbClr val="FF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Application of a process over a set!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3" autoUpdateAnimBg="0"/>
      <p:bldP spid="2765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Mapping and Lambda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772400" cy="3429000"/>
          </a:xfrm>
        </p:spPr>
        <p:txBody>
          <a:bodyPr/>
          <a:lstStyle/>
          <a:p>
            <a:pPr eaLnBrk="1" hangingPunct="1"/>
            <a:r>
              <a:rPr lang="en-US" b="1" smtClean="0"/>
              <a:t>Math/FP:   Map(</a:t>
            </a:r>
            <a:r>
              <a:rPr lang="en-US" b="1" smtClean="0">
                <a:sym typeface="Symbol" pitchFamily="18" charset="2"/>
              </a:rPr>
              <a:t></a:t>
            </a:r>
            <a:r>
              <a:rPr lang="en-US" b="1" smtClean="0"/>
              <a:t>, S) = {</a:t>
            </a:r>
            <a:r>
              <a:rPr lang="en-US" b="1" smtClean="0">
                <a:sym typeface="Symbol" pitchFamily="18" charset="2"/>
              </a:rPr>
              <a:t></a:t>
            </a:r>
            <a:r>
              <a:rPr lang="en-US" b="1" smtClean="0"/>
              <a:t>(x) | x </a:t>
            </a:r>
            <a:r>
              <a:rPr lang="en-US" b="1" smtClean="0">
                <a:sym typeface="Symbol" pitchFamily="18" charset="2"/>
              </a:rPr>
              <a:t></a:t>
            </a:r>
            <a:r>
              <a:rPr lang="en-US" b="1" smtClean="0"/>
              <a:t> S}</a:t>
            </a:r>
            <a:br>
              <a:rPr lang="en-US" b="1" smtClean="0"/>
            </a:br>
            <a:endParaRPr lang="en-US" b="1" smtClean="0"/>
          </a:p>
          <a:p>
            <a:pPr eaLnBrk="1" hangingPunct="1"/>
            <a:r>
              <a:rPr lang="en-US" b="1" smtClean="0"/>
              <a:t>Express our algorithm in terms </a:t>
            </a:r>
            <a:br>
              <a:rPr lang="en-US" b="1" smtClean="0"/>
            </a:br>
            <a:r>
              <a:rPr lang="en-US" b="1" smtClean="0"/>
              <a:t>of mapping, not iteration:</a:t>
            </a:r>
          </a:p>
          <a:p>
            <a:pPr lvl="1" eaLnBrk="1" hangingPunct="1"/>
            <a:r>
              <a:rPr lang="en-US" sz="3200" b="1" smtClean="0">
                <a:solidFill>
                  <a:srgbClr val="0000FF"/>
                </a:solidFill>
              </a:rPr>
              <a:t>min(…) </a:t>
            </a:r>
            <a:r>
              <a:rPr lang="en-US" sz="3200" b="1" smtClean="0">
                <a:solidFill>
                  <a:srgbClr val="0000FF"/>
                </a:solidFill>
                <a:sym typeface="Wingdings" pitchFamily="2" charset="2"/>
              </a:rPr>
              <a:t> map(</a:t>
            </a:r>
            <a:r>
              <a:rPr lang="en-US" sz="3200" b="1" smtClean="0">
                <a:solidFill>
                  <a:srgbClr val="0000FF"/>
                </a:solidFill>
                <a:sym typeface="Symbol" pitchFamily="18" charset="2"/>
              </a:rPr>
              <a:t></a:t>
            </a:r>
            <a:r>
              <a:rPr lang="en-US" sz="3200" b="1" smtClean="0">
                <a:solidFill>
                  <a:srgbClr val="0000FF"/>
                </a:solidFill>
                <a:sym typeface="Wingdings" pitchFamily="2" charset="2"/>
              </a:rPr>
              <a:t>, min-accum)</a:t>
            </a:r>
          </a:p>
          <a:p>
            <a:pPr lvl="1" eaLnBrk="1" hangingPunct="1"/>
            <a:r>
              <a:rPr lang="en-US" sz="3200" b="1" smtClean="0">
                <a:solidFill>
                  <a:srgbClr val="0000FF"/>
                </a:solidFill>
              </a:rPr>
              <a:t>max(…) </a:t>
            </a:r>
            <a:r>
              <a:rPr lang="en-US" sz="3200" b="1" smtClean="0">
                <a:solidFill>
                  <a:srgbClr val="0000FF"/>
                </a:solidFill>
                <a:sym typeface="Wingdings" pitchFamily="2" charset="2"/>
              </a:rPr>
              <a:t> map(</a:t>
            </a:r>
            <a:r>
              <a:rPr lang="en-US" sz="3200" b="1" smtClean="0">
                <a:solidFill>
                  <a:srgbClr val="0000FF"/>
                </a:solidFill>
                <a:sym typeface="Symbol" pitchFamily="18" charset="2"/>
              </a:rPr>
              <a:t></a:t>
            </a:r>
            <a:r>
              <a:rPr lang="en-US" sz="3200" b="1" smtClean="0">
                <a:solidFill>
                  <a:srgbClr val="0000FF"/>
                </a:solidFill>
                <a:sym typeface="Wingdings" pitchFamily="2" charset="2"/>
              </a:rPr>
              <a:t>, max-accum)</a:t>
            </a:r>
            <a:endParaRPr lang="en-US" sz="3200" b="1" smtClean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b="1" smtClean="0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6477000" y="2286000"/>
            <a:ext cx="2514600" cy="1676400"/>
          </a:xfrm>
          <a:prstGeom prst="wedgeRoundRectCallout">
            <a:avLst>
              <a:gd name="adj1" fmla="val -44255"/>
              <a:gd name="adj2" fmla="val 77176"/>
              <a:gd name="adj3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/>
              <a:t>Both accumulators are abstractly equivalent!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57200" y="53340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v"/>
            </a:pPr>
            <a:r>
              <a:rPr lang="en-US" sz="3200">
                <a:latin typeface="Times New Roman" pitchFamily="18" charset="0"/>
              </a:rPr>
              <a:t>Backtracking is automatically handled by mapping.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2" autoUpdateAnimBg="0"/>
      <p:bldP spid="31748" grpId="0" animBg="1" autoUpdateAnimBg="0"/>
      <p:bldP spid="3174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03" name="Rectangle 1051"/>
          <p:cNvSpPr>
            <a:spLocks noChangeArrowheads="1"/>
          </p:cNvSpPr>
          <p:nvPr/>
        </p:nvSpPr>
        <p:spPr bwMode="auto">
          <a:xfrm>
            <a:off x="3276600" y="4724400"/>
            <a:ext cx="5715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sz="2600" i="1" u="sng">
                <a:latin typeface="Times New Roman" pitchFamily="18" charset="0"/>
              </a:rPr>
              <a:t>IBoardLambda</a:t>
            </a:r>
          </a:p>
        </p:txBody>
      </p:sp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Mapping Abstraction</a:t>
            </a:r>
          </a:p>
        </p:txBody>
      </p:sp>
      <p:sp>
        <p:nvSpPr>
          <p:cNvPr id="17412" name="Rectangle 1027"/>
          <p:cNvSpPr>
            <a:spLocks noChangeArrowheads="1"/>
          </p:cNvSpPr>
          <p:nvPr/>
        </p:nvSpPr>
        <p:spPr bwMode="auto">
          <a:xfrm>
            <a:off x="457200" y="1371600"/>
            <a:ext cx="79248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sz="2600" i="1" u="sng">
                <a:latin typeface="Times New Roman" pitchFamily="18" charset="0"/>
              </a:rPr>
              <a:t>IBoardModel</a:t>
            </a:r>
          </a:p>
        </p:txBody>
      </p:sp>
      <p:sp>
        <p:nvSpPr>
          <p:cNvPr id="17413" name="Text Box 1029"/>
          <p:cNvSpPr txBox="1">
            <a:spLocks noChangeArrowheads="1"/>
          </p:cNvSpPr>
          <p:nvPr/>
        </p:nvSpPr>
        <p:spPr bwMode="auto">
          <a:xfrm>
            <a:off x="1187450" y="1808163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             makeMove(player, row, col)</a:t>
            </a:r>
          </a:p>
        </p:txBody>
      </p:sp>
      <p:sp>
        <p:nvSpPr>
          <p:cNvPr id="17414" name="Text Box 1030"/>
          <p:cNvSpPr txBox="1">
            <a:spLocks noChangeArrowheads="1"/>
          </p:cNvSpPr>
          <p:nvPr/>
        </p:nvSpPr>
        <p:spPr bwMode="auto">
          <a:xfrm>
            <a:off x="4953000" y="1806575"/>
            <a:ext cx="1981200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, chkMoveCmd)</a:t>
            </a:r>
          </a:p>
        </p:txBody>
      </p:sp>
      <p:sp>
        <p:nvSpPr>
          <p:cNvPr id="17415" name="Text Box 1031"/>
          <p:cNvSpPr txBox="1">
            <a:spLocks noChangeArrowheads="1"/>
          </p:cNvSpPr>
          <p:nvPr/>
        </p:nvSpPr>
        <p:spPr bwMode="auto">
          <a:xfrm>
            <a:off x="609600" y="1828800"/>
            <a:ext cx="1439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IUndoMove</a:t>
            </a:r>
          </a:p>
        </p:txBody>
      </p:sp>
      <p:sp>
        <p:nvSpPr>
          <p:cNvPr id="17416" name="Text Box 1032"/>
          <p:cNvSpPr txBox="1">
            <a:spLocks noChangeArrowheads="1"/>
          </p:cNvSpPr>
          <p:nvPr/>
        </p:nvSpPr>
        <p:spPr bwMode="auto">
          <a:xfrm>
            <a:off x="6553200" y="1806575"/>
            <a:ext cx="1828800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, bdStatusVstr)</a:t>
            </a:r>
          </a:p>
        </p:txBody>
      </p:sp>
      <p:sp>
        <p:nvSpPr>
          <p:cNvPr id="50195" name="Line 1043"/>
          <p:cNvSpPr>
            <a:spLocks noChangeShapeType="1"/>
          </p:cNvSpPr>
          <p:nvPr/>
        </p:nvSpPr>
        <p:spPr bwMode="auto">
          <a:xfrm>
            <a:off x="4953000" y="3429000"/>
            <a:ext cx="0" cy="1295400"/>
          </a:xfrm>
          <a:prstGeom prst="line">
            <a:avLst/>
          </a:prstGeom>
          <a:noFill/>
          <a:ln w="38100" cap="rnd">
            <a:solidFill>
              <a:srgbClr val="0000FF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98" name="Text Box 1046"/>
          <p:cNvSpPr txBox="1">
            <a:spLocks noChangeArrowheads="1"/>
          </p:cNvSpPr>
          <p:nvPr/>
        </p:nvSpPr>
        <p:spPr bwMode="auto">
          <a:xfrm>
            <a:off x="5029200" y="3733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800">
                <a:solidFill>
                  <a:srgbClr val="0000FF"/>
                </a:solidFill>
                <a:latin typeface="Times New Roman" pitchFamily="18" charset="0"/>
              </a:rPr>
              <a:t>command</a:t>
            </a:r>
          </a:p>
        </p:txBody>
      </p:sp>
      <p:sp>
        <p:nvSpPr>
          <p:cNvPr id="17419" name="Text Box 1048"/>
          <p:cNvSpPr txBox="1">
            <a:spLocks noChangeArrowheads="1"/>
          </p:cNvSpPr>
          <p:nvPr/>
        </p:nvSpPr>
        <p:spPr bwMode="auto">
          <a:xfrm>
            <a:off x="609600" y="2262188"/>
            <a:ext cx="4022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Object execute(bdStatusVstr, param)</a:t>
            </a:r>
          </a:p>
        </p:txBody>
      </p:sp>
      <p:sp>
        <p:nvSpPr>
          <p:cNvPr id="50201" name="Text Box 1049"/>
          <p:cNvSpPr txBox="1">
            <a:spLocks noChangeArrowheads="1"/>
          </p:cNvSpPr>
          <p:nvPr/>
        </p:nvSpPr>
        <p:spPr bwMode="auto">
          <a:xfrm>
            <a:off x="609600" y="2684463"/>
            <a:ext cx="4354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i="1">
                <a:latin typeface="Times New Roman" pitchFamily="18" charset="0"/>
              </a:rPr>
              <a:t>void map(player, lambda, param)</a:t>
            </a:r>
          </a:p>
        </p:txBody>
      </p:sp>
      <p:sp>
        <p:nvSpPr>
          <p:cNvPr id="50204" name="Text Box 1052"/>
          <p:cNvSpPr txBox="1">
            <a:spLocks noChangeArrowheads="1"/>
          </p:cNvSpPr>
          <p:nvPr/>
        </p:nvSpPr>
        <p:spPr bwMode="auto">
          <a:xfrm>
            <a:off x="3352800" y="5181600"/>
            <a:ext cx="55610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200" i="1">
                <a:latin typeface="Times New Roman" pitchFamily="18" charset="0"/>
              </a:rPr>
              <a:t>boolean apply(board, param, row, col, cell-val)</a:t>
            </a:r>
          </a:p>
        </p:txBody>
      </p:sp>
      <p:sp>
        <p:nvSpPr>
          <p:cNvPr id="50205" name="Text Box 1053"/>
          <p:cNvSpPr txBox="1">
            <a:spLocks noChangeArrowheads="1"/>
          </p:cNvSpPr>
          <p:nvPr/>
        </p:nvSpPr>
        <p:spPr bwMode="auto">
          <a:xfrm>
            <a:off x="3352800" y="5597525"/>
            <a:ext cx="34353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200" i="1">
                <a:latin typeface="Times New Roman" pitchFamily="18" charset="0"/>
              </a:rPr>
              <a:t>void noApply(board, param)</a:t>
            </a:r>
          </a:p>
        </p:txBody>
      </p:sp>
      <p:sp>
        <p:nvSpPr>
          <p:cNvPr id="50206" name="AutoShape 1054"/>
          <p:cNvSpPr>
            <a:spLocks noChangeArrowheads="1"/>
          </p:cNvSpPr>
          <p:nvPr/>
        </p:nvSpPr>
        <p:spPr bwMode="auto">
          <a:xfrm>
            <a:off x="76200" y="3581400"/>
            <a:ext cx="3048000" cy="1371600"/>
          </a:xfrm>
          <a:prstGeom prst="wedgeRoundRectCallout">
            <a:avLst>
              <a:gd name="adj1" fmla="val 59324"/>
              <a:gd name="adj2" fmla="val 78009"/>
              <a:gd name="adj3" fmla="val 16667"/>
            </a:avLst>
          </a:prstGeom>
          <a:solidFill>
            <a:srgbClr val="66FF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/>
              <a:t>Controls continuation of mapping</a:t>
            </a:r>
          </a:p>
        </p:txBody>
      </p:sp>
      <p:sp>
        <p:nvSpPr>
          <p:cNvPr id="50207" name="AutoShape 1055"/>
          <p:cNvSpPr>
            <a:spLocks noChangeArrowheads="1"/>
          </p:cNvSpPr>
          <p:nvPr/>
        </p:nvSpPr>
        <p:spPr bwMode="auto">
          <a:xfrm>
            <a:off x="152400" y="4038600"/>
            <a:ext cx="3048000" cy="1371600"/>
          </a:xfrm>
          <a:prstGeom prst="wedgeRoundRectCallout">
            <a:avLst>
              <a:gd name="adj1" fmla="val 56250"/>
              <a:gd name="adj2" fmla="val 79282"/>
              <a:gd name="adj3" fmla="val 16667"/>
            </a:avLst>
          </a:prstGeom>
          <a:solidFill>
            <a:srgbClr val="66FF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/>
              <a:t>Called when there are no valid moves.</a:t>
            </a:r>
          </a:p>
        </p:txBody>
      </p:sp>
      <p:sp>
        <p:nvSpPr>
          <p:cNvPr id="50208" name="AutoShape 1056"/>
          <p:cNvSpPr>
            <a:spLocks noChangeArrowheads="1"/>
          </p:cNvSpPr>
          <p:nvPr/>
        </p:nvSpPr>
        <p:spPr bwMode="auto">
          <a:xfrm>
            <a:off x="1676400" y="3810000"/>
            <a:ext cx="3048000" cy="914400"/>
          </a:xfrm>
          <a:prstGeom prst="wedgeRoundRectCallout">
            <a:avLst>
              <a:gd name="adj1" fmla="val 51407"/>
              <a:gd name="adj2" fmla="val 106944"/>
              <a:gd name="adj3" fmla="val 16667"/>
            </a:avLst>
          </a:prstGeom>
          <a:solidFill>
            <a:srgbClr val="66FFFF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/>
              <a:t>Called on all valid moves.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0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3" grpId="0" animBg="1" autoUpdateAnimBg="0"/>
      <p:bldP spid="50195" grpId="0" animBg="1"/>
      <p:bldP spid="50198" grpId="0" autoUpdateAnimBg="0"/>
      <p:bldP spid="50201" grpId="0" autoUpdateAnimBg="0"/>
      <p:bldP spid="50204" grpId="0" autoUpdateAnimBg="0"/>
      <p:bldP spid="50205" grpId="0" autoUpdateAnimBg="0"/>
      <p:bldP spid="50206" grpId="0" animBg="1" autoUpdateAnimBg="0"/>
      <p:bldP spid="50207" grpId="0" animBg="1" autoUpdateAnimBg="0"/>
      <p:bldP spid="5020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304800"/>
            <a:ext cx="5257800" cy="1066800"/>
          </a:xfrm>
        </p:spPr>
        <p:txBody>
          <a:bodyPr/>
          <a:lstStyle/>
          <a:p>
            <a:pPr eaLnBrk="1" hangingPunct="1"/>
            <a:r>
              <a:rPr lang="en-US" b="1" smtClean="0"/>
              <a:t>Min-Max Abstraction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52400" y="228600"/>
            <a:ext cx="2895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i="1" u="sng">
                <a:latin typeface="Times New Roman" pitchFamily="18" charset="0"/>
              </a:rPr>
              <a:t>INextMoveStrategy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152400" y="1600200"/>
            <a:ext cx="4191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u="sng">
                <a:latin typeface="Times New Roman" pitchFamily="18" charset="0"/>
              </a:rPr>
              <a:t>MinMax</a:t>
            </a:r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4419600" y="2209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diamond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V="1">
            <a:off x="1447800" y="8382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243" name="Rectangle 19"/>
          <p:cNvSpPr>
            <a:spLocks noChangeArrowheads="1"/>
          </p:cNvSpPr>
          <p:nvPr/>
        </p:nvSpPr>
        <p:spPr bwMode="auto">
          <a:xfrm>
            <a:off x="5257800" y="1600200"/>
            <a:ext cx="3657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u="sng">
                <a:latin typeface="Times New Roman" pitchFamily="18" charset="0"/>
              </a:rPr>
              <a:t>accFac</a:t>
            </a:r>
            <a:r>
              <a:rPr lang="en-US" i="1" u="sng">
                <a:latin typeface="Times New Roman" pitchFamily="18" charset="0"/>
              </a:rPr>
              <a:t>:IAccFactory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334000" y="2133600"/>
            <a:ext cx="3352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AAccum makeAcc(player)</a:t>
            </a:r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4114800" y="3352800"/>
            <a:ext cx="48006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u="sng">
                <a:latin typeface="Times New Roman" pitchFamily="18" charset="0"/>
              </a:rPr>
              <a:t>minMaxEval</a:t>
            </a:r>
            <a:r>
              <a:rPr lang="en-US" i="1" u="sng">
                <a:latin typeface="Times New Roman" pitchFamily="18" charset="0"/>
              </a:rPr>
              <a:t>:IBoardLambda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4191000" y="3938588"/>
            <a:ext cx="2122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>
                <a:latin typeface="Times New Roman" pitchFamily="18" charset="0"/>
              </a:rPr>
              <a:t>boolean apply(…)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4191000" y="4319588"/>
            <a:ext cx="2066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>
                <a:latin typeface="Times New Roman" pitchFamily="18" charset="0"/>
              </a:rPr>
              <a:t>void noApply(…)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228600" y="2438400"/>
            <a:ext cx="391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>
                <a:latin typeface="Times New Roman" pitchFamily="18" charset="0"/>
              </a:rPr>
              <a:t>Point getNextMove(model, player)</a:t>
            </a:r>
          </a:p>
        </p:txBody>
      </p:sp>
      <p:sp>
        <p:nvSpPr>
          <p:cNvPr id="52253" name="Freeform 29"/>
          <p:cNvSpPr>
            <a:spLocks/>
          </p:cNvSpPr>
          <p:nvPr/>
        </p:nvSpPr>
        <p:spPr bwMode="auto">
          <a:xfrm>
            <a:off x="4419600" y="2895600"/>
            <a:ext cx="762000" cy="457200"/>
          </a:xfrm>
          <a:custGeom>
            <a:avLst/>
            <a:gdLst>
              <a:gd name="T0" fmla="*/ 0 w 480"/>
              <a:gd name="T1" fmla="*/ 0 h 288"/>
              <a:gd name="T2" fmla="*/ 762000 w 480"/>
              <a:gd name="T3" fmla="*/ 0 h 288"/>
              <a:gd name="T4" fmla="*/ 762000 w 480"/>
              <a:gd name="T5" fmla="*/ 457200 h 2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80" h="288">
                <a:moveTo>
                  <a:pt x="0" y="0"/>
                </a:moveTo>
                <a:lnTo>
                  <a:pt x="480" y="0"/>
                </a:lnTo>
                <a:lnTo>
                  <a:pt x="480" y="288"/>
                </a:ln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diamond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6" name="AutoShape 32"/>
          <p:cNvSpPr>
            <a:spLocks noChangeArrowheads="1"/>
          </p:cNvSpPr>
          <p:nvPr/>
        </p:nvSpPr>
        <p:spPr bwMode="auto">
          <a:xfrm>
            <a:off x="228600" y="5181600"/>
            <a:ext cx="5867400" cy="1143000"/>
          </a:xfrm>
          <a:prstGeom prst="foldedCorner">
            <a:avLst>
              <a:gd name="adj" fmla="val 12500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" rIns="9144"/>
          <a:lstStyle/>
          <a:p>
            <a:pPr algn="l"/>
            <a:r>
              <a:rPr lang="en-US" sz="1800"/>
              <a:t>AAccum acc = accFac.makeAcc(player);</a:t>
            </a:r>
          </a:p>
          <a:p>
            <a:pPr algn="l"/>
            <a:r>
              <a:rPr lang="en-US" sz="1800"/>
              <a:t>model.getBoardModel().map(minMaxEval, acc);</a:t>
            </a:r>
          </a:p>
          <a:p>
            <a:pPr algn="l"/>
            <a:r>
              <a:rPr lang="en-US" sz="1800"/>
              <a:t>return acc.getMove();</a:t>
            </a:r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 flipV="1">
            <a:off x="1219200" y="2971800"/>
            <a:ext cx="0" cy="2209800"/>
          </a:xfrm>
          <a:prstGeom prst="line">
            <a:avLst/>
          </a:prstGeom>
          <a:noFill/>
          <a:ln w="38100" cap="rnd">
            <a:solidFill>
              <a:srgbClr val="0000FF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22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2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52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2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 autoUpdateAnimBg="0"/>
      <p:bldP spid="52233" grpId="0" animBg="1" autoUpdateAnimBg="0"/>
      <p:bldP spid="52240" grpId="0" animBg="1"/>
      <p:bldP spid="52242" grpId="0" animBg="1"/>
      <p:bldP spid="52243" grpId="0" animBg="1" autoUpdateAnimBg="0"/>
      <p:bldP spid="52244" grpId="0" autoUpdateAnimBg="0"/>
      <p:bldP spid="52245" grpId="0" animBg="1" autoUpdateAnimBg="0"/>
      <p:bldP spid="52246" grpId="0" autoUpdateAnimBg="0"/>
      <p:bldP spid="52247" grpId="0" autoUpdateAnimBg="0"/>
      <p:bldP spid="52252" grpId="0" autoUpdateAnimBg="0"/>
      <p:bldP spid="52253" grpId="0" animBg="1"/>
      <p:bldP spid="52256" grpId="0" build="p" animBg="1" autoUpdateAnimBg="0" advAuto="0"/>
      <p:bldP spid="522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0" y="201613"/>
            <a:ext cx="8845550" cy="719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Times New Roman" pitchFamily="18" charset="0"/>
              </a:rPr>
              <a:t>private </a:t>
            </a:r>
            <a:r>
              <a:rPr lang="en-US" sz="2000">
                <a:solidFill>
                  <a:srgbClr val="0066FF"/>
                </a:solidFill>
                <a:latin typeface="Times New Roman" pitchFamily="18" charset="0"/>
              </a:rPr>
              <a:t>IBoardLambda minMaxEval</a:t>
            </a:r>
            <a:r>
              <a:rPr lang="en-US" sz="2000">
                <a:latin typeface="Times New Roman" pitchFamily="18" charset="0"/>
              </a:rPr>
              <a:t> = new IBoardLambda() {</a:t>
            </a:r>
          </a:p>
          <a:p>
            <a:pPr lvl="1" algn="l"/>
            <a:endParaRPr lang="en-US" sz="1800">
              <a:latin typeface="Times New Roman" pitchFamily="18" charset="0"/>
            </a:endParaRPr>
          </a:p>
          <a:p>
            <a:pPr lvl="1" algn="l"/>
            <a:r>
              <a:rPr lang="en-US" sz="2000">
                <a:latin typeface="Times New Roman" pitchFamily="18" charset="0"/>
              </a:rPr>
              <a:t>public boolean 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apply</a:t>
            </a:r>
            <a:r>
              <a:rPr lang="en-US" sz="2000">
                <a:latin typeface="Times New Roman" pitchFamily="18" charset="0"/>
              </a:rPr>
              <a:t>(board,  acc, row, col, cell-value) {</a:t>
            </a:r>
          </a:p>
          <a:p>
            <a:pPr lvl="2" algn="l"/>
            <a:endParaRPr lang="en-US" sz="2000">
              <a:latin typeface="Times New Roman" pitchFamily="18" charset="0"/>
            </a:endParaRPr>
          </a:p>
          <a:p>
            <a:pPr lvl="2" algn="l"/>
            <a:r>
              <a:rPr lang="en-US" sz="2000">
                <a:latin typeface="Times New Roman" pitchFamily="18" charset="0"/>
              </a:rPr>
              <a:t>IUndoMove 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undo =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host.makeMove</a:t>
            </a:r>
            <a:r>
              <a:rPr lang="en-US" sz="2000">
                <a:latin typeface="Times New Roman" pitchFamily="18" charset="0"/>
              </a:rPr>
              <a:t>(</a:t>
            </a:r>
            <a:r>
              <a:rPr lang="en-US" sz="1800">
                <a:latin typeface="Times New Roman" pitchFamily="18" charset="0"/>
              </a:rPr>
              <a:t>row, col, acc.getPlayer(), validMvVstr</a:t>
            </a:r>
            <a:r>
              <a:rPr lang="en-US" sz="2000">
                <a:latin typeface="Times New Roman" pitchFamily="18" charset="0"/>
              </a:rPr>
              <a:t>,</a:t>
            </a:r>
          </a:p>
          <a:p>
            <a:pPr lvl="3" algn="l"/>
            <a:r>
              <a:rPr lang="en-US" sz="2000">
                <a:solidFill>
                  <a:srgbClr val="9900CC"/>
                </a:solidFill>
                <a:latin typeface="Times New Roman" pitchFamily="18" charset="0"/>
              </a:rPr>
              <a:t>new IBoardStatusVisitor</a:t>
            </a:r>
            <a:r>
              <a:rPr lang="en-US" sz="2000">
                <a:latin typeface="Times New Roman" pitchFamily="18" charset="0"/>
              </a:rPr>
              <a:t>() { </a:t>
            </a:r>
          </a:p>
          <a:p>
            <a:pPr lvl="3" algn="l"/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 lvl="4" algn="l"/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player0WonCase</a:t>
            </a:r>
            <a:r>
              <a:rPr lang="en-US" sz="2000">
                <a:latin typeface="Times New Roman" pitchFamily="18" charset="0"/>
              </a:rPr>
              <a:t>(...) {…}</a:t>
            </a:r>
          </a:p>
          <a:p>
            <a:pPr lvl="4" algn="l"/>
            <a:r>
              <a:rPr lang="en-US" sz="2000">
                <a:latin typeface="Times New Roman" pitchFamily="18" charset="0"/>
              </a:rPr>
              <a:t>	</a:t>
            </a:r>
          </a:p>
          <a:p>
            <a:pPr lvl="4" algn="l"/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player1WonCase</a:t>
            </a:r>
            <a:r>
              <a:rPr lang="en-US" sz="2000">
                <a:latin typeface="Times New Roman" pitchFamily="18" charset="0"/>
              </a:rPr>
              <a:t>(…) {…}</a:t>
            </a:r>
          </a:p>
          <a:p>
            <a:pPr lvl="4" algn="l"/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 lvl="4" algn="l"/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drawCase</a:t>
            </a:r>
            <a:r>
              <a:rPr lang="en-US" sz="2000">
                <a:latin typeface="Times New Roman" pitchFamily="18" charset="0"/>
              </a:rPr>
              <a:t>(…) {…}</a:t>
            </a:r>
            <a:br>
              <a:rPr lang="en-US" sz="2000">
                <a:latin typeface="Times New Roman" pitchFamily="18" charset="0"/>
              </a:rPr>
            </a:br>
            <a:endParaRPr lang="en-US" sz="2000">
              <a:latin typeface="Times New Roman" pitchFamily="18" charset="0"/>
            </a:endParaRPr>
          </a:p>
          <a:p>
            <a:pPr lvl="4" algn="l"/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noWinnerCase</a:t>
            </a:r>
            <a:r>
              <a:rPr lang="en-US" sz="2000">
                <a:latin typeface="Times New Roman" pitchFamily="18" charset="0"/>
              </a:rPr>
              <a:t>(…)  {</a:t>
            </a:r>
            <a:endParaRPr lang="en-US" sz="1400">
              <a:latin typeface="Times New Roman" pitchFamily="18" charset="0"/>
            </a:endParaRPr>
          </a:p>
          <a:p>
            <a:pPr lvl="4" algn="l"/>
            <a:endParaRPr lang="en-US" sz="1400">
              <a:latin typeface="Times New Roman" pitchFamily="18" charset="0"/>
            </a:endParaRPr>
          </a:p>
          <a:p>
            <a:pPr lvl="4" algn="l"/>
            <a:endParaRPr lang="en-US" sz="1400">
              <a:latin typeface="Times New Roman" pitchFamily="18" charset="0"/>
            </a:endParaRPr>
          </a:p>
          <a:p>
            <a:pPr lvl="4" algn="l"/>
            <a:endParaRPr lang="en-US" sz="1400">
              <a:latin typeface="Times New Roman" pitchFamily="18" charset="0"/>
            </a:endParaRPr>
          </a:p>
          <a:p>
            <a:pPr lvl="4" algn="l"/>
            <a:endParaRPr lang="en-US" sz="1400">
              <a:latin typeface="Times New Roman" pitchFamily="18" charset="0"/>
            </a:endParaRPr>
          </a:p>
          <a:p>
            <a:pPr lvl="4" algn="l"/>
            <a:r>
              <a:rPr lang="en-US" sz="2000">
                <a:latin typeface="Times New Roman" pitchFamily="18" charset="0"/>
              </a:rPr>
              <a:t>      </a:t>
            </a:r>
            <a:endParaRPr lang="en-US" sz="2000">
              <a:solidFill>
                <a:srgbClr val="FF0000"/>
              </a:solidFill>
              <a:latin typeface="Times New Roman" pitchFamily="18" charset="0"/>
            </a:endParaRPr>
          </a:p>
          <a:p>
            <a:pPr lvl="2" algn="l"/>
            <a:r>
              <a:rPr lang="en-US" sz="2000">
                <a:solidFill>
                  <a:srgbClr val="FF0000"/>
                </a:solidFill>
                <a:latin typeface="Times New Roman" pitchFamily="18" charset="0"/>
              </a:rPr>
              <a:t>undo.apply</a:t>
            </a:r>
            <a:r>
              <a:rPr lang="en-US" sz="2000">
                <a:latin typeface="Times New Roman" pitchFamily="18" charset="0"/>
              </a:rPr>
              <a:t>(validUndo);  </a:t>
            </a:r>
          </a:p>
          <a:p>
            <a:pPr lvl="2" algn="l"/>
            <a:r>
              <a:rPr lang="en-US" sz="2000">
                <a:solidFill>
                  <a:srgbClr val="9900CC"/>
                </a:solidFill>
                <a:latin typeface="Times New Roman" pitchFamily="18" charset="0"/>
              </a:rPr>
              <a:t>return acc.isNotDone</a:t>
            </a:r>
            <a:r>
              <a:rPr lang="en-US" sz="2000">
                <a:latin typeface="Times New Roman" pitchFamily="18" charset="0"/>
              </a:rPr>
              <a:t>();   </a:t>
            </a:r>
          </a:p>
          <a:p>
            <a:pPr lvl="1" algn="l"/>
            <a:r>
              <a:rPr lang="en-US" sz="2000">
                <a:latin typeface="Times New Roman" pitchFamily="18" charset="0"/>
              </a:rPr>
              <a:t>}</a:t>
            </a:r>
          </a:p>
          <a:p>
            <a:pPr algn="l"/>
            <a:endParaRPr lang="en-US" sz="2000">
              <a:latin typeface="Times New Roman" pitchFamily="18" charset="0"/>
            </a:endParaRPr>
          </a:p>
          <a:p>
            <a:pPr lvl="1" algn="l"/>
            <a:endParaRPr lang="en-US" sz="1800">
              <a:latin typeface="Times New Roman" pitchFamily="18" charset="0"/>
            </a:endParaRPr>
          </a:p>
          <a:p>
            <a:pPr algn="l"/>
            <a:endParaRPr lang="en-US" sz="1400">
              <a:latin typeface="Times New Roman" pitchFamily="18" charset="0"/>
            </a:endParaRPr>
          </a:p>
        </p:txBody>
      </p:sp>
      <p:sp>
        <p:nvSpPr>
          <p:cNvPr id="34825" name="AutoShape 9"/>
          <p:cNvSpPr>
            <a:spLocks noChangeArrowheads="1"/>
          </p:cNvSpPr>
          <p:nvPr/>
        </p:nvSpPr>
        <p:spPr bwMode="auto">
          <a:xfrm>
            <a:off x="4800600" y="1371600"/>
            <a:ext cx="2209800" cy="847725"/>
          </a:xfrm>
          <a:prstGeom prst="wedgeRectCallout">
            <a:avLst>
              <a:gd name="adj1" fmla="val -53880"/>
              <a:gd name="adj2" fmla="val 83519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r>
              <a:rPr lang="en-US"/>
              <a:t>Update</a:t>
            </a:r>
          </a:p>
          <a:p>
            <a:r>
              <a:rPr lang="en-US"/>
              <a:t>accumulator</a:t>
            </a:r>
          </a:p>
        </p:txBody>
      </p:sp>
      <p:sp>
        <p:nvSpPr>
          <p:cNvPr id="34826" name="AutoShape 10"/>
          <p:cNvSpPr>
            <a:spLocks noChangeArrowheads="1"/>
          </p:cNvSpPr>
          <p:nvPr/>
        </p:nvSpPr>
        <p:spPr bwMode="auto">
          <a:xfrm>
            <a:off x="4953000" y="1905000"/>
            <a:ext cx="2057400" cy="847725"/>
          </a:xfrm>
          <a:prstGeom prst="wedgeRectCallout">
            <a:avLst>
              <a:gd name="adj1" fmla="val -54167"/>
              <a:gd name="adj2" fmla="val 83519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r>
              <a:rPr lang="en-US"/>
              <a:t>Update</a:t>
            </a:r>
          </a:p>
          <a:p>
            <a:r>
              <a:rPr lang="en-US"/>
              <a:t>accumulator</a:t>
            </a:r>
          </a:p>
        </p:txBody>
      </p:sp>
      <p:sp>
        <p:nvSpPr>
          <p:cNvPr id="34827" name="AutoShape 11"/>
          <p:cNvSpPr>
            <a:spLocks noChangeArrowheads="1"/>
          </p:cNvSpPr>
          <p:nvPr/>
        </p:nvSpPr>
        <p:spPr bwMode="auto">
          <a:xfrm>
            <a:off x="4191000" y="2590800"/>
            <a:ext cx="2133600" cy="847725"/>
          </a:xfrm>
          <a:prstGeom prst="wedgeRectCallout">
            <a:avLst>
              <a:gd name="adj1" fmla="val -58333"/>
              <a:gd name="adj2" fmla="val 84083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r>
              <a:rPr lang="en-US"/>
              <a:t>Update</a:t>
            </a:r>
          </a:p>
          <a:p>
            <a:r>
              <a:rPr lang="en-US"/>
              <a:t>accumulator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2057400" y="4572000"/>
            <a:ext cx="6824663" cy="1006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>
                <a:latin typeface="Times New Roman" pitchFamily="18" charset="0"/>
              </a:rPr>
              <a:t>AAccumulator nextAcc = </a:t>
            </a:r>
            <a:r>
              <a:rPr lang="en-US" sz="2000">
                <a:solidFill>
                  <a:srgbClr val="00CC00"/>
                </a:solidFill>
                <a:latin typeface="Times New Roman" pitchFamily="18" charset="0"/>
              </a:rPr>
              <a:t>acc.makeOpposite</a:t>
            </a:r>
            <a:r>
              <a:rPr lang="en-US" sz="2000">
                <a:latin typeface="Times New Roman" pitchFamily="18" charset="0"/>
              </a:rPr>
              <a:t>(); </a:t>
            </a:r>
          </a:p>
          <a:p>
            <a:pPr algn="l" eaLnBrk="1" hangingPunct="1"/>
            <a:r>
              <a:rPr lang="en-US" sz="2000">
                <a:solidFill>
                  <a:srgbClr val="00CC00"/>
                </a:solidFill>
                <a:latin typeface="Times New Roman" pitchFamily="18" charset="0"/>
              </a:rPr>
              <a:t>host.map</a:t>
            </a:r>
            <a:r>
              <a:rPr lang="en-US" sz="2000">
                <a:latin typeface="Times New Roman" pitchFamily="18" charset="0"/>
              </a:rPr>
              <a:t>(nextAcc.getPlayer(), minMaxEval, nextAcc); </a:t>
            </a:r>
          </a:p>
          <a:p>
            <a:pPr algn="l" eaLnBrk="1" hangingPunct="1"/>
            <a:r>
              <a:rPr lang="en-US" sz="2000">
                <a:solidFill>
                  <a:srgbClr val="00CC00"/>
                </a:solidFill>
                <a:latin typeface="Times New Roman" pitchFamily="18" charset="0"/>
              </a:rPr>
              <a:t>acc.updateBest</a:t>
            </a:r>
            <a:r>
              <a:rPr lang="en-US" sz="2000">
                <a:latin typeface="Times New Roman" pitchFamily="18" charset="0"/>
              </a:rPr>
              <a:t>(row, col, nextAcc.getVal());  return null;  } });</a:t>
            </a:r>
            <a:endParaRPr lang="en-US"/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4419600" y="533400"/>
            <a:ext cx="2590800" cy="482600"/>
          </a:xfrm>
          <a:prstGeom prst="wedgeRectCallout">
            <a:avLst>
              <a:gd name="adj1" fmla="val -51162"/>
              <a:gd name="adj2" fmla="val 138486"/>
            </a:avLst>
          </a:prstGeom>
          <a:solidFill>
            <a:srgbClr val="CCFFF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/>
          <a:p>
            <a:r>
              <a:rPr lang="en-US"/>
              <a:t>Try a test move.</a:t>
            </a:r>
          </a:p>
        </p:txBody>
      </p:sp>
      <p:sp>
        <p:nvSpPr>
          <p:cNvPr id="34830" name="AutoShape 14"/>
          <p:cNvSpPr>
            <a:spLocks noChangeArrowheads="1"/>
          </p:cNvSpPr>
          <p:nvPr/>
        </p:nvSpPr>
        <p:spPr bwMode="auto">
          <a:xfrm>
            <a:off x="1295400" y="4724400"/>
            <a:ext cx="2590800" cy="482600"/>
          </a:xfrm>
          <a:prstGeom prst="wedgeRectCallout">
            <a:avLst>
              <a:gd name="adj1" fmla="val -45282"/>
              <a:gd name="adj2" fmla="val 138486"/>
            </a:avLst>
          </a:prstGeom>
          <a:solidFill>
            <a:srgbClr val="CCFFF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/>
          <a:p>
            <a:r>
              <a:rPr lang="en-US"/>
              <a:t>Undo the move.</a:t>
            </a:r>
          </a:p>
        </p:txBody>
      </p:sp>
      <p:sp>
        <p:nvSpPr>
          <p:cNvPr id="34831" name="AutoShape 15"/>
          <p:cNvSpPr>
            <a:spLocks noChangeArrowheads="1"/>
          </p:cNvSpPr>
          <p:nvPr/>
        </p:nvSpPr>
        <p:spPr bwMode="auto">
          <a:xfrm>
            <a:off x="4419600" y="3048000"/>
            <a:ext cx="4192588" cy="1289050"/>
          </a:xfrm>
          <a:prstGeom prst="star24">
            <a:avLst>
              <a:gd name="adj" fmla="val 40514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 anchor="ctr"/>
          <a:lstStyle/>
          <a:p>
            <a:r>
              <a:rPr lang="en-US" sz="2200" i="1">
                <a:solidFill>
                  <a:srgbClr val="0066FF"/>
                </a:solidFill>
              </a:rPr>
              <a:t>Declarative style </a:t>
            </a:r>
          </a:p>
          <a:p>
            <a:r>
              <a:rPr lang="en-US" sz="2200" i="1">
                <a:solidFill>
                  <a:srgbClr val="0066FF"/>
                </a:solidFill>
              </a:rPr>
              <a:t>programming!</a:t>
            </a:r>
          </a:p>
        </p:txBody>
      </p:sp>
      <p:sp>
        <p:nvSpPr>
          <p:cNvPr id="34832" name="AutoShape 16"/>
          <p:cNvSpPr>
            <a:spLocks noChangeArrowheads="1"/>
          </p:cNvSpPr>
          <p:nvPr/>
        </p:nvSpPr>
        <p:spPr bwMode="auto">
          <a:xfrm>
            <a:off x="2209800" y="914400"/>
            <a:ext cx="3200400" cy="909638"/>
          </a:xfrm>
          <a:prstGeom prst="wedgeRectCallout">
            <a:avLst>
              <a:gd name="adj1" fmla="val -22472"/>
              <a:gd name="adj2" fmla="val -93106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r>
              <a:rPr lang="en-US" sz="2800">
                <a:sym typeface="Symbol" pitchFamily="18" charset="2"/>
              </a:rPr>
              <a:t></a:t>
            </a:r>
            <a:r>
              <a:rPr lang="en-US"/>
              <a:t> to be mapped over the available states.</a:t>
            </a:r>
          </a:p>
        </p:txBody>
      </p:sp>
      <p:sp>
        <p:nvSpPr>
          <p:cNvPr id="34833" name="AutoShape 17"/>
          <p:cNvSpPr>
            <a:spLocks noChangeArrowheads="1"/>
          </p:cNvSpPr>
          <p:nvPr/>
        </p:nvSpPr>
        <p:spPr bwMode="auto">
          <a:xfrm>
            <a:off x="1600200" y="1524000"/>
            <a:ext cx="3276600" cy="847725"/>
          </a:xfrm>
          <a:prstGeom prst="wedgeRectCallout">
            <a:avLst>
              <a:gd name="adj1" fmla="val -25486"/>
              <a:gd name="adj2" fmla="val -92134"/>
            </a:avLst>
          </a:prstGeom>
          <a:solidFill>
            <a:srgbClr val="CCFFF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/>
          <a:p>
            <a:r>
              <a:rPr lang="en-US"/>
              <a:t>Called by map on each valid (row, col)</a:t>
            </a: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1524000" y="2438400"/>
            <a:ext cx="2667000" cy="847725"/>
          </a:xfrm>
          <a:prstGeom prst="wedgeRectCallout">
            <a:avLst>
              <a:gd name="adj1" fmla="val -19880"/>
              <a:gd name="adj2" fmla="val -92134"/>
            </a:avLst>
          </a:prstGeom>
          <a:solidFill>
            <a:srgbClr val="CCFFFF"/>
          </a:solidFill>
          <a:ln w="25400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/>
          <a:p>
            <a:r>
              <a:rPr lang="en-US"/>
              <a:t>What to do in </a:t>
            </a:r>
          </a:p>
          <a:p>
            <a:r>
              <a:rPr lang="en-US"/>
              <a:t>each situation</a:t>
            </a:r>
          </a:p>
        </p:txBody>
      </p:sp>
      <p:sp>
        <p:nvSpPr>
          <p:cNvPr id="34835" name="AutoShape 19"/>
          <p:cNvSpPr>
            <a:spLocks noChangeArrowheads="1"/>
          </p:cNvSpPr>
          <p:nvPr/>
        </p:nvSpPr>
        <p:spPr bwMode="auto">
          <a:xfrm>
            <a:off x="4343400" y="5562600"/>
            <a:ext cx="2819400" cy="482600"/>
          </a:xfrm>
          <a:prstGeom prst="wedgeRectCallout">
            <a:avLst>
              <a:gd name="adj1" fmla="val -76634"/>
              <a:gd name="adj2" fmla="val 57722"/>
            </a:avLst>
          </a:prstGeom>
          <a:solidFill>
            <a:srgbClr val="CCFFFF"/>
          </a:solidFill>
          <a:ln w="25400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r>
              <a:rPr lang="en-US"/>
              <a:t>Stop mapping?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48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4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4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 animBg="1" autoUpdateAnimBg="0"/>
      <p:bldP spid="34826" grpId="0" animBg="1" autoUpdateAnimBg="0"/>
      <p:bldP spid="34827" grpId="0" animBg="1" autoUpdateAnimBg="0"/>
      <p:bldP spid="34828" grpId="0" build="p" animBg="1" autoUpdateAnimBg="0"/>
      <p:bldP spid="34829" grpId="0" animBg="1" autoUpdateAnimBg="0"/>
      <p:bldP spid="34830" grpId="0" animBg="1" autoUpdateAnimBg="0"/>
      <p:bldP spid="34831" grpId="0" animBg="1" autoUpdateAnimBg="0"/>
      <p:bldP spid="34832" grpId="0" animBg="1" autoUpdateAnimBg="0"/>
      <p:bldP spid="34833" grpId="0" animBg="1" autoUpdateAnimBg="0"/>
      <p:bldP spid="34834" grpId="0" animBg="1" autoUpdateAnimBg="0"/>
      <p:bldP spid="34835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105400" cy="1143000"/>
          </a:xfrm>
        </p:spPr>
        <p:txBody>
          <a:bodyPr/>
          <a:lstStyle/>
          <a:p>
            <a:pPr algn="l" eaLnBrk="1" hangingPunct="1"/>
            <a:r>
              <a:rPr lang="en-US" b="1" smtClean="0"/>
              <a:t>Alpha-Beta Pruning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686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/>
              <a:t>public class </a:t>
            </a:r>
            <a:r>
              <a:rPr lang="en-US">
                <a:solidFill>
                  <a:srgbClr val="FF0000"/>
                </a:solidFill>
              </a:rPr>
              <a:t>AlphaAcc extends MaxAcc</a:t>
            </a:r>
            <a:r>
              <a:rPr lang="en-US"/>
              <a:t> {</a:t>
            </a:r>
            <a:br>
              <a:rPr lang="en-US"/>
            </a:br>
            <a:r>
              <a:rPr lang="en-US"/>
              <a:t>  </a:t>
            </a:r>
            <a:br>
              <a:rPr lang="en-US"/>
            </a:br>
            <a:r>
              <a:rPr lang="en-US"/>
              <a:t>    public AAccumulator </a:t>
            </a:r>
            <a:r>
              <a:rPr lang="en-US">
                <a:solidFill>
                  <a:srgbClr val="9900CC"/>
                </a:solidFill>
              </a:rPr>
              <a:t>makeOpposite()</a:t>
            </a:r>
            <a:r>
              <a:rPr lang="en-US"/>
              <a:t> {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return </a:t>
            </a:r>
            <a:r>
              <a:rPr lang="en-US">
                <a:solidFill>
                  <a:srgbClr val="0066FF"/>
                </a:solidFill>
              </a:rPr>
              <a:t>new BetaAcc()</a:t>
            </a:r>
            <a:r>
              <a:rPr lang="en-US"/>
              <a:t> {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{ this.modelPlayer = AlphaAcc.this.modelPlayer; }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 </a:t>
            </a:r>
            <a:r>
              <a:rPr lang="en-US">
                <a:solidFill>
                  <a:srgbClr val="0066FF"/>
                </a:solidFill>
              </a:rPr>
              <a:t>public boolean isNotDone() {</a:t>
            </a:r>
            <a:br>
              <a:rPr lang="en-US">
                <a:solidFill>
                  <a:srgbClr val="0066FF"/>
                </a:solidFill>
              </a:rPr>
            </a:br>
            <a:r>
              <a:rPr lang="en-US">
                <a:solidFill>
                  <a:srgbClr val="0066FF"/>
                </a:solidFill>
              </a:rPr>
              <a:t>                return AlphaAcc.this.getVal() &lt; this.getVal(); </a:t>
            </a:r>
            <a:br>
              <a:rPr lang="en-US">
                <a:solidFill>
                  <a:srgbClr val="0066FF"/>
                </a:solidFill>
              </a:rPr>
            </a:br>
            <a:r>
              <a:rPr lang="en-US">
                <a:solidFill>
                  <a:srgbClr val="0066FF"/>
                </a:solidFill>
              </a:rPr>
              <a:t>            }</a:t>
            </a:r>
            <a:br>
              <a:rPr lang="en-US">
                <a:solidFill>
                  <a:srgbClr val="0066FF"/>
                </a:solidFill>
              </a:rPr>
            </a:br>
            <a:r>
              <a:rPr lang="en-US"/>
              <a:t>        };</a:t>
            </a:r>
            <a:br>
              <a:rPr lang="en-US"/>
            </a:br>
            <a:r>
              <a:rPr lang="en-US"/>
              <a:t>   }</a:t>
            </a:r>
            <a:br>
              <a:rPr lang="en-US"/>
            </a:br>
            <a:r>
              <a:rPr lang="en-US"/>
              <a:t>}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4572000" y="228600"/>
            <a:ext cx="4343400" cy="685800"/>
          </a:xfrm>
          <a:prstGeom prst="wedgeRoundRectCallout">
            <a:avLst>
              <a:gd name="adj1" fmla="val -64912"/>
              <a:gd name="adj2" fmla="val 147685"/>
              <a:gd name="adj3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Just a new accumulator!</a:t>
            </a: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4267200" y="914400"/>
            <a:ext cx="4648200" cy="1066800"/>
          </a:xfrm>
          <a:prstGeom prst="wedgeRoundRectCallout">
            <a:avLst>
              <a:gd name="adj1" fmla="val -50958"/>
              <a:gd name="adj2" fmla="val 79315"/>
              <a:gd name="adj3" fmla="val 16667"/>
            </a:avLst>
          </a:prstGeom>
          <a:solidFill>
            <a:srgbClr val="FFFF99"/>
          </a:solidFill>
          <a:ln w="25400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/>
              <a:t>Override the creation of the next level’s accumulator</a:t>
            </a:r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4648200" y="1676400"/>
            <a:ext cx="4114800" cy="1219200"/>
          </a:xfrm>
          <a:prstGeom prst="wedgeRoundRectCallout">
            <a:avLst>
              <a:gd name="adj1" fmla="val -63852"/>
              <a:gd name="adj2" fmla="val 70444"/>
              <a:gd name="adj3" fmla="val 16667"/>
            </a:avLst>
          </a:prstGeom>
          <a:solidFill>
            <a:srgbClr val="FFFF99"/>
          </a:solidFill>
          <a:ln w="2540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/>
              <a:t>Accumulator for the opposite player as an anonymous inner class.</a:t>
            </a:r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4800600" y="3048000"/>
            <a:ext cx="4114800" cy="990600"/>
          </a:xfrm>
          <a:prstGeom prst="wedgeRoundRectCallout">
            <a:avLst>
              <a:gd name="adj1" fmla="val -45912"/>
              <a:gd name="adj2" fmla="val 93269"/>
              <a:gd name="adj3" fmla="val 16667"/>
            </a:avLst>
          </a:prstGeom>
          <a:solidFill>
            <a:srgbClr val="FFFF99"/>
          </a:solidFill>
          <a:ln w="2540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/>
              <a:t>Stop mapping if pruning condition is met.</a:t>
            </a:r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0" y="5791200"/>
            <a:ext cx="9144000" cy="835025"/>
          </a:xfrm>
          <a:prstGeom prst="horizontalScroll">
            <a:avLst>
              <a:gd name="adj" fmla="val 25000"/>
            </a:avLst>
          </a:prstGeom>
          <a:solidFill>
            <a:schemeClr val="accent1"/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Abstraction isolates the essence and provides extensibility</a:t>
            </a:r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5410200" y="3505200"/>
            <a:ext cx="3581400" cy="914400"/>
          </a:xfrm>
          <a:prstGeom prst="wedgeRoundRectCallout">
            <a:avLst>
              <a:gd name="adj1" fmla="val -38741"/>
              <a:gd name="adj2" fmla="val 97569"/>
              <a:gd name="adj3" fmla="val 16667"/>
            </a:avLst>
          </a:prstGeom>
          <a:solidFill>
            <a:srgbClr val="FFFF99"/>
          </a:solidFill>
          <a:ln w="2540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/>
              <a:t>Inner class gives the scoping we need!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 autoUpdateAnimBg="0"/>
      <p:bldP spid="54277" grpId="0" animBg="1" autoUpdateAnimBg="0"/>
      <p:bldP spid="54278" grpId="0" animBg="1" autoUpdateAnimBg="0"/>
      <p:bldP spid="54279" grpId="0" animBg="1" autoUpdateAnimBg="0"/>
      <p:bldP spid="54280" grpId="0" animBg="1" autoUpdateAnimBg="0"/>
      <p:bldP spid="5428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Let’s Play a Game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>
                <a:hlinkClick r:id="rId2"/>
              </a:rPr>
              <a:t>Sun’s Tic-Tac-Toe</a:t>
            </a:r>
            <a:r>
              <a:rPr lang="en-US" sz="2800" b="1" smtClean="0"/>
              <a:t>  </a:t>
            </a:r>
            <a:endParaRPr lang="en-US" sz="2800" b="1" smtClean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  <a:hlinkClick r:id="rId3"/>
              </a:rPr>
              <a:t>What can we learn from this?</a:t>
            </a:r>
            <a:endParaRPr lang="en-US" sz="2800" b="1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Arrays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For-loops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Nested Conditionals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What </a:t>
            </a:r>
            <a:r>
              <a:rPr lang="en-US" sz="2800" b="1" i="1" smtClean="0">
                <a:solidFill>
                  <a:srgbClr val="FF0000"/>
                </a:solidFill>
              </a:rPr>
              <a:t>aren’t</a:t>
            </a:r>
            <a:r>
              <a:rPr lang="en-US" sz="2800" b="1" smtClean="0">
                <a:solidFill>
                  <a:srgbClr val="FF0000"/>
                </a:solidFill>
              </a:rPr>
              <a:t> we learning?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Delineation of concepts from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Abstraction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Player Management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030413" y="2682875"/>
            <a:ext cx="49799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 anchor="ctr" anchorCtr="1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/>
              <a:t>Event-loop for turn-taking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828800" y="3505200"/>
            <a:ext cx="55054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 anchor="ctr" anchorCtr="1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/>
              <a:t>Call-back techniques for </a:t>
            </a:r>
          </a:p>
          <a:p>
            <a:pPr eaLnBrk="1" hangingPunct="1"/>
            <a:r>
              <a:rPr lang="en-US" sz="3200"/>
              <a:t>asynchronous processing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2578100" y="1997075"/>
            <a:ext cx="3636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 anchor="ctr" anchorCtr="1"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/>
              <a:t>Abstract players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utoUpdateAnimBg="0"/>
      <p:bldP spid="47110" grpId="0" autoUpdateAnimBg="0"/>
      <p:bldP spid="4711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Design Patterns In Action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MVC separates model from view</a:t>
            </a:r>
          </a:p>
          <a:p>
            <a:pPr eaLnBrk="1" hangingPunct="1"/>
            <a:r>
              <a:rPr lang="en-US" b="1" smtClean="0"/>
              <a:t>Commands and Visitors isolate rules from behaviors </a:t>
            </a:r>
          </a:p>
          <a:p>
            <a:pPr eaLnBrk="1" hangingPunct="1"/>
            <a:r>
              <a:rPr lang="en-US" b="1" smtClean="0"/>
              <a:t>State pattern models game behavior</a:t>
            </a:r>
          </a:p>
          <a:p>
            <a:pPr eaLnBrk="1" hangingPunct="1"/>
            <a:r>
              <a:rPr lang="en-US" b="1" smtClean="0"/>
              <a:t>Calculating the next move is a Strategy</a:t>
            </a:r>
          </a:p>
          <a:p>
            <a:pPr eaLnBrk="1" hangingPunct="1"/>
            <a:endParaRPr lang="en-US" b="1" smtClean="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81000" y="5257800"/>
            <a:ext cx="7877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rgbClr val="FF0000"/>
                </a:solidFill>
              </a:rPr>
              <a:t>Design patterns express abstractions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2" autoUpdateAnimBg="0"/>
      <p:bldP spid="5530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Concepts in Action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b="1" smtClean="0"/>
              <a:t>Abstract functions – lambda’s </a:t>
            </a:r>
          </a:p>
          <a:p>
            <a:pPr eaLnBrk="1" hangingPunct="1"/>
            <a:r>
              <a:rPr lang="en-US" b="1" smtClean="0"/>
              <a:t>Higher order functions – Mapping</a:t>
            </a:r>
          </a:p>
          <a:p>
            <a:pPr eaLnBrk="1" hangingPunct="1"/>
            <a:r>
              <a:rPr lang="en-US" b="1" smtClean="0"/>
              <a:t>Declarative programming</a:t>
            </a:r>
          </a:p>
          <a:p>
            <a:pPr eaLnBrk="1" hangingPunct="1"/>
            <a:r>
              <a:rPr lang="en-US" b="1" smtClean="0"/>
              <a:t>Invariant: Min-Max Principle</a:t>
            </a:r>
          </a:p>
          <a:p>
            <a:pPr eaLnBrk="1" hangingPunct="1"/>
            <a:r>
              <a:rPr lang="en-US" b="1" smtClean="0"/>
              <a:t>Variant:</a:t>
            </a:r>
          </a:p>
          <a:p>
            <a:pPr lvl="1" eaLnBrk="1" hangingPunct="1"/>
            <a:r>
              <a:rPr lang="en-US" b="1" smtClean="0"/>
              <a:t>Full depth-first search</a:t>
            </a:r>
          </a:p>
          <a:p>
            <a:pPr lvl="1" eaLnBrk="1" hangingPunct="1"/>
            <a:r>
              <a:rPr lang="en-US" b="1" smtClean="0"/>
              <a:t>Alpha-beta pruning</a:t>
            </a:r>
          </a:p>
        </p:txBody>
      </p:sp>
      <p:sp>
        <p:nvSpPr>
          <p:cNvPr id="57351" name="WordArt 7" descr="Narrow vertical"/>
          <p:cNvSpPr>
            <a:spLocks noChangeArrowheads="1" noChangeShapeType="1" noTextEdit="1"/>
          </p:cNvSpPr>
          <p:nvPr/>
        </p:nvSpPr>
        <p:spPr bwMode="auto">
          <a:xfrm>
            <a:off x="3657600" y="4953000"/>
            <a:ext cx="5162550" cy="16573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r>
              <a:rPr lang="en-US" sz="28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It’s more than just a game!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2" autoUpdateAnimBg="0"/>
      <p:bldP spid="5735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More Information…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>
                <a:hlinkClick r:id="rId2"/>
              </a:rPr>
              <a:t>Nguyen and Wong, “Design </a:t>
            </a:r>
            <a:r>
              <a:rPr lang="en-US" sz="2400" b="1" dirty="0" smtClean="0">
                <a:hlinkClick r:id="rId2"/>
              </a:rPr>
              <a:t>Pattern for </a:t>
            </a:r>
            <a:r>
              <a:rPr lang="en-US" sz="2400" b="1" dirty="0" smtClean="0">
                <a:hlinkClick r:id="rId2"/>
              </a:rPr>
              <a:t>Games”  </a:t>
            </a:r>
            <a:r>
              <a:rPr lang="en-US" sz="2400" b="1" dirty="0" smtClean="0"/>
              <a:t>(OOPSLA 2002)</a:t>
            </a:r>
            <a:endParaRPr lang="en-US" sz="2400" b="1" dirty="0" smtClean="0"/>
          </a:p>
          <a:p>
            <a:pPr eaLnBrk="1" hangingPunct="1"/>
            <a:r>
              <a:rPr lang="en-US" sz="2400" b="1" dirty="0" smtClean="0">
                <a:hlinkClick r:id="rId3"/>
              </a:rPr>
              <a:t>Nguyen and Wong, “Patterns </a:t>
            </a:r>
            <a:r>
              <a:rPr lang="en-US" sz="2400" b="1" dirty="0" smtClean="0">
                <a:hlinkClick r:id="rId3"/>
              </a:rPr>
              <a:t>for Decoupling Data Structures and </a:t>
            </a:r>
            <a:r>
              <a:rPr lang="en-US" sz="2400" b="1" dirty="0" smtClean="0">
                <a:hlinkClick r:id="rId3"/>
              </a:rPr>
              <a:t>Algorithms”  </a:t>
            </a:r>
            <a:r>
              <a:rPr lang="en-US" sz="2400" b="1" dirty="0" smtClean="0"/>
              <a:t>(SIGCSE 1999)</a:t>
            </a:r>
            <a:endParaRPr lang="en-US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</a:t>
            </a:r>
            <a:endParaRPr lang="en-US" sz="24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hlinkClick r:id="rId3"/>
              </a:rPr>
              <a:t>Something Different…</a:t>
            </a:r>
            <a:endParaRPr lang="en-US" b="1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It’s not really about TicTacToe…</a:t>
            </a:r>
          </a:p>
          <a:p>
            <a:pPr lvl="1" eaLnBrk="1" hangingPunct="1"/>
            <a:r>
              <a:rPr lang="en-US" b="1" smtClean="0"/>
              <a:t>It’s a vehicle to teach something </a:t>
            </a:r>
            <a:r>
              <a:rPr lang="en-US" b="1" i="1" smtClean="0"/>
              <a:t>BIGGER</a:t>
            </a:r>
            <a:r>
              <a:rPr lang="en-US" b="1" smtClean="0"/>
              <a:t>.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Abstraction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Design Process</a:t>
            </a:r>
          </a:p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Fundamental 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What’s in a Game?</a:t>
            </a:r>
          </a:p>
        </p:txBody>
      </p:sp>
      <p:graphicFrame>
        <p:nvGraphicFramePr>
          <p:cNvPr id="40986" name="Group 2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6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3276600" y="4724400"/>
            <a:ext cx="25908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sz="3200">
                <a:latin typeface="Times New Roman" pitchFamily="18" charset="0"/>
              </a:rPr>
              <a:t>Controller</a:t>
            </a:r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685800" y="1981200"/>
            <a:ext cx="25908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sz="3200">
                <a:latin typeface="Times New Roman" pitchFamily="18" charset="0"/>
              </a:rPr>
              <a:t>Model</a:t>
            </a:r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762000" y="2590800"/>
            <a:ext cx="91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>
                <a:latin typeface="Times New Roman" pitchFamily="18" charset="0"/>
              </a:rPr>
              <a:t>Rules</a:t>
            </a:r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>
            <a:off x="762000" y="3352800"/>
            <a:ext cx="1147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>
                <a:latin typeface="Times New Roman" pitchFamily="18" charset="0"/>
              </a:rPr>
              <a:t>Players</a:t>
            </a:r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762000" y="2971800"/>
            <a:ext cx="1470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>
                <a:latin typeface="Times New Roman" pitchFamily="18" charset="0"/>
              </a:rPr>
              <a:t>Strategies</a:t>
            </a:r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5715000" y="2057400"/>
            <a:ext cx="26670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sz="3200">
                <a:latin typeface="Times New Roman" pitchFamily="18" charset="0"/>
              </a:rPr>
              <a:t>View</a:t>
            </a:r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5867400" y="2819400"/>
            <a:ext cx="180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>
                <a:latin typeface="Times New Roman" pitchFamily="18" charset="0"/>
              </a:rPr>
              <a:t>Buttons, etc.</a:t>
            </a:r>
          </a:p>
        </p:txBody>
      </p:sp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5867400" y="3276600"/>
            <a:ext cx="2227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>
                <a:latin typeface="Times New Roman" pitchFamily="18" charset="0"/>
              </a:rPr>
              <a:t>Display outputs</a:t>
            </a: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3276600" y="3200400"/>
            <a:ext cx="2438400" cy="762000"/>
            <a:chOff x="2064" y="2016"/>
            <a:chExt cx="1536" cy="480"/>
          </a:xfrm>
        </p:grpSpPr>
        <p:sp>
          <p:nvSpPr>
            <p:cNvPr id="5157" name="AutoShape 30"/>
            <p:cNvSpPr>
              <a:spLocks noChangeArrowheads="1"/>
            </p:cNvSpPr>
            <p:nvPr/>
          </p:nvSpPr>
          <p:spPr bwMode="auto">
            <a:xfrm>
              <a:off x="2496" y="2016"/>
              <a:ext cx="720" cy="480"/>
            </a:xfrm>
            <a:prstGeom prst="hexagon">
              <a:avLst>
                <a:gd name="adj" fmla="val 60368"/>
                <a:gd name="vf" fmla="val 11547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000">
                  <a:latin typeface="Times New Roman" pitchFamily="18" charset="0"/>
                </a:rPr>
                <a:t>adapter</a:t>
              </a:r>
            </a:p>
          </p:txBody>
        </p:sp>
        <p:sp>
          <p:nvSpPr>
            <p:cNvPr id="5158" name="Line 46"/>
            <p:cNvSpPr>
              <a:spLocks noChangeShapeType="1"/>
            </p:cNvSpPr>
            <p:nvPr/>
          </p:nvSpPr>
          <p:spPr bwMode="auto">
            <a:xfrm>
              <a:off x="2064" y="2256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59" name="Line 47"/>
            <p:cNvSpPr>
              <a:spLocks noChangeShapeType="1"/>
            </p:cNvSpPr>
            <p:nvPr/>
          </p:nvSpPr>
          <p:spPr bwMode="auto">
            <a:xfrm>
              <a:off x="3216" y="2256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1010" name="Group 50"/>
          <p:cNvGrpSpPr>
            <a:grpSpLocks/>
          </p:cNvGrpSpPr>
          <p:nvPr/>
        </p:nvGrpSpPr>
        <p:grpSpPr bwMode="auto">
          <a:xfrm>
            <a:off x="3276600" y="2133600"/>
            <a:ext cx="2438400" cy="762000"/>
            <a:chOff x="2064" y="1344"/>
            <a:chExt cx="1536" cy="480"/>
          </a:xfrm>
        </p:grpSpPr>
        <p:sp>
          <p:nvSpPr>
            <p:cNvPr id="5154" name="AutoShape 39"/>
            <p:cNvSpPr>
              <a:spLocks noChangeArrowheads="1"/>
            </p:cNvSpPr>
            <p:nvPr/>
          </p:nvSpPr>
          <p:spPr bwMode="auto">
            <a:xfrm>
              <a:off x="2448" y="1344"/>
              <a:ext cx="720" cy="480"/>
            </a:xfrm>
            <a:prstGeom prst="hexagon">
              <a:avLst>
                <a:gd name="adj" fmla="val 60368"/>
                <a:gd name="vf" fmla="val 115470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000">
                  <a:latin typeface="Times New Roman" pitchFamily="18" charset="0"/>
                </a:rPr>
                <a:t>adapter</a:t>
              </a:r>
            </a:p>
          </p:txBody>
        </p:sp>
        <p:sp>
          <p:nvSpPr>
            <p:cNvPr id="5155" name="Line 48"/>
            <p:cNvSpPr>
              <a:spLocks noChangeShapeType="1"/>
            </p:cNvSpPr>
            <p:nvPr/>
          </p:nvSpPr>
          <p:spPr bwMode="auto">
            <a:xfrm flipH="1">
              <a:off x="2064" y="1584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56" name="Line 49"/>
            <p:cNvSpPr>
              <a:spLocks noChangeShapeType="1"/>
            </p:cNvSpPr>
            <p:nvPr/>
          </p:nvSpPr>
          <p:spPr bwMode="auto">
            <a:xfrm flipH="1">
              <a:off x="3168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1014" name="Group 54"/>
          <p:cNvGrpSpPr>
            <a:grpSpLocks/>
          </p:cNvGrpSpPr>
          <p:nvPr/>
        </p:nvGrpSpPr>
        <p:grpSpPr bwMode="auto">
          <a:xfrm>
            <a:off x="3505200" y="3962400"/>
            <a:ext cx="2225675" cy="1676400"/>
            <a:chOff x="2208" y="2496"/>
            <a:chExt cx="1402" cy="1056"/>
          </a:xfrm>
        </p:grpSpPr>
        <p:sp>
          <p:nvSpPr>
            <p:cNvPr id="5152" name="Text Box 40"/>
            <p:cNvSpPr txBox="1">
              <a:spLocks noChangeArrowheads="1"/>
            </p:cNvSpPr>
            <p:nvPr/>
          </p:nvSpPr>
          <p:spPr bwMode="auto">
            <a:xfrm>
              <a:off x="2208" y="3264"/>
              <a:ext cx="14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>
                  <a:latin typeface="Times New Roman" pitchFamily="18" charset="0"/>
                </a:rPr>
                <a:t>Install adapters</a:t>
              </a:r>
            </a:p>
          </p:txBody>
        </p:sp>
        <p:sp>
          <p:nvSpPr>
            <p:cNvPr id="5153" name="Line 52"/>
            <p:cNvSpPr>
              <a:spLocks noChangeShapeType="1"/>
            </p:cNvSpPr>
            <p:nvPr/>
          </p:nvSpPr>
          <p:spPr bwMode="auto">
            <a:xfrm flipV="1">
              <a:off x="2832" y="2496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8" grpId="0" animBg="1" autoUpdateAnimBg="0"/>
      <p:bldP spid="40987" grpId="0" animBg="1" autoUpdateAnimBg="0"/>
      <p:bldP spid="40992" grpId="0" autoUpdateAnimBg="0"/>
      <p:bldP spid="40995" grpId="0" autoUpdateAnimBg="0"/>
      <p:bldP spid="40996" grpId="0" autoUpdateAnimBg="0"/>
      <p:bldP spid="40989" grpId="0" animBg="1" autoUpdateAnimBg="0"/>
      <p:bldP spid="40997" grpId="0" autoUpdateAnimBg="0"/>
      <p:bldP spid="4099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Game Model</a:t>
            </a:r>
          </a:p>
        </p:txBody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Rules of the Game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Board configurations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Legal moves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Next Move Strategies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Random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Min-Max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Etc.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Player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Turn taking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Win/lose/draw notification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Fault handling</a:t>
            </a:r>
          </a:p>
        </p:txBody>
      </p:sp>
      <p:sp>
        <p:nvSpPr>
          <p:cNvPr id="41988" name="AutoShape 1028"/>
          <p:cNvSpPr>
            <a:spLocks noChangeArrowheads="1"/>
          </p:cNvSpPr>
          <p:nvPr/>
        </p:nvSpPr>
        <p:spPr bwMode="auto">
          <a:xfrm>
            <a:off x="3962400" y="3429000"/>
            <a:ext cx="5181600" cy="31242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200" i="1">
                <a:solidFill>
                  <a:srgbClr val="26D503"/>
                </a:solidFill>
                <a:latin typeface="Times New Roman" pitchFamily="18" charset="0"/>
              </a:rPr>
              <a:t>Decouple </a:t>
            </a:r>
          </a:p>
          <a:p>
            <a:r>
              <a:rPr lang="en-US" sz="3200" i="1">
                <a:solidFill>
                  <a:srgbClr val="26D503"/>
                </a:solidFill>
                <a:latin typeface="Times New Roman" pitchFamily="18" charset="0"/>
              </a:rPr>
              <a:t>these components!</a:t>
            </a:r>
          </a:p>
        </p:txBody>
      </p:sp>
      <p:sp>
        <p:nvSpPr>
          <p:cNvPr id="41989" name="AutoShape 1029"/>
          <p:cNvSpPr>
            <a:spLocks noChangeArrowheads="1"/>
          </p:cNvSpPr>
          <p:nvPr/>
        </p:nvSpPr>
        <p:spPr bwMode="auto">
          <a:xfrm>
            <a:off x="3810000" y="990600"/>
            <a:ext cx="5181600" cy="30480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200" i="1">
                <a:solidFill>
                  <a:srgbClr val="26D503"/>
                </a:solidFill>
                <a:latin typeface="Times New Roman" pitchFamily="18" charset="0"/>
              </a:rPr>
              <a:t>Abstract</a:t>
            </a:r>
          </a:p>
          <a:p>
            <a:r>
              <a:rPr lang="en-US" sz="3200" i="1">
                <a:solidFill>
                  <a:srgbClr val="26D503"/>
                </a:solidFill>
                <a:latin typeface="Times New Roman" pitchFamily="18" charset="0"/>
              </a:rPr>
              <a:t>these components!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2" autoUpdateAnimBg="0"/>
      <p:bldP spid="41988" grpId="0" animBg="1" autoUpdateAnimBg="0"/>
      <p:bldP spid="4198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The Rules of the Game</a:t>
            </a:r>
          </a:p>
        </p:txBody>
      </p:sp>
      <p:sp>
        <p:nvSpPr>
          <p:cNvPr id="43011" name="Rectangle 1027"/>
          <p:cNvSpPr>
            <a:spLocks noChangeArrowheads="1"/>
          </p:cNvSpPr>
          <p:nvPr/>
        </p:nvSpPr>
        <p:spPr bwMode="auto">
          <a:xfrm>
            <a:off x="609600" y="1371600"/>
            <a:ext cx="77724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i="1" u="sng">
                <a:latin typeface="Times New Roman" pitchFamily="18" charset="0"/>
              </a:rPr>
              <a:t>IBoardModel</a:t>
            </a:r>
          </a:p>
        </p:txBody>
      </p:sp>
      <p:sp>
        <p:nvSpPr>
          <p:cNvPr id="43012" name="Rectangle 1028"/>
          <p:cNvSpPr>
            <a:spLocks noChangeArrowheads="1"/>
          </p:cNvSpPr>
          <p:nvPr/>
        </p:nvSpPr>
        <p:spPr bwMode="auto">
          <a:xfrm>
            <a:off x="4495800" y="4495800"/>
            <a:ext cx="39624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i="1" u="sng">
                <a:latin typeface="Times New Roman" pitchFamily="18" charset="0"/>
              </a:rPr>
              <a:t>IBoardStatusVisitor</a:t>
            </a:r>
          </a:p>
        </p:txBody>
      </p:sp>
      <p:sp>
        <p:nvSpPr>
          <p:cNvPr id="43013" name="Text Box 1029"/>
          <p:cNvSpPr txBox="1">
            <a:spLocks noChangeArrowheads="1"/>
          </p:cNvSpPr>
          <p:nvPr/>
        </p:nvSpPr>
        <p:spPr bwMode="auto">
          <a:xfrm>
            <a:off x="1187450" y="1808163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             makeMove(player, row, col)</a:t>
            </a:r>
          </a:p>
        </p:txBody>
      </p:sp>
      <p:sp>
        <p:nvSpPr>
          <p:cNvPr id="43015" name="Text Box 1031"/>
          <p:cNvSpPr txBox="1">
            <a:spLocks noChangeArrowheads="1"/>
          </p:cNvSpPr>
          <p:nvPr/>
        </p:nvSpPr>
        <p:spPr bwMode="auto">
          <a:xfrm>
            <a:off x="4953000" y="1806575"/>
            <a:ext cx="1981200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, chkMoveCmd)</a:t>
            </a:r>
          </a:p>
        </p:txBody>
      </p:sp>
      <p:sp>
        <p:nvSpPr>
          <p:cNvPr id="43016" name="Text Box 1032"/>
          <p:cNvSpPr txBox="1">
            <a:spLocks noChangeArrowheads="1"/>
          </p:cNvSpPr>
          <p:nvPr/>
        </p:nvSpPr>
        <p:spPr bwMode="auto">
          <a:xfrm>
            <a:off x="762000" y="1843088"/>
            <a:ext cx="1314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800" i="1">
                <a:latin typeface="Times New Roman" pitchFamily="18" charset="0"/>
              </a:rPr>
              <a:t>IUndoMove</a:t>
            </a:r>
          </a:p>
        </p:txBody>
      </p:sp>
      <p:sp>
        <p:nvSpPr>
          <p:cNvPr id="43014" name="Text Box 1030"/>
          <p:cNvSpPr txBox="1">
            <a:spLocks noChangeArrowheads="1"/>
          </p:cNvSpPr>
          <p:nvPr/>
        </p:nvSpPr>
        <p:spPr bwMode="auto">
          <a:xfrm>
            <a:off x="6553200" y="1806575"/>
            <a:ext cx="1828800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, bdStatusVstr)</a:t>
            </a:r>
          </a:p>
        </p:txBody>
      </p:sp>
      <p:sp>
        <p:nvSpPr>
          <p:cNvPr id="43018" name="Rectangle 1034"/>
          <p:cNvSpPr>
            <a:spLocks noChangeArrowheads="1"/>
          </p:cNvSpPr>
          <p:nvPr/>
        </p:nvSpPr>
        <p:spPr bwMode="auto">
          <a:xfrm>
            <a:off x="609600" y="3962400"/>
            <a:ext cx="32004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i="1" u="sng">
                <a:latin typeface="Times New Roman" pitchFamily="18" charset="0"/>
              </a:rPr>
              <a:t>ICheckMoveCmd</a:t>
            </a:r>
          </a:p>
        </p:txBody>
      </p:sp>
      <p:sp>
        <p:nvSpPr>
          <p:cNvPr id="43019" name="Text Box 1035"/>
          <p:cNvSpPr txBox="1">
            <a:spLocks noChangeArrowheads="1"/>
          </p:cNvSpPr>
          <p:nvPr/>
        </p:nvSpPr>
        <p:spPr bwMode="auto">
          <a:xfrm>
            <a:off x="762000" y="4419600"/>
            <a:ext cx="1944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validMoveCase()</a:t>
            </a:r>
          </a:p>
        </p:txBody>
      </p:sp>
      <p:sp>
        <p:nvSpPr>
          <p:cNvPr id="43020" name="Text Box 1036"/>
          <p:cNvSpPr txBox="1">
            <a:spLocks noChangeArrowheads="1"/>
          </p:cNvSpPr>
          <p:nvPr/>
        </p:nvSpPr>
        <p:spPr bwMode="auto">
          <a:xfrm>
            <a:off x="762000" y="4708525"/>
            <a:ext cx="2155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invalidMoveCase()</a:t>
            </a:r>
          </a:p>
        </p:txBody>
      </p:sp>
      <p:sp>
        <p:nvSpPr>
          <p:cNvPr id="43022" name="Text Box 1038"/>
          <p:cNvSpPr txBox="1">
            <a:spLocks noChangeArrowheads="1"/>
          </p:cNvSpPr>
          <p:nvPr/>
        </p:nvSpPr>
        <p:spPr bwMode="auto">
          <a:xfrm>
            <a:off x="4779963" y="5273675"/>
            <a:ext cx="2382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player1WonCase(…)</a:t>
            </a:r>
          </a:p>
        </p:txBody>
      </p:sp>
      <p:sp>
        <p:nvSpPr>
          <p:cNvPr id="43023" name="Text Box 1039"/>
          <p:cNvSpPr txBox="1">
            <a:spLocks noChangeArrowheads="1"/>
          </p:cNvSpPr>
          <p:nvPr/>
        </p:nvSpPr>
        <p:spPr bwMode="auto">
          <a:xfrm>
            <a:off x="4779963" y="4953000"/>
            <a:ext cx="2382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player0WonCase(…)</a:t>
            </a:r>
          </a:p>
        </p:txBody>
      </p:sp>
      <p:sp>
        <p:nvSpPr>
          <p:cNvPr id="43024" name="Text Box 1040"/>
          <p:cNvSpPr txBox="1">
            <a:spLocks noChangeArrowheads="1"/>
          </p:cNvSpPr>
          <p:nvPr/>
        </p:nvSpPr>
        <p:spPr bwMode="auto">
          <a:xfrm>
            <a:off x="4762500" y="5883275"/>
            <a:ext cx="2171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noWinnerCase(…)</a:t>
            </a:r>
          </a:p>
        </p:txBody>
      </p:sp>
      <p:sp>
        <p:nvSpPr>
          <p:cNvPr id="43025" name="Text Box 1041"/>
          <p:cNvSpPr txBox="1">
            <a:spLocks noChangeArrowheads="1"/>
          </p:cNvSpPr>
          <p:nvPr/>
        </p:nvSpPr>
        <p:spPr bwMode="auto">
          <a:xfrm>
            <a:off x="4764088" y="5578475"/>
            <a:ext cx="1636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 i="1">
                <a:latin typeface="Times New Roman" pitchFamily="18" charset="0"/>
              </a:rPr>
              <a:t>drawCase(…)</a:t>
            </a:r>
          </a:p>
        </p:txBody>
      </p:sp>
      <p:grpSp>
        <p:nvGrpSpPr>
          <p:cNvPr id="43029" name="Group 1045"/>
          <p:cNvGrpSpPr>
            <a:grpSpLocks/>
          </p:cNvGrpSpPr>
          <p:nvPr/>
        </p:nvGrpSpPr>
        <p:grpSpPr bwMode="auto">
          <a:xfrm>
            <a:off x="609600" y="5486400"/>
            <a:ext cx="3200400" cy="914400"/>
            <a:chOff x="384" y="3456"/>
            <a:chExt cx="2016" cy="576"/>
          </a:xfrm>
        </p:grpSpPr>
        <p:sp>
          <p:nvSpPr>
            <p:cNvPr id="7193" name="Rectangle 1042"/>
            <p:cNvSpPr>
              <a:spLocks noChangeArrowheads="1"/>
            </p:cNvSpPr>
            <p:nvPr/>
          </p:nvSpPr>
          <p:spPr bwMode="auto">
            <a:xfrm>
              <a:off x="384" y="3456"/>
              <a:ext cx="2016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i="1" u="sng">
                  <a:latin typeface="Times New Roman" pitchFamily="18" charset="0"/>
                </a:rPr>
                <a:t>IUndoMove</a:t>
              </a:r>
            </a:p>
          </p:txBody>
        </p:sp>
        <p:sp>
          <p:nvSpPr>
            <p:cNvPr id="7194" name="Text Box 1043"/>
            <p:cNvSpPr txBox="1">
              <a:spLocks noChangeArrowheads="1"/>
            </p:cNvSpPr>
            <p:nvPr/>
          </p:nvSpPr>
          <p:spPr bwMode="auto">
            <a:xfrm>
              <a:off x="432" y="3744"/>
              <a:ext cx="7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000" i="1">
                  <a:latin typeface="Times New Roman" pitchFamily="18" charset="0"/>
                </a:rPr>
                <a:t>apply(…)</a:t>
              </a:r>
            </a:p>
          </p:txBody>
        </p:sp>
      </p:grpSp>
      <p:sp>
        <p:nvSpPr>
          <p:cNvPr id="43030" name="Line 1046"/>
          <p:cNvSpPr>
            <a:spLocks noChangeShapeType="1"/>
          </p:cNvSpPr>
          <p:nvPr/>
        </p:nvSpPr>
        <p:spPr bwMode="auto">
          <a:xfrm>
            <a:off x="2209800" y="3429000"/>
            <a:ext cx="0" cy="533400"/>
          </a:xfrm>
          <a:prstGeom prst="line">
            <a:avLst/>
          </a:prstGeom>
          <a:noFill/>
          <a:ln w="38100" cap="rnd">
            <a:solidFill>
              <a:srgbClr val="0000FF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2" name="Line 1048"/>
          <p:cNvSpPr>
            <a:spLocks noChangeShapeType="1"/>
          </p:cNvSpPr>
          <p:nvPr/>
        </p:nvSpPr>
        <p:spPr bwMode="auto">
          <a:xfrm>
            <a:off x="5791200" y="3429000"/>
            <a:ext cx="0" cy="1066800"/>
          </a:xfrm>
          <a:prstGeom prst="line">
            <a:avLst/>
          </a:prstGeom>
          <a:noFill/>
          <a:ln w="38100" cap="rnd">
            <a:solidFill>
              <a:srgbClr val="0000FF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3" name="Freeform 1049"/>
          <p:cNvSpPr>
            <a:spLocks/>
          </p:cNvSpPr>
          <p:nvPr/>
        </p:nvSpPr>
        <p:spPr bwMode="auto">
          <a:xfrm>
            <a:off x="3810000" y="3429000"/>
            <a:ext cx="381000" cy="2514600"/>
          </a:xfrm>
          <a:custGeom>
            <a:avLst/>
            <a:gdLst>
              <a:gd name="T0" fmla="*/ 381000 w 240"/>
              <a:gd name="T1" fmla="*/ 0 h 1584"/>
              <a:gd name="T2" fmla="*/ 381000 w 240"/>
              <a:gd name="T3" fmla="*/ 2514600 h 1584"/>
              <a:gd name="T4" fmla="*/ 0 w 240"/>
              <a:gd name="T5" fmla="*/ 2514600 h 15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1584">
                <a:moveTo>
                  <a:pt x="240" y="0"/>
                </a:moveTo>
                <a:lnTo>
                  <a:pt x="240" y="1584"/>
                </a:lnTo>
                <a:lnTo>
                  <a:pt x="0" y="1584"/>
                </a:lnTo>
              </a:path>
            </a:pathLst>
          </a:custGeom>
          <a:noFill/>
          <a:ln w="38100" cap="rnd">
            <a:solidFill>
              <a:srgbClr val="0000FF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34" name="Text Box 1050"/>
          <p:cNvSpPr txBox="1">
            <a:spLocks noChangeArrowheads="1"/>
          </p:cNvSpPr>
          <p:nvPr/>
        </p:nvSpPr>
        <p:spPr bwMode="auto">
          <a:xfrm>
            <a:off x="2590800" y="3505200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800">
                <a:solidFill>
                  <a:srgbClr val="0000FF"/>
                </a:solidFill>
                <a:latin typeface="Times New Roman" pitchFamily="18" charset="0"/>
              </a:rPr>
              <a:t>commands</a:t>
            </a:r>
          </a:p>
        </p:txBody>
      </p:sp>
      <p:sp>
        <p:nvSpPr>
          <p:cNvPr id="43035" name="Text Box 1051"/>
          <p:cNvSpPr txBox="1">
            <a:spLocks noChangeArrowheads="1"/>
          </p:cNvSpPr>
          <p:nvPr/>
        </p:nvSpPr>
        <p:spPr bwMode="auto">
          <a:xfrm>
            <a:off x="5867400" y="3657600"/>
            <a:ext cx="127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800">
                <a:solidFill>
                  <a:srgbClr val="0000FF"/>
                </a:solidFill>
                <a:latin typeface="Times New Roman" pitchFamily="18" charset="0"/>
              </a:rPr>
              <a:t>host/visitor</a:t>
            </a:r>
          </a:p>
        </p:txBody>
      </p:sp>
      <p:sp>
        <p:nvSpPr>
          <p:cNvPr id="43036" name="Text Box 1052"/>
          <p:cNvSpPr txBox="1">
            <a:spLocks noChangeArrowheads="1"/>
          </p:cNvSpPr>
          <p:nvPr/>
        </p:nvSpPr>
        <p:spPr bwMode="auto">
          <a:xfrm>
            <a:off x="698500" y="2286000"/>
            <a:ext cx="364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800" i="1">
                <a:latin typeface="Times New Roman" pitchFamily="18" charset="0"/>
              </a:rPr>
              <a:t>Object execute(bdStatusVstr, param)</a:t>
            </a:r>
          </a:p>
        </p:txBody>
      </p:sp>
      <p:sp>
        <p:nvSpPr>
          <p:cNvPr id="43037" name="Text Box 1053"/>
          <p:cNvSpPr txBox="1">
            <a:spLocks noChangeArrowheads="1"/>
          </p:cNvSpPr>
          <p:nvPr/>
        </p:nvSpPr>
        <p:spPr bwMode="auto">
          <a:xfrm>
            <a:off x="762000" y="2757488"/>
            <a:ext cx="170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800" i="1">
                <a:latin typeface="Times New Roman" pitchFamily="18" charset="0"/>
              </a:rPr>
              <a:t>// other methods</a:t>
            </a:r>
          </a:p>
        </p:txBody>
      </p:sp>
      <p:sp>
        <p:nvSpPr>
          <p:cNvPr id="43038" name="Line 1054"/>
          <p:cNvSpPr>
            <a:spLocks noChangeShapeType="1"/>
          </p:cNvSpPr>
          <p:nvPr/>
        </p:nvSpPr>
        <p:spPr bwMode="auto">
          <a:xfrm flipV="1">
            <a:off x="7239000" y="3429000"/>
            <a:ext cx="0" cy="1066800"/>
          </a:xfrm>
          <a:prstGeom prst="line">
            <a:avLst/>
          </a:prstGeom>
          <a:noFill/>
          <a:ln w="38100" cap="rnd">
            <a:solidFill>
              <a:srgbClr val="0000FF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 autoUpdateAnimBg="0"/>
      <p:bldP spid="43012" grpId="0" animBg="1" autoUpdateAnimBg="0"/>
      <p:bldP spid="43013" grpId="0" autoUpdateAnimBg="0"/>
      <p:bldP spid="43015" grpId="0" animBg="1" autoUpdateAnimBg="0"/>
      <p:bldP spid="43016" grpId="0" autoUpdateAnimBg="0"/>
      <p:bldP spid="43014" grpId="0" animBg="1" autoUpdateAnimBg="0"/>
      <p:bldP spid="43018" grpId="0" animBg="1" autoUpdateAnimBg="0"/>
      <p:bldP spid="43019" grpId="0" autoUpdateAnimBg="0"/>
      <p:bldP spid="43020" grpId="0" autoUpdateAnimBg="0"/>
      <p:bldP spid="43022" grpId="0" autoUpdateAnimBg="0"/>
      <p:bldP spid="43023" grpId="0" autoUpdateAnimBg="0"/>
      <p:bldP spid="43024" grpId="0" autoUpdateAnimBg="0"/>
      <p:bldP spid="43025" grpId="0" autoUpdateAnimBg="0"/>
      <p:bldP spid="43030" grpId="0" animBg="1"/>
      <p:bldP spid="43032" grpId="0" animBg="1"/>
      <p:bldP spid="43033" grpId="0" animBg="1"/>
      <p:bldP spid="43034" grpId="0" autoUpdateAnimBg="0"/>
      <p:bldP spid="43035" grpId="0" autoUpdateAnimBg="0"/>
      <p:bldP spid="43036" grpId="0" autoUpdateAnimBg="0"/>
      <p:bldP spid="43037" grpId="0" autoUpdateAnimBg="0"/>
      <p:bldP spid="430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/>
            <a:r>
              <a:rPr lang="en-US" b="1" smtClean="0"/>
              <a:t>State Diagram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1828800" y="1066800"/>
            <a:ext cx="4953000" cy="533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>
                <a:latin typeface="Times New Roman" pitchFamily="18" charset="0"/>
              </a:rPr>
              <a:t>Invalid Move State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1828800" y="1752600"/>
            <a:ext cx="5029200" cy="4800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/>
          <a:lstStyle/>
          <a:p>
            <a:r>
              <a:rPr lang="en-US" i="1">
                <a:latin typeface="Times New Roman" pitchFamily="18" charset="0"/>
              </a:rPr>
              <a:t>Valid Move State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2743200" y="2514600"/>
            <a:ext cx="3200400" cy="7620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Times New Roman" pitchFamily="18" charset="0"/>
              </a:rPr>
              <a:t>Non-Terminal State</a:t>
            </a:r>
          </a:p>
          <a:p>
            <a:r>
              <a:rPr lang="en-US" b="0">
                <a:latin typeface="Times New Roman" pitchFamily="18" charset="0"/>
              </a:rPr>
              <a:t>(no winner yet)</a:t>
            </a: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2362200" y="3581400"/>
            <a:ext cx="4038600" cy="2819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/>
          <a:lstStyle/>
          <a:p>
            <a:r>
              <a:rPr lang="en-US" i="1">
                <a:latin typeface="Times New Roman" pitchFamily="18" charset="0"/>
              </a:rPr>
              <a:t>Terminal States</a:t>
            </a: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2743200" y="4191000"/>
            <a:ext cx="3124200" cy="6096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Times New Roman" pitchFamily="18" charset="0"/>
              </a:rPr>
              <a:t>Player #0 Wins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2743200" y="5715000"/>
            <a:ext cx="3124200" cy="6096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Times New Roman" pitchFamily="18" charset="0"/>
              </a:rPr>
              <a:t>Draw Game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2743200" y="4953000"/>
            <a:ext cx="3124200" cy="60960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Times New Roman" pitchFamily="18" charset="0"/>
              </a:rPr>
              <a:t>Player #1 Wins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flipH="1">
            <a:off x="6096000" y="1600200"/>
            <a:ext cx="0" cy="2057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5638800" y="1604963"/>
            <a:ext cx="0" cy="9096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3124200" y="16002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4343400" y="3276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4" name="Freeform 16"/>
          <p:cNvSpPr>
            <a:spLocks/>
          </p:cNvSpPr>
          <p:nvPr/>
        </p:nvSpPr>
        <p:spPr bwMode="auto">
          <a:xfrm>
            <a:off x="2209800" y="2667000"/>
            <a:ext cx="533400" cy="457200"/>
          </a:xfrm>
          <a:custGeom>
            <a:avLst/>
            <a:gdLst>
              <a:gd name="T0" fmla="*/ 533400 w 336"/>
              <a:gd name="T1" fmla="*/ 0 h 288"/>
              <a:gd name="T2" fmla="*/ 0 w 336"/>
              <a:gd name="T3" fmla="*/ 0 h 288"/>
              <a:gd name="T4" fmla="*/ 0 w 336"/>
              <a:gd name="T5" fmla="*/ 457200 h 288"/>
              <a:gd name="T6" fmla="*/ 533400 w 336"/>
              <a:gd name="T7" fmla="*/ 45720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288">
                <a:moveTo>
                  <a:pt x="336" y="0"/>
                </a:moveTo>
                <a:lnTo>
                  <a:pt x="0" y="0"/>
                </a:lnTo>
                <a:lnTo>
                  <a:pt x="0" y="288"/>
                </a:lnTo>
                <a:lnTo>
                  <a:pt x="336" y="288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5" name="Freeform 17"/>
          <p:cNvSpPr>
            <a:spLocks/>
          </p:cNvSpPr>
          <p:nvPr/>
        </p:nvSpPr>
        <p:spPr bwMode="auto">
          <a:xfrm>
            <a:off x="1295400" y="1219200"/>
            <a:ext cx="533400" cy="228600"/>
          </a:xfrm>
          <a:custGeom>
            <a:avLst/>
            <a:gdLst>
              <a:gd name="T0" fmla="*/ 533400 w 336"/>
              <a:gd name="T1" fmla="*/ 0 h 288"/>
              <a:gd name="T2" fmla="*/ 0 w 336"/>
              <a:gd name="T3" fmla="*/ 0 h 288"/>
              <a:gd name="T4" fmla="*/ 0 w 336"/>
              <a:gd name="T5" fmla="*/ 228600 h 288"/>
              <a:gd name="T6" fmla="*/ 533400 w 336"/>
              <a:gd name="T7" fmla="*/ 22860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288">
                <a:moveTo>
                  <a:pt x="336" y="0"/>
                </a:moveTo>
                <a:lnTo>
                  <a:pt x="0" y="0"/>
                </a:lnTo>
                <a:lnTo>
                  <a:pt x="0" y="288"/>
                </a:lnTo>
                <a:lnTo>
                  <a:pt x="336" y="288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 autoUpdateAnimBg="0"/>
      <p:bldP spid="22534" grpId="0" animBg="1" autoUpdateAnimBg="0"/>
      <p:bldP spid="22535" grpId="0" animBg="1" autoUpdateAnimBg="0"/>
      <p:bldP spid="22536" grpId="0" animBg="1" autoUpdateAnimBg="0"/>
      <p:bldP spid="22537" grpId="0" animBg="1" autoUpdateAnimBg="0"/>
      <p:bldP spid="22538" grpId="0" animBg="1" autoUpdateAnimBg="0"/>
      <p:bldP spid="22539" grpId="0" animBg="1" autoUpdateAnimBg="0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89" name="Group 37"/>
          <p:cNvGrpSpPr>
            <a:grpSpLocks/>
          </p:cNvGrpSpPr>
          <p:nvPr/>
        </p:nvGrpSpPr>
        <p:grpSpPr bwMode="auto">
          <a:xfrm>
            <a:off x="3810000" y="2209800"/>
            <a:ext cx="3124200" cy="838200"/>
            <a:chOff x="2400" y="1392"/>
            <a:chExt cx="1968" cy="528"/>
          </a:xfrm>
        </p:grpSpPr>
        <p:grpSp>
          <p:nvGrpSpPr>
            <p:cNvPr id="9246" name="Group 23"/>
            <p:cNvGrpSpPr>
              <a:grpSpLocks/>
            </p:cNvGrpSpPr>
            <p:nvPr/>
          </p:nvGrpSpPr>
          <p:grpSpPr bwMode="auto">
            <a:xfrm>
              <a:off x="2400" y="1440"/>
              <a:ext cx="1968" cy="480"/>
              <a:chOff x="2400" y="1440"/>
              <a:chExt cx="1968" cy="480"/>
            </a:xfrm>
          </p:grpSpPr>
          <p:sp>
            <p:nvSpPr>
              <p:cNvPr id="9248" name="Rectangle 5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344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r>
                  <a:rPr lang="en-US" i="1" u="sng">
                    <a:latin typeface="Times New Roman" pitchFamily="18" charset="0"/>
                  </a:rPr>
                  <a:t>ABoardState</a:t>
                </a:r>
              </a:p>
            </p:txBody>
          </p:sp>
          <p:sp>
            <p:nvSpPr>
              <p:cNvPr id="9249" name="Line 12"/>
              <p:cNvSpPr>
                <a:spLocks noChangeShapeType="1"/>
              </p:cNvSpPr>
              <p:nvPr/>
            </p:nvSpPr>
            <p:spPr bwMode="auto">
              <a:xfrm>
                <a:off x="2400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diamond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9247" name="Text Box 35"/>
            <p:cNvSpPr txBox="1">
              <a:spLocks noChangeArrowheads="1"/>
            </p:cNvSpPr>
            <p:nvPr/>
          </p:nvSpPr>
          <p:spPr bwMode="auto">
            <a:xfrm>
              <a:off x="2609" y="1392"/>
              <a:ext cx="4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/>
              <a:r>
                <a:rPr lang="en-US" sz="1600"/>
                <a:t>state</a:t>
              </a:r>
            </a:p>
          </p:txBody>
        </p:sp>
      </p:grp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State Design Pattern</a:t>
            </a:r>
          </a:p>
        </p:txBody>
      </p:sp>
      <p:grpSp>
        <p:nvGrpSpPr>
          <p:cNvPr id="23574" name="Group 22"/>
          <p:cNvGrpSpPr>
            <a:grpSpLocks/>
          </p:cNvGrpSpPr>
          <p:nvPr/>
        </p:nvGrpSpPr>
        <p:grpSpPr bwMode="auto">
          <a:xfrm>
            <a:off x="533400" y="1828800"/>
            <a:ext cx="3200400" cy="1219200"/>
            <a:chOff x="336" y="1152"/>
            <a:chExt cx="2016" cy="768"/>
          </a:xfrm>
        </p:grpSpPr>
        <p:sp>
          <p:nvSpPr>
            <p:cNvPr id="9244" name="Rectangle 4"/>
            <p:cNvSpPr>
              <a:spLocks noChangeArrowheads="1"/>
            </p:cNvSpPr>
            <p:nvPr/>
          </p:nvSpPr>
          <p:spPr bwMode="auto">
            <a:xfrm>
              <a:off x="336" y="1440"/>
              <a:ext cx="2016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u="sng">
                  <a:latin typeface="Times New Roman" pitchFamily="18" charset="0"/>
                </a:rPr>
                <a:t>TicTacToeBoard</a:t>
              </a:r>
            </a:p>
          </p:txBody>
        </p:sp>
        <p:sp>
          <p:nvSpPr>
            <p:cNvPr id="9245" name="Line 11"/>
            <p:cNvSpPr>
              <a:spLocks noChangeShapeType="1"/>
            </p:cNvSpPr>
            <p:nvPr/>
          </p:nvSpPr>
          <p:spPr bwMode="auto">
            <a:xfrm flipV="1">
              <a:off x="1392" y="1152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579" name="Group 27"/>
          <p:cNvGrpSpPr>
            <a:grpSpLocks/>
          </p:cNvGrpSpPr>
          <p:nvPr/>
        </p:nvGrpSpPr>
        <p:grpSpPr bwMode="auto">
          <a:xfrm>
            <a:off x="3429000" y="4343400"/>
            <a:ext cx="1981200" cy="1295400"/>
            <a:chOff x="2160" y="2736"/>
            <a:chExt cx="1248" cy="816"/>
          </a:xfrm>
        </p:grpSpPr>
        <p:sp>
          <p:nvSpPr>
            <p:cNvPr id="9242" name="Rectangle 8"/>
            <p:cNvSpPr>
              <a:spLocks noChangeArrowheads="1"/>
            </p:cNvSpPr>
            <p:nvPr/>
          </p:nvSpPr>
          <p:spPr bwMode="auto">
            <a:xfrm>
              <a:off x="2160" y="3072"/>
              <a:ext cx="124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u="sng">
                  <a:latin typeface="Times New Roman" pitchFamily="18" charset="0"/>
                </a:rPr>
                <a:t>Player1Won</a:t>
              </a:r>
            </a:p>
          </p:txBody>
        </p:sp>
        <p:sp>
          <p:nvSpPr>
            <p:cNvPr id="9243" name="Line 15"/>
            <p:cNvSpPr>
              <a:spLocks noChangeShapeType="1"/>
            </p:cNvSpPr>
            <p:nvPr/>
          </p:nvSpPr>
          <p:spPr bwMode="auto">
            <a:xfrm flipV="1">
              <a:off x="2784" y="2736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578" name="Group 26"/>
          <p:cNvGrpSpPr>
            <a:grpSpLocks/>
          </p:cNvGrpSpPr>
          <p:nvPr/>
        </p:nvGrpSpPr>
        <p:grpSpPr bwMode="auto">
          <a:xfrm>
            <a:off x="1219200" y="4343400"/>
            <a:ext cx="2438400" cy="1295400"/>
            <a:chOff x="768" y="2736"/>
            <a:chExt cx="1536" cy="816"/>
          </a:xfrm>
        </p:grpSpPr>
        <p:sp>
          <p:nvSpPr>
            <p:cNvPr id="9240" name="Rectangle 9"/>
            <p:cNvSpPr>
              <a:spLocks noChangeArrowheads="1"/>
            </p:cNvSpPr>
            <p:nvPr/>
          </p:nvSpPr>
          <p:spPr bwMode="auto">
            <a:xfrm>
              <a:off x="768" y="3072"/>
              <a:ext cx="124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u="sng">
                  <a:latin typeface="Times New Roman" pitchFamily="18" charset="0"/>
                </a:rPr>
                <a:t>Player0Won</a:t>
              </a:r>
            </a:p>
          </p:txBody>
        </p:sp>
        <p:sp>
          <p:nvSpPr>
            <p:cNvPr id="9241" name="Freeform 16"/>
            <p:cNvSpPr>
              <a:spLocks/>
            </p:cNvSpPr>
            <p:nvPr/>
          </p:nvSpPr>
          <p:spPr bwMode="auto">
            <a:xfrm>
              <a:off x="1392" y="2736"/>
              <a:ext cx="912" cy="336"/>
            </a:xfrm>
            <a:custGeom>
              <a:avLst/>
              <a:gdLst>
                <a:gd name="T0" fmla="*/ 0 w 912"/>
                <a:gd name="T1" fmla="*/ 336 h 336"/>
                <a:gd name="T2" fmla="*/ 0 w 912"/>
                <a:gd name="T3" fmla="*/ 192 h 336"/>
                <a:gd name="T4" fmla="*/ 912 w 912"/>
                <a:gd name="T5" fmla="*/ 192 h 336"/>
                <a:gd name="T6" fmla="*/ 912 w 912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2" h="336">
                  <a:moveTo>
                    <a:pt x="0" y="336"/>
                  </a:moveTo>
                  <a:lnTo>
                    <a:pt x="0" y="192"/>
                  </a:lnTo>
                  <a:lnTo>
                    <a:pt x="912" y="192"/>
                  </a:lnTo>
                  <a:lnTo>
                    <a:pt x="912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580" name="Group 28"/>
          <p:cNvGrpSpPr>
            <a:grpSpLocks/>
          </p:cNvGrpSpPr>
          <p:nvPr/>
        </p:nvGrpSpPr>
        <p:grpSpPr bwMode="auto">
          <a:xfrm>
            <a:off x="5181600" y="4343400"/>
            <a:ext cx="2438400" cy="1295400"/>
            <a:chOff x="3264" y="2736"/>
            <a:chExt cx="1536" cy="816"/>
          </a:xfrm>
        </p:grpSpPr>
        <p:sp>
          <p:nvSpPr>
            <p:cNvPr id="9238" name="Rectangle 10"/>
            <p:cNvSpPr>
              <a:spLocks noChangeArrowheads="1"/>
            </p:cNvSpPr>
            <p:nvPr/>
          </p:nvSpPr>
          <p:spPr bwMode="auto">
            <a:xfrm>
              <a:off x="3552" y="3072"/>
              <a:ext cx="1248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u="sng">
                  <a:latin typeface="Times New Roman" pitchFamily="18" charset="0"/>
                </a:rPr>
                <a:t>DrawGame</a:t>
              </a:r>
            </a:p>
          </p:txBody>
        </p:sp>
        <p:sp>
          <p:nvSpPr>
            <p:cNvPr id="9239" name="Freeform 17"/>
            <p:cNvSpPr>
              <a:spLocks/>
            </p:cNvSpPr>
            <p:nvPr/>
          </p:nvSpPr>
          <p:spPr bwMode="auto">
            <a:xfrm flipH="1">
              <a:off x="3264" y="2736"/>
              <a:ext cx="864" cy="336"/>
            </a:xfrm>
            <a:custGeom>
              <a:avLst/>
              <a:gdLst>
                <a:gd name="T0" fmla="*/ 0 w 912"/>
                <a:gd name="T1" fmla="*/ 336 h 336"/>
                <a:gd name="T2" fmla="*/ 0 w 912"/>
                <a:gd name="T3" fmla="*/ 192 h 336"/>
                <a:gd name="T4" fmla="*/ 864 w 912"/>
                <a:gd name="T5" fmla="*/ 192 h 336"/>
                <a:gd name="T6" fmla="*/ 864 w 912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2" h="336">
                  <a:moveTo>
                    <a:pt x="0" y="336"/>
                  </a:moveTo>
                  <a:lnTo>
                    <a:pt x="0" y="192"/>
                  </a:lnTo>
                  <a:lnTo>
                    <a:pt x="912" y="192"/>
                  </a:lnTo>
                  <a:lnTo>
                    <a:pt x="912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576" name="Group 24"/>
          <p:cNvGrpSpPr>
            <a:grpSpLocks/>
          </p:cNvGrpSpPr>
          <p:nvPr/>
        </p:nvGrpSpPr>
        <p:grpSpPr bwMode="auto">
          <a:xfrm>
            <a:off x="3048000" y="3048000"/>
            <a:ext cx="2667000" cy="1295400"/>
            <a:chOff x="1920" y="1920"/>
            <a:chExt cx="1680" cy="816"/>
          </a:xfrm>
        </p:grpSpPr>
        <p:sp>
          <p:nvSpPr>
            <p:cNvPr id="9236" name="Rectangle 6"/>
            <p:cNvSpPr>
              <a:spLocks noChangeArrowheads="1"/>
            </p:cNvSpPr>
            <p:nvPr/>
          </p:nvSpPr>
          <p:spPr bwMode="auto">
            <a:xfrm>
              <a:off x="1920" y="2256"/>
              <a:ext cx="1680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i="1" u="sng">
                  <a:latin typeface="Times New Roman" pitchFamily="18" charset="0"/>
                </a:rPr>
                <a:t>ATerminalState</a:t>
              </a:r>
            </a:p>
          </p:txBody>
        </p:sp>
        <p:sp>
          <p:nvSpPr>
            <p:cNvPr id="9237" name="Freeform 19"/>
            <p:cNvSpPr>
              <a:spLocks/>
            </p:cNvSpPr>
            <p:nvPr/>
          </p:nvSpPr>
          <p:spPr bwMode="auto">
            <a:xfrm>
              <a:off x="2832" y="1920"/>
              <a:ext cx="672" cy="336"/>
            </a:xfrm>
            <a:custGeom>
              <a:avLst/>
              <a:gdLst>
                <a:gd name="T0" fmla="*/ 0 w 912"/>
                <a:gd name="T1" fmla="*/ 336 h 336"/>
                <a:gd name="T2" fmla="*/ 0 w 912"/>
                <a:gd name="T3" fmla="*/ 192 h 336"/>
                <a:gd name="T4" fmla="*/ 672 w 912"/>
                <a:gd name="T5" fmla="*/ 192 h 336"/>
                <a:gd name="T6" fmla="*/ 672 w 912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2" h="336">
                  <a:moveTo>
                    <a:pt x="0" y="336"/>
                  </a:moveTo>
                  <a:lnTo>
                    <a:pt x="0" y="192"/>
                  </a:lnTo>
                  <a:lnTo>
                    <a:pt x="912" y="192"/>
                  </a:lnTo>
                  <a:lnTo>
                    <a:pt x="912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577" name="Group 25"/>
          <p:cNvGrpSpPr>
            <a:grpSpLocks/>
          </p:cNvGrpSpPr>
          <p:nvPr/>
        </p:nvGrpSpPr>
        <p:grpSpPr bwMode="auto">
          <a:xfrm>
            <a:off x="6019800" y="3048000"/>
            <a:ext cx="2667000" cy="1295400"/>
            <a:chOff x="3792" y="1920"/>
            <a:chExt cx="1680" cy="816"/>
          </a:xfrm>
        </p:grpSpPr>
        <p:sp>
          <p:nvSpPr>
            <p:cNvPr id="9234" name="Rectangle 7"/>
            <p:cNvSpPr>
              <a:spLocks noChangeArrowheads="1"/>
            </p:cNvSpPr>
            <p:nvPr/>
          </p:nvSpPr>
          <p:spPr bwMode="auto">
            <a:xfrm>
              <a:off x="3792" y="2256"/>
              <a:ext cx="1680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u="sng">
                  <a:latin typeface="Times New Roman" pitchFamily="18" charset="0"/>
                </a:rPr>
                <a:t>NonTerminalState</a:t>
              </a:r>
            </a:p>
          </p:txBody>
        </p:sp>
        <p:sp>
          <p:nvSpPr>
            <p:cNvPr id="9235" name="Freeform 20"/>
            <p:cNvSpPr>
              <a:spLocks/>
            </p:cNvSpPr>
            <p:nvPr/>
          </p:nvSpPr>
          <p:spPr bwMode="auto">
            <a:xfrm flipH="1">
              <a:off x="3840" y="1920"/>
              <a:ext cx="768" cy="336"/>
            </a:xfrm>
            <a:custGeom>
              <a:avLst/>
              <a:gdLst>
                <a:gd name="T0" fmla="*/ 0 w 912"/>
                <a:gd name="T1" fmla="*/ 336 h 336"/>
                <a:gd name="T2" fmla="*/ 0 w 912"/>
                <a:gd name="T3" fmla="*/ 192 h 336"/>
                <a:gd name="T4" fmla="*/ 768 w 912"/>
                <a:gd name="T5" fmla="*/ 192 h 336"/>
                <a:gd name="T6" fmla="*/ 768 w 912"/>
                <a:gd name="T7" fmla="*/ 0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2" h="336">
                  <a:moveTo>
                    <a:pt x="0" y="336"/>
                  </a:moveTo>
                  <a:lnTo>
                    <a:pt x="0" y="192"/>
                  </a:lnTo>
                  <a:lnTo>
                    <a:pt x="912" y="192"/>
                  </a:lnTo>
                  <a:lnTo>
                    <a:pt x="912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3586" name="Group 34"/>
          <p:cNvGrpSpPr>
            <a:grpSpLocks/>
          </p:cNvGrpSpPr>
          <p:nvPr/>
        </p:nvGrpSpPr>
        <p:grpSpPr bwMode="auto">
          <a:xfrm>
            <a:off x="304800" y="838200"/>
            <a:ext cx="3873500" cy="990600"/>
            <a:chOff x="192" y="528"/>
            <a:chExt cx="2440" cy="624"/>
          </a:xfrm>
        </p:grpSpPr>
        <p:sp>
          <p:nvSpPr>
            <p:cNvPr id="9232" name="Rectangle 3"/>
            <p:cNvSpPr>
              <a:spLocks noChangeArrowheads="1"/>
            </p:cNvSpPr>
            <p:nvPr/>
          </p:nvSpPr>
          <p:spPr bwMode="auto">
            <a:xfrm>
              <a:off x="192" y="528"/>
              <a:ext cx="2400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i="1" u="sng">
                  <a:latin typeface="Times New Roman" pitchFamily="18" charset="0"/>
                </a:rPr>
                <a:t>IBoardModel</a:t>
              </a:r>
            </a:p>
          </p:txBody>
        </p:sp>
        <p:sp>
          <p:nvSpPr>
            <p:cNvPr id="9233" name="Text Box 21"/>
            <p:cNvSpPr txBox="1">
              <a:spLocks noChangeArrowheads="1"/>
            </p:cNvSpPr>
            <p:nvPr/>
          </p:nvSpPr>
          <p:spPr bwMode="auto">
            <a:xfrm>
              <a:off x="240" y="864"/>
              <a:ext cx="23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000" i="1">
                  <a:latin typeface="Times New Roman" pitchFamily="18" charset="0"/>
                </a:rPr>
                <a:t>execute(IBoardStatusVisitor v, …)</a:t>
              </a:r>
            </a:p>
          </p:txBody>
        </p:sp>
      </p:grpSp>
      <p:sp>
        <p:nvSpPr>
          <p:cNvPr id="23581" name="AutoShape 29"/>
          <p:cNvSpPr>
            <a:spLocks noChangeArrowheads="1"/>
          </p:cNvSpPr>
          <p:nvPr/>
        </p:nvSpPr>
        <p:spPr bwMode="auto">
          <a:xfrm>
            <a:off x="152400" y="5943600"/>
            <a:ext cx="2971800" cy="457200"/>
          </a:xfrm>
          <a:prstGeom prst="wedgeRoundRectCallout">
            <a:avLst>
              <a:gd name="adj1" fmla="val 17523"/>
              <a:gd name="adj2" fmla="val -19027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v.player0WonCase(…)</a:t>
            </a:r>
          </a:p>
        </p:txBody>
      </p:sp>
      <p:sp>
        <p:nvSpPr>
          <p:cNvPr id="23582" name="AutoShape 30"/>
          <p:cNvSpPr>
            <a:spLocks noChangeArrowheads="1"/>
          </p:cNvSpPr>
          <p:nvPr/>
        </p:nvSpPr>
        <p:spPr bwMode="auto">
          <a:xfrm>
            <a:off x="4267200" y="1524000"/>
            <a:ext cx="2514600" cy="533400"/>
          </a:xfrm>
          <a:prstGeom prst="wedgeRoundRectCallout">
            <a:avLst>
              <a:gd name="adj1" fmla="val -85352"/>
              <a:gd name="adj2" fmla="val 129463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state.execute(v, …)</a:t>
            </a:r>
          </a:p>
        </p:txBody>
      </p:sp>
      <p:sp>
        <p:nvSpPr>
          <p:cNvPr id="23583" name="AutoShape 31"/>
          <p:cNvSpPr>
            <a:spLocks noChangeArrowheads="1"/>
          </p:cNvSpPr>
          <p:nvPr/>
        </p:nvSpPr>
        <p:spPr bwMode="auto">
          <a:xfrm>
            <a:off x="3276600" y="5943600"/>
            <a:ext cx="2971800" cy="457200"/>
          </a:xfrm>
          <a:prstGeom prst="wedgeRoundRectCallout">
            <a:avLst>
              <a:gd name="adj1" fmla="val -14852"/>
              <a:gd name="adj2" fmla="val -187153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v.player1WonCase(…)</a:t>
            </a:r>
          </a:p>
        </p:txBody>
      </p:sp>
      <p:sp>
        <p:nvSpPr>
          <p:cNvPr id="23584" name="AutoShape 32"/>
          <p:cNvSpPr>
            <a:spLocks noChangeArrowheads="1"/>
          </p:cNvSpPr>
          <p:nvPr/>
        </p:nvSpPr>
        <p:spPr bwMode="auto">
          <a:xfrm>
            <a:off x="6400800" y="5943600"/>
            <a:ext cx="2057400" cy="457200"/>
          </a:xfrm>
          <a:prstGeom prst="wedgeRoundRectCallout">
            <a:avLst>
              <a:gd name="adj1" fmla="val -43671"/>
              <a:gd name="adj2" fmla="val -188889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v.drawCase(…)</a:t>
            </a:r>
          </a:p>
        </p:txBody>
      </p:sp>
      <p:sp>
        <p:nvSpPr>
          <p:cNvPr id="23585" name="AutoShape 33"/>
          <p:cNvSpPr>
            <a:spLocks noChangeArrowheads="1"/>
          </p:cNvSpPr>
          <p:nvPr/>
        </p:nvSpPr>
        <p:spPr bwMode="auto">
          <a:xfrm>
            <a:off x="6248400" y="2819400"/>
            <a:ext cx="2667000" cy="457200"/>
          </a:xfrm>
          <a:prstGeom prst="wedgeRoundRectCallout">
            <a:avLst>
              <a:gd name="adj1" fmla="val -15894"/>
              <a:gd name="adj2" fmla="val 13541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000">
                <a:latin typeface="Times New Roman" pitchFamily="18" charset="0"/>
              </a:rPr>
              <a:t>v.noWinnerCase(…)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1" grpId="0" animBg="1" autoUpdateAnimBg="0"/>
      <p:bldP spid="23582" grpId="0" animBg="1" autoUpdateAnimBg="0"/>
      <p:bldP spid="23583" grpId="0" animBg="1" autoUpdateAnimBg="0"/>
      <p:bldP spid="23584" grpId="0" animBg="1" autoUpdateAnimBg="0"/>
      <p:bldP spid="2358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Playing the Game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52400" y="1600200"/>
            <a:ext cx="2743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u="sng">
                <a:latin typeface="Times New Roman" pitchFamily="18" charset="0"/>
              </a:rPr>
              <a:t>ComputerPlayer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81000" y="2133600"/>
            <a:ext cx="1636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000">
                <a:latin typeface="Times New Roman" pitchFamily="18" charset="0"/>
              </a:rPr>
              <a:t>takeTurn(…)</a:t>
            </a:r>
          </a:p>
        </p:txBody>
      </p:sp>
      <p:grpSp>
        <p:nvGrpSpPr>
          <p:cNvPr id="46096" name="Group 16"/>
          <p:cNvGrpSpPr>
            <a:grpSpLocks/>
          </p:cNvGrpSpPr>
          <p:nvPr/>
        </p:nvGrpSpPr>
        <p:grpSpPr bwMode="auto">
          <a:xfrm>
            <a:off x="2971800" y="1676400"/>
            <a:ext cx="4114800" cy="990600"/>
            <a:chOff x="1872" y="1056"/>
            <a:chExt cx="2592" cy="624"/>
          </a:xfrm>
        </p:grpSpPr>
        <p:sp>
          <p:nvSpPr>
            <p:cNvPr id="10257" name="Rectangle 6"/>
            <p:cNvSpPr>
              <a:spLocks noChangeArrowheads="1"/>
            </p:cNvSpPr>
            <p:nvPr/>
          </p:nvSpPr>
          <p:spPr bwMode="auto">
            <a:xfrm>
              <a:off x="2640" y="1056"/>
              <a:ext cx="182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i="1" u="sng">
                  <a:latin typeface="Times New Roman" pitchFamily="18" charset="0"/>
                </a:rPr>
                <a:t>INextMoveStrategy</a:t>
              </a:r>
            </a:p>
          </p:txBody>
        </p:sp>
        <p:sp>
          <p:nvSpPr>
            <p:cNvPr id="10258" name="Line 7"/>
            <p:cNvSpPr>
              <a:spLocks noChangeShapeType="1"/>
            </p:cNvSpPr>
            <p:nvPr/>
          </p:nvSpPr>
          <p:spPr bwMode="auto">
            <a:xfrm>
              <a:off x="1872" y="1344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diamond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9" name="Text Box 11"/>
            <p:cNvSpPr txBox="1">
              <a:spLocks noChangeArrowheads="1"/>
            </p:cNvSpPr>
            <p:nvPr/>
          </p:nvSpPr>
          <p:spPr bwMode="auto">
            <a:xfrm>
              <a:off x="2688" y="1344"/>
              <a:ext cx="16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000" i="1">
                  <a:latin typeface="Times New Roman" pitchFamily="18" charset="0"/>
                </a:rPr>
                <a:t>Point getNextMove(…)</a:t>
              </a:r>
            </a:p>
          </p:txBody>
        </p:sp>
      </p:grpSp>
      <p:grpSp>
        <p:nvGrpSpPr>
          <p:cNvPr id="46097" name="Group 17"/>
          <p:cNvGrpSpPr>
            <a:grpSpLocks/>
          </p:cNvGrpSpPr>
          <p:nvPr/>
        </p:nvGrpSpPr>
        <p:grpSpPr bwMode="auto">
          <a:xfrm>
            <a:off x="838200" y="2667000"/>
            <a:ext cx="3886200" cy="2057400"/>
            <a:chOff x="528" y="1680"/>
            <a:chExt cx="2448" cy="1296"/>
          </a:xfrm>
        </p:grpSpPr>
        <p:sp>
          <p:nvSpPr>
            <p:cNvPr id="10255" name="Rectangle 8"/>
            <p:cNvSpPr>
              <a:spLocks noChangeArrowheads="1"/>
            </p:cNvSpPr>
            <p:nvPr/>
          </p:nvSpPr>
          <p:spPr bwMode="auto">
            <a:xfrm>
              <a:off x="528" y="2352"/>
              <a:ext cx="163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u="sng">
                  <a:latin typeface="Times New Roman" pitchFamily="18" charset="0"/>
                </a:rPr>
                <a:t>Random</a:t>
              </a:r>
            </a:p>
          </p:txBody>
        </p:sp>
        <p:sp>
          <p:nvSpPr>
            <p:cNvPr id="10256" name="Freeform 12"/>
            <p:cNvSpPr>
              <a:spLocks/>
            </p:cNvSpPr>
            <p:nvPr/>
          </p:nvSpPr>
          <p:spPr bwMode="auto">
            <a:xfrm>
              <a:off x="1488" y="1680"/>
              <a:ext cx="1488" cy="672"/>
            </a:xfrm>
            <a:custGeom>
              <a:avLst/>
              <a:gdLst>
                <a:gd name="T0" fmla="*/ 0 w 1824"/>
                <a:gd name="T1" fmla="*/ 672 h 672"/>
                <a:gd name="T2" fmla="*/ 0 w 1824"/>
                <a:gd name="T3" fmla="*/ 336 h 672"/>
                <a:gd name="T4" fmla="*/ 1488 w 1824"/>
                <a:gd name="T5" fmla="*/ 336 h 672"/>
                <a:gd name="T6" fmla="*/ 1488 w 1824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4" h="672">
                  <a:moveTo>
                    <a:pt x="0" y="672"/>
                  </a:moveTo>
                  <a:lnTo>
                    <a:pt x="0" y="336"/>
                  </a:lnTo>
                  <a:lnTo>
                    <a:pt x="1824" y="336"/>
                  </a:lnTo>
                  <a:lnTo>
                    <a:pt x="1824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46099" name="Group 19"/>
          <p:cNvGrpSpPr>
            <a:grpSpLocks/>
          </p:cNvGrpSpPr>
          <p:nvPr/>
        </p:nvGrpSpPr>
        <p:grpSpPr bwMode="auto">
          <a:xfrm>
            <a:off x="6172200" y="2667000"/>
            <a:ext cx="2743200" cy="2057400"/>
            <a:chOff x="3888" y="1680"/>
            <a:chExt cx="1728" cy="1296"/>
          </a:xfrm>
        </p:grpSpPr>
        <p:sp>
          <p:nvSpPr>
            <p:cNvPr id="10253" name="Rectangle 9"/>
            <p:cNvSpPr>
              <a:spLocks noChangeArrowheads="1"/>
            </p:cNvSpPr>
            <p:nvPr/>
          </p:nvSpPr>
          <p:spPr bwMode="auto">
            <a:xfrm>
              <a:off x="4176" y="2352"/>
              <a:ext cx="1440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u="sng">
                  <a:latin typeface="Times New Roman" pitchFamily="18" charset="0"/>
                </a:rPr>
                <a:t>AlphaBeta</a:t>
              </a:r>
            </a:p>
          </p:txBody>
        </p:sp>
        <p:sp>
          <p:nvSpPr>
            <p:cNvPr id="10254" name="Freeform 13"/>
            <p:cNvSpPr>
              <a:spLocks/>
            </p:cNvSpPr>
            <p:nvPr/>
          </p:nvSpPr>
          <p:spPr bwMode="auto">
            <a:xfrm flipH="1">
              <a:off x="3888" y="1680"/>
              <a:ext cx="1008" cy="672"/>
            </a:xfrm>
            <a:custGeom>
              <a:avLst/>
              <a:gdLst>
                <a:gd name="T0" fmla="*/ 0 w 1824"/>
                <a:gd name="T1" fmla="*/ 672 h 672"/>
                <a:gd name="T2" fmla="*/ 0 w 1824"/>
                <a:gd name="T3" fmla="*/ 336 h 672"/>
                <a:gd name="T4" fmla="*/ 1008 w 1824"/>
                <a:gd name="T5" fmla="*/ 336 h 672"/>
                <a:gd name="T6" fmla="*/ 1008 w 1824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24" h="672">
                  <a:moveTo>
                    <a:pt x="0" y="672"/>
                  </a:moveTo>
                  <a:lnTo>
                    <a:pt x="0" y="336"/>
                  </a:lnTo>
                  <a:lnTo>
                    <a:pt x="1824" y="336"/>
                  </a:lnTo>
                  <a:lnTo>
                    <a:pt x="1824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46098" name="Group 18"/>
          <p:cNvGrpSpPr>
            <a:grpSpLocks/>
          </p:cNvGrpSpPr>
          <p:nvPr/>
        </p:nvGrpSpPr>
        <p:grpSpPr bwMode="auto">
          <a:xfrm>
            <a:off x="3733800" y="2667000"/>
            <a:ext cx="2590800" cy="2057400"/>
            <a:chOff x="2352" y="1680"/>
            <a:chExt cx="1632" cy="1296"/>
          </a:xfrm>
        </p:grpSpPr>
        <p:sp>
          <p:nvSpPr>
            <p:cNvPr id="10251" name="Rectangle 10"/>
            <p:cNvSpPr>
              <a:spLocks noChangeArrowheads="1"/>
            </p:cNvSpPr>
            <p:nvPr/>
          </p:nvSpPr>
          <p:spPr bwMode="auto">
            <a:xfrm>
              <a:off x="2352" y="2352"/>
              <a:ext cx="163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u="sng">
                  <a:latin typeface="Times New Roman" pitchFamily="18" charset="0"/>
                </a:rPr>
                <a:t>MinMax</a:t>
              </a:r>
            </a:p>
          </p:txBody>
        </p:sp>
        <p:sp>
          <p:nvSpPr>
            <p:cNvPr id="10252" name="Line 15"/>
            <p:cNvSpPr>
              <a:spLocks noChangeShapeType="1"/>
            </p:cNvSpPr>
            <p:nvPr/>
          </p:nvSpPr>
          <p:spPr bwMode="auto">
            <a:xfrm flipV="1">
              <a:off x="3456" y="1680"/>
              <a:ext cx="0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0249" name="AutoShape 20"/>
          <p:cNvSpPr>
            <a:spLocks noChangeArrowheads="1"/>
          </p:cNvSpPr>
          <p:nvPr/>
        </p:nvSpPr>
        <p:spPr bwMode="auto">
          <a:xfrm>
            <a:off x="838200" y="5791200"/>
            <a:ext cx="4038600" cy="381000"/>
          </a:xfrm>
          <a:prstGeom prst="ribbon">
            <a:avLst>
              <a:gd name="adj1" fmla="val 12500"/>
              <a:gd name="adj2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01" name="AutoShape 21"/>
          <p:cNvSpPr>
            <a:spLocks noChangeArrowheads="1"/>
          </p:cNvSpPr>
          <p:nvPr/>
        </p:nvSpPr>
        <p:spPr bwMode="auto">
          <a:xfrm>
            <a:off x="304800" y="5426075"/>
            <a:ext cx="8534400" cy="992188"/>
          </a:xfrm>
          <a:prstGeom prst="ribbon">
            <a:avLst>
              <a:gd name="adj1" fmla="val 16514"/>
              <a:gd name="adj2" fmla="val 70491"/>
            </a:avLst>
          </a:prstGeom>
          <a:solidFill>
            <a:srgbClr val="FFFF99"/>
          </a:solidFill>
          <a:ln w="25400">
            <a:solidFill>
              <a:srgbClr val="00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The next move process is decoupled</a:t>
            </a:r>
          </a:p>
          <a:p>
            <a:r>
              <a:rPr lang="en-US"/>
              <a:t>from the rules of the game!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 autoUpdateAnimBg="0"/>
      <p:bldP spid="46085" grpId="0" autoUpdateAnimBg="0"/>
      <p:bldP spid="46101" grpId="0" animBg="1" autoUpdateAnimBg="0"/>
    </p:bldLst>
  </p:timing>
</p:sld>
</file>

<file path=ppt/theme/theme1.xml><?xml version="1.0" encoding="utf-8"?>
<a:theme xmlns:a="http://schemas.openxmlformats.org/drawingml/2006/main" name="Sakura">
  <a:themeElements>
    <a:clrScheme name="Sakura 1">
      <a:dk1>
        <a:srgbClr val="463634"/>
      </a:dk1>
      <a:lt1>
        <a:srgbClr val="AA947E"/>
      </a:lt1>
      <a:dk2>
        <a:srgbClr val="795241"/>
      </a:dk2>
      <a:lt2>
        <a:srgbClr val="000000"/>
      </a:lt2>
      <a:accent1>
        <a:srgbClr val="F9DBD3"/>
      </a:accent1>
      <a:accent2>
        <a:srgbClr val="DACA9C"/>
      </a:accent2>
      <a:accent3>
        <a:srgbClr val="D2C8C0"/>
      </a:accent3>
      <a:accent4>
        <a:srgbClr val="3A2D2B"/>
      </a:accent4>
      <a:accent5>
        <a:srgbClr val="FBEAE6"/>
      </a:accent5>
      <a:accent6>
        <a:srgbClr val="C5B78D"/>
      </a:accent6>
      <a:hlink>
        <a:srgbClr val="393A18"/>
      </a:hlink>
      <a:folHlink>
        <a:srgbClr val="560000"/>
      </a:folHlink>
    </a:clrScheme>
    <a:fontScheme name="Sakur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FF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FF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akura 1">
        <a:dk1>
          <a:srgbClr val="463634"/>
        </a:dk1>
        <a:lt1>
          <a:srgbClr val="AA947E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D2C8C0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2">
        <a:dk1>
          <a:srgbClr val="463634"/>
        </a:dk1>
        <a:lt1>
          <a:srgbClr val="FFFFCC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FFFFE2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Designs\Sakura.pot</Template>
  <TotalTime>1478</TotalTime>
  <Words>975</Words>
  <Application>Microsoft Office PowerPoint</Application>
  <PresentationFormat>On-screen Show (4:3)</PresentationFormat>
  <Paragraphs>301</Paragraphs>
  <Slides>23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Sakura</vt:lpstr>
      <vt:lpstr>Design Patterns for Games</vt:lpstr>
      <vt:lpstr>Let’s Play a Game</vt:lpstr>
      <vt:lpstr>Something Different…</vt:lpstr>
      <vt:lpstr>What’s in a Game?</vt:lpstr>
      <vt:lpstr>Game Model</vt:lpstr>
      <vt:lpstr>The Rules of the Game</vt:lpstr>
      <vt:lpstr>State Diagram</vt:lpstr>
      <vt:lpstr>State Design Pattern</vt:lpstr>
      <vt:lpstr>Playing the Game</vt:lpstr>
      <vt:lpstr>Facade</vt:lpstr>
      <vt:lpstr>What the player sees:</vt:lpstr>
      <vt:lpstr>Player Factories</vt:lpstr>
      <vt:lpstr>The Set of APlayer Factories</vt:lpstr>
      <vt:lpstr>Min-Max Principle</vt:lpstr>
      <vt:lpstr>Mapping and Lambda</vt:lpstr>
      <vt:lpstr>Mapping Abstraction</vt:lpstr>
      <vt:lpstr>Min-Max Abstraction</vt:lpstr>
      <vt:lpstr>PowerPoint Presentation</vt:lpstr>
      <vt:lpstr>Alpha-Beta Pruning</vt:lpstr>
      <vt:lpstr>Player Management</vt:lpstr>
      <vt:lpstr>Design Patterns In Action</vt:lpstr>
      <vt:lpstr>Concepts in Action</vt:lpstr>
      <vt:lpstr>More Information…</vt:lpstr>
    </vt:vector>
  </TitlesOfParts>
  <Company>Rice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Patterns for Games</dc:title>
  <dc:creator>Stephen Wong</dc:creator>
  <cp:lastModifiedBy>Stephen Wong</cp:lastModifiedBy>
  <cp:revision>94</cp:revision>
  <cp:lastPrinted>1601-01-01T00:00:00Z</cp:lastPrinted>
  <dcterms:created xsi:type="dcterms:W3CDTF">2001-10-25T20:04:58Z</dcterms:created>
  <dcterms:modified xsi:type="dcterms:W3CDTF">2013-02-19T21:17:15Z</dcterms:modified>
</cp:coreProperties>
</file>