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4.xml" ContentType="application/vnd.openxmlformats-officedocument.presentationml.notesSlide+xml"/>
  <Override PartName="/ppt/charts/chart7.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embedTrueTypeFonts="1">
  <p:sldMasterIdLst>
    <p:sldMasterId id="2147483694" r:id="rId2"/>
  </p:sldMasterIdLst>
  <p:notesMasterIdLst>
    <p:notesMasterId r:id="rId71"/>
  </p:notesMasterIdLst>
  <p:handoutMasterIdLst>
    <p:handoutMasterId r:id="rId72"/>
  </p:handoutMasterIdLst>
  <p:sldIdLst>
    <p:sldId id="321" r:id="rId3"/>
    <p:sldId id="379" r:id="rId4"/>
    <p:sldId id="322" r:id="rId5"/>
    <p:sldId id="323" r:id="rId6"/>
    <p:sldId id="324" r:id="rId7"/>
    <p:sldId id="383" r:id="rId8"/>
    <p:sldId id="390" r:id="rId9"/>
    <p:sldId id="376" r:id="rId10"/>
    <p:sldId id="326" r:id="rId11"/>
    <p:sldId id="363" r:id="rId12"/>
    <p:sldId id="304" r:id="rId13"/>
    <p:sldId id="306" r:id="rId14"/>
    <p:sldId id="381" r:id="rId15"/>
    <p:sldId id="382" r:id="rId16"/>
    <p:sldId id="318" r:id="rId17"/>
    <p:sldId id="393" r:id="rId18"/>
    <p:sldId id="270" r:id="rId19"/>
    <p:sldId id="286" r:id="rId20"/>
    <p:sldId id="384" r:id="rId21"/>
    <p:sldId id="385" r:id="rId22"/>
    <p:sldId id="296" r:id="rId23"/>
    <p:sldId id="298" r:id="rId24"/>
    <p:sldId id="297" r:id="rId25"/>
    <p:sldId id="274" r:id="rId26"/>
    <p:sldId id="307" r:id="rId27"/>
    <p:sldId id="276" r:id="rId28"/>
    <p:sldId id="303" r:id="rId29"/>
    <p:sldId id="365" r:id="rId30"/>
    <p:sldId id="370" r:id="rId31"/>
    <p:sldId id="364" r:id="rId32"/>
    <p:sldId id="328" r:id="rId33"/>
    <p:sldId id="386" r:id="rId34"/>
    <p:sldId id="330" r:id="rId35"/>
    <p:sldId id="331" r:id="rId36"/>
    <p:sldId id="333" r:id="rId37"/>
    <p:sldId id="334" r:id="rId38"/>
    <p:sldId id="336" r:id="rId39"/>
    <p:sldId id="388" r:id="rId40"/>
    <p:sldId id="337" r:id="rId41"/>
    <p:sldId id="272" r:id="rId42"/>
    <p:sldId id="371" r:id="rId43"/>
    <p:sldId id="319" r:id="rId44"/>
    <p:sldId id="372" r:id="rId45"/>
    <p:sldId id="348" r:id="rId46"/>
    <p:sldId id="373" r:id="rId47"/>
    <p:sldId id="374" r:id="rId48"/>
    <p:sldId id="352" r:id="rId49"/>
    <p:sldId id="353" r:id="rId50"/>
    <p:sldId id="354" r:id="rId51"/>
    <p:sldId id="355" r:id="rId52"/>
    <p:sldId id="356" r:id="rId53"/>
    <p:sldId id="357" r:id="rId54"/>
    <p:sldId id="358" r:id="rId55"/>
    <p:sldId id="359" r:id="rId56"/>
    <p:sldId id="368" r:id="rId57"/>
    <p:sldId id="367" r:id="rId58"/>
    <p:sldId id="387" r:id="rId59"/>
    <p:sldId id="366" r:id="rId60"/>
    <p:sldId id="380" r:id="rId61"/>
    <p:sldId id="362" r:id="rId62"/>
    <p:sldId id="389" r:id="rId63"/>
    <p:sldId id="287" r:id="rId64"/>
    <p:sldId id="289" r:id="rId65"/>
    <p:sldId id="288" r:id="rId66"/>
    <p:sldId id="291" r:id="rId67"/>
    <p:sldId id="290" r:id="rId68"/>
    <p:sldId id="292" r:id="rId69"/>
    <p:sldId id="293" r:id="rId7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86460" autoAdjust="0"/>
  </p:normalViewPr>
  <p:slideViewPr>
    <p:cSldViewPr snapToObjects="1">
      <p:cViewPr>
        <p:scale>
          <a:sx n="100" d="100"/>
          <a:sy n="100" d="100"/>
        </p:scale>
        <p:origin x="-1152" y="120"/>
      </p:cViewPr>
      <p:guideLst>
        <p:guide orient="horz" pos="2160"/>
        <p:guide pos="2880"/>
      </p:guideLst>
    </p:cSldViewPr>
  </p:slideViewPr>
  <p:outlineViewPr>
    <p:cViewPr>
      <p:scale>
        <a:sx n="33" d="100"/>
        <a:sy n="33" d="100"/>
      </p:scale>
      <p:origin x="0" y="20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uldeep:Dropbox%20Gmail:Dropbox:Research%20Paper:Talks:Seminar%20Talk%20-%20Sampling%20Techniques: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kuldeep:Dropbox%20Gmail:Dropbox:Research%20Paper:Talks:Seminar%20Talk%20-%20Sampling%20Techniques: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kuldeep:Dropbox%20Gmail:Dropbox:Research%20Paper:Talks:Seminar%20Talk%20-%20Sampling%20Techniques: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kuldeep:Dropbox%20Gmail:Dropbox:Research%20Paper:Talks:Seminar%20Talk%20-%20Sampling%20Techniques: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UniWit</c:v>
                </c:pt>
              </c:strCache>
            </c:strRef>
          </c:tx>
          <c:invertIfNegative val="0"/>
          <c:cat>
            <c:strRef>
              <c:f>Sheet1!$A$2:$A$19</c:f>
              <c:strCache>
                <c:ptCount val="18"/>
                <c:pt idx="0">
                  <c:v>case47</c:v>
                </c:pt>
                <c:pt idx="1">
                  <c:v>case_3_b14_3</c:v>
                </c:pt>
                <c:pt idx="2">
                  <c:v>case105</c:v>
                </c:pt>
                <c:pt idx="3">
                  <c:v>case8</c:v>
                </c:pt>
                <c:pt idx="4">
                  <c:v>case203</c:v>
                </c:pt>
                <c:pt idx="5">
                  <c:v>case145</c:v>
                </c:pt>
                <c:pt idx="6">
                  <c:v>case61</c:v>
                </c:pt>
                <c:pt idx="7">
                  <c:v>case9</c:v>
                </c:pt>
                <c:pt idx="8">
                  <c:v>case15</c:v>
                </c:pt>
                <c:pt idx="9">
                  <c:v>case140</c:v>
                </c:pt>
                <c:pt idx="10">
                  <c:v>case_2_b14_1</c:v>
                </c:pt>
                <c:pt idx="11">
                  <c:v>case_3_b14_1</c:v>
                </c:pt>
                <c:pt idx="12">
                  <c:v>squaring14</c:v>
                </c:pt>
                <c:pt idx="13">
                  <c:v>squaring7</c:v>
                </c:pt>
                <c:pt idx="14">
                  <c:v>case_2_ptb_1</c:v>
                </c:pt>
                <c:pt idx="15">
                  <c:v>case_1_ptb_1</c:v>
                </c:pt>
                <c:pt idx="16">
                  <c:v>case_2_b14_2</c:v>
                </c:pt>
                <c:pt idx="17">
                  <c:v>case_3_b14_2</c:v>
                </c:pt>
              </c:strCache>
            </c:strRef>
          </c:cat>
          <c:val>
            <c:numRef>
              <c:f>Sheet1!$B$2:$B$19</c:f>
              <c:numCache>
                <c:formatCode>General</c:formatCode>
                <c:ptCount val="18"/>
                <c:pt idx="0">
                  <c:v>0.41</c:v>
                </c:pt>
                <c:pt idx="1">
                  <c:v>17.41</c:v>
                </c:pt>
                <c:pt idx="2">
                  <c:v>9.39</c:v>
                </c:pt>
                <c:pt idx="3">
                  <c:v>4.21</c:v>
                </c:pt>
                <c:pt idx="4">
                  <c:v>16.41</c:v>
                </c:pt>
                <c:pt idx="5">
                  <c:v>19.84</c:v>
                </c:pt>
                <c:pt idx="6">
                  <c:v>30.39</c:v>
                </c:pt>
                <c:pt idx="7">
                  <c:v>25.64</c:v>
                </c:pt>
                <c:pt idx="8">
                  <c:v>91.84</c:v>
                </c:pt>
                <c:pt idx="9">
                  <c:v>288.63</c:v>
                </c:pt>
                <c:pt idx="10">
                  <c:v>22.13000000000001</c:v>
                </c:pt>
                <c:pt idx="11">
                  <c:v>21.89</c:v>
                </c:pt>
                <c:pt idx="12">
                  <c:v>2399.19</c:v>
                </c:pt>
                <c:pt idx="13">
                  <c:v>2358.450000000001</c:v>
                </c:pt>
                <c:pt idx="14">
                  <c:v>1643.2</c:v>
                </c:pt>
                <c:pt idx="15">
                  <c:v>1639.16</c:v>
                </c:pt>
                <c:pt idx="16">
                  <c:v>19.35</c:v>
                </c:pt>
                <c:pt idx="17">
                  <c:v>19.32</c:v>
                </c:pt>
              </c:numCache>
            </c:numRef>
          </c:val>
        </c:ser>
        <c:ser>
          <c:idx val="1"/>
          <c:order val="1"/>
          <c:tx>
            <c:strRef>
              <c:f>Sheet1!$C$1</c:f>
              <c:strCache>
                <c:ptCount val="1"/>
                <c:pt idx="0">
                  <c:v>XORSample'</c:v>
                </c:pt>
              </c:strCache>
            </c:strRef>
          </c:tx>
          <c:invertIfNegative val="0"/>
          <c:cat>
            <c:strRef>
              <c:f>Sheet1!$A$2:$A$19</c:f>
              <c:strCache>
                <c:ptCount val="18"/>
                <c:pt idx="0">
                  <c:v>case47</c:v>
                </c:pt>
                <c:pt idx="1">
                  <c:v>case_3_b14_3</c:v>
                </c:pt>
                <c:pt idx="2">
                  <c:v>case105</c:v>
                </c:pt>
                <c:pt idx="3">
                  <c:v>case8</c:v>
                </c:pt>
                <c:pt idx="4">
                  <c:v>case203</c:v>
                </c:pt>
                <c:pt idx="5">
                  <c:v>case145</c:v>
                </c:pt>
                <c:pt idx="6">
                  <c:v>case61</c:v>
                </c:pt>
                <c:pt idx="7">
                  <c:v>case9</c:v>
                </c:pt>
                <c:pt idx="8">
                  <c:v>case15</c:v>
                </c:pt>
                <c:pt idx="9">
                  <c:v>case140</c:v>
                </c:pt>
                <c:pt idx="10">
                  <c:v>case_2_b14_1</c:v>
                </c:pt>
                <c:pt idx="11">
                  <c:v>case_3_b14_1</c:v>
                </c:pt>
                <c:pt idx="12">
                  <c:v>squaring14</c:v>
                </c:pt>
                <c:pt idx="13">
                  <c:v>squaring7</c:v>
                </c:pt>
                <c:pt idx="14">
                  <c:v>case_2_ptb_1</c:v>
                </c:pt>
                <c:pt idx="15">
                  <c:v>case_1_ptb_1</c:v>
                </c:pt>
                <c:pt idx="16">
                  <c:v>case_2_b14_2</c:v>
                </c:pt>
                <c:pt idx="17">
                  <c:v>case_3_b14_2</c:v>
                </c:pt>
              </c:strCache>
            </c:strRef>
          </c:cat>
          <c:val>
            <c:numRef>
              <c:f>Sheet1!$C$2:$C$19</c:f>
              <c:numCache>
                <c:formatCode>General</c:formatCode>
                <c:ptCount val="18"/>
                <c:pt idx="0">
                  <c:v>1133.91</c:v>
                </c:pt>
                <c:pt idx="1">
                  <c:v>15004.6</c:v>
                </c:pt>
                <c:pt idx="2">
                  <c:v>18003.91</c:v>
                </c:pt>
                <c:pt idx="3">
                  <c:v>9370.78</c:v>
                </c:pt>
                <c:pt idx="4">
                  <c:v>18006.84999999999</c:v>
                </c:pt>
                <c:pt idx="5">
                  <c:v>18007.18</c:v>
                </c:pt>
                <c:pt idx="6">
                  <c:v>18009.09999999999</c:v>
                </c:pt>
                <c:pt idx="7">
                  <c:v>18004.79</c:v>
                </c:pt>
                <c:pt idx="8">
                  <c:v>18008.34</c:v>
                </c:pt>
                <c:pt idx="9">
                  <c:v>21214.85</c:v>
                </c:pt>
                <c:pt idx="10">
                  <c:v>18005.39</c:v>
                </c:pt>
                <c:pt idx="11">
                  <c:v>18005.58000000001</c:v>
                </c:pt>
                <c:pt idx="12">
                  <c:v>7089.6</c:v>
                </c:pt>
                <c:pt idx="13">
                  <c:v>4841.400000000001</c:v>
                </c:pt>
                <c:pt idx="14">
                  <c:v>22251.8</c:v>
                </c:pt>
                <c:pt idx="15">
                  <c:v>22346.6399999999</c:v>
                </c:pt>
                <c:pt idx="16">
                  <c:v>15073.35</c:v>
                </c:pt>
                <c:pt idx="17">
                  <c:v>15061.85</c:v>
                </c:pt>
              </c:numCache>
            </c:numRef>
          </c:val>
        </c:ser>
        <c:dLbls>
          <c:showLegendKey val="0"/>
          <c:showVal val="0"/>
          <c:showCatName val="0"/>
          <c:showSerName val="0"/>
          <c:showPercent val="0"/>
          <c:showBubbleSize val="0"/>
        </c:dLbls>
        <c:gapWidth val="150"/>
        <c:axId val="2121331960"/>
        <c:axId val="2121326312"/>
      </c:barChart>
      <c:catAx>
        <c:axId val="2121331960"/>
        <c:scaling>
          <c:orientation val="minMax"/>
        </c:scaling>
        <c:delete val="0"/>
        <c:axPos val="b"/>
        <c:title>
          <c:tx>
            <c:rich>
              <a:bodyPr/>
              <a:lstStyle/>
              <a:p>
                <a:pPr>
                  <a:defRPr/>
                </a:pPr>
                <a:r>
                  <a:rPr lang="en-US" dirty="0" smtClean="0"/>
                  <a:t>Benchmarks</a:t>
                </a:r>
                <a:endParaRPr lang="en-US" dirty="0"/>
              </a:p>
            </c:rich>
          </c:tx>
          <c:layout/>
          <c:overlay val="0"/>
        </c:title>
        <c:majorTickMark val="out"/>
        <c:minorTickMark val="none"/>
        <c:tickLblPos val="nextTo"/>
        <c:txPr>
          <a:bodyPr/>
          <a:lstStyle/>
          <a:p>
            <a:pPr>
              <a:defRPr b="0" i="1"/>
            </a:pPr>
            <a:endParaRPr lang="en-US"/>
          </a:p>
        </c:txPr>
        <c:crossAx val="2121326312"/>
        <c:crossesAt val="0.0"/>
        <c:auto val="1"/>
        <c:lblAlgn val="ctr"/>
        <c:lblOffset val="100"/>
        <c:noMultiLvlLbl val="0"/>
      </c:catAx>
      <c:valAx>
        <c:axId val="2121326312"/>
        <c:scaling>
          <c:logBase val="10.0"/>
          <c:orientation val="minMax"/>
        </c:scaling>
        <c:delete val="0"/>
        <c:axPos val="l"/>
        <c:majorGridlines/>
        <c:title>
          <c:tx>
            <c:rich>
              <a:bodyPr rot="0" vert="horz"/>
              <a:lstStyle/>
              <a:p>
                <a:pPr>
                  <a:defRPr/>
                </a:pPr>
                <a:r>
                  <a:rPr lang="en-US" dirty="0" smtClean="0"/>
                  <a:t>Time(s)</a:t>
                </a:r>
                <a:endParaRPr lang="en-US" dirty="0"/>
              </a:p>
            </c:rich>
          </c:tx>
          <c:layout/>
          <c:overlay val="0"/>
        </c:title>
        <c:numFmt formatCode="General" sourceLinked="1"/>
        <c:majorTickMark val="out"/>
        <c:minorTickMark val="none"/>
        <c:tickLblPos val="nextTo"/>
        <c:crossAx val="21213319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UniWit</c:v>
                </c:pt>
              </c:strCache>
            </c:strRef>
          </c:tx>
          <c:invertIfNegative val="0"/>
          <c:cat>
            <c:strRef>
              <c:f>Sheet1!$A$2:$A$19</c:f>
              <c:strCache>
                <c:ptCount val="18"/>
                <c:pt idx="0">
                  <c:v>case47</c:v>
                </c:pt>
                <c:pt idx="1">
                  <c:v>case_3_b14_3</c:v>
                </c:pt>
                <c:pt idx="2">
                  <c:v>case105</c:v>
                </c:pt>
                <c:pt idx="3">
                  <c:v>case8</c:v>
                </c:pt>
                <c:pt idx="4">
                  <c:v>case203</c:v>
                </c:pt>
                <c:pt idx="5">
                  <c:v>case145</c:v>
                </c:pt>
                <c:pt idx="6">
                  <c:v>case61</c:v>
                </c:pt>
                <c:pt idx="7">
                  <c:v>case9</c:v>
                </c:pt>
                <c:pt idx="8">
                  <c:v>case15</c:v>
                </c:pt>
                <c:pt idx="9">
                  <c:v>case140</c:v>
                </c:pt>
                <c:pt idx="10">
                  <c:v>case_2_b14_1</c:v>
                </c:pt>
                <c:pt idx="11">
                  <c:v>case_3_b14_1</c:v>
                </c:pt>
                <c:pt idx="12">
                  <c:v>squaring14</c:v>
                </c:pt>
                <c:pt idx="13">
                  <c:v>squaring7</c:v>
                </c:pt>
                <c:pt idx="14">
                  <c:v>case_2_ptb_1</c:v>
                </c:pt>
                <c:pt idx="15">
                  <c:v>case_1_ptb_1</c:v>
                </c:pt>
                <c:pt idx="16">
                  <c:v>case_2_b14_2</c:v>
                </c:pt>
                <c:pt idx="17">
                  <c:v>case_3_b14_2</c:v>
                </c:pt>
              </c:strCache>
            </c:strRef>
          </c:cat>
          <c:val>
            <c:numRef>
              <c:f>Sheet1!$B$2:$B$19</c:f>
              <c:numCache>
                <c:formatCode>General</c:formatCode>
                <c:ptCount val="18"/>
                <c:pt idx="0">
                  <c:v>0.41</c:v>
                </c:pt>
                <c:pt idx="1">
                  <c:v>17.41</c:v>
                </c:pt>
                <c:pt idx="2">
                  <c:v>9.39</c:v>
                </c:pt>
                <c:pt idx="3">
                  <c:v>4.21</c:v>
                </c:pt>
                <c:pt idx="4">
                  <c:v>16.41</c:v>
                </c:pt>
                <c:pt idx="5">
                  <c:v>19.84</c:v>
                </c:pt>
                <c:pt idx="6">
                  <c:v>30.39</c:v>
                </c:pt>
                <c:pt idx="7">
                  <c:v>25.64</c:v>
                </c:pt>
                <c:pt idx="8">
                  <c:v>91.84</c:v>
                </c:pt>
                <c:pt idx="9">
                  <c:v>288.63</c:v>
                </c:pt>
                <c:pt idx="10">
                  <c:v>22.13000000000001</c:v>
                </c:pt>
                <c:pt idx="11">
                  <c:v>21.89</c:v>
                </c:pt>
                <c:pt idx="12">
                  <c:v>2399.19</c:v>
                </c:pt>
                <c:pt idx="13">
                  <c:v>2358.450000000001</c:v>
                </c:pt>
                <c:pt idx="14">
                  <c:v>1643.2</c:v>
                </c:pt>
                <c:pt idx="15">
                  <c:v>1639.16</c:v>
                </c:pt>
                <c:pt idx="16">
                  <c:v>19.35</c:v>
                </c:pt>
                <c:pt idx="17">
                  <c:v>19.32</c:v>
                </c:pt>
              </c:numCache>
            </c:numRef>
          </c:val>
        </c:ser>
        <c:ser>
          <c:idx val="1"/>
          <c:order val="1"/>
          <c:tx>
            <c:strRef>
              <c:f>Sheet1!$C$1</c:f>
              <c:strCache>
                <c:ptCount val="1"/>
                <c:pt idx="0">
                  <c:v>XORSample'</c:v>
                </c:pt>
              </c:strCache>
            </c:strRef>
          </c:tx>
          <c:invertIfNegative val="0"/>
          <c:cat>
            <c:strRef>
              <c:f>Sheet1!$A$2:$A$19</c:f>
              <c:strCache>
                <c:ptCount val="18"/>
                <c:pt idx="0">
                  <c:v>case47</c:v>
                </c:pt>
                <c:pt idx="1">
                  <c:v>case_3_b14_3</c:v>
                </c:pt>
                <c:pt idx="2">
                  <c:v>case105</c:v>
                </c:pt>
                <c:pt idx="3">
                  <c:v>case8</c:v>
                </c:pt>
                <c:pt idx="4">
                  <c:v>case203</c:v>
                </c:pt>
                <c:pt idx="5">
                  <c:v>case145</c:v>
                </c:pt>
                <c:pt idx="6">
                  <c:v>case61</c:v>
                </c:pt>
                <c:pt idx="7">
                  <c:v>case9</c:v>
                </c:pt>
                <c:pt idx="8">
                  <c:v>case15</c:v>
                </c:pt>
                <c:pt idx="9">
                  <c:v>case140</c:v>
                </c:pt>
                <c:pt idx="10">
                  <c:v>case_2_b14_1</c:v>
                </c:pt>
                <c:pt idx="11">
                  <c:v>case_3_b14_1</c:v>
                </c:pt>
                <c:pt idx="12">
                  <c:v>squaring14</c:v>
                </c:pt>
                <c:pt idx="13">
                  <c:v>squaring7</c:v>
                </c:pt>
                <c:pt idx="14">
                  <c:v>case_2_ptb_1</c:v>
                </c:pt>
                <c:pt idx="15">
                  <c:v>case_1_ptb_1</c:v>
                </c:pt>
                <c:pt idx="16">
                  <c:v>case_2_b14_2</c:v>
                </c:pt>
                <c:pt idx="17">
                  <c:v>case_3_b14_2</c:v>
                </c:pt>
              </c:strCache>
            </c:strRef>
          </c:cat>
          <c:val>
            <c:numRef>
              <c:f>Sheet1!$C$2:$C$19</c:f>
              <c:numCache>
                <c:formatCode>General</c:formatCode>
                <c:ptCount val="18"/>
                <c:pt idx="0">
                  <c:v>1133.91</c:v>
                </c:pt>
                <c:pt idx="1">
                  <c:v>15004.6</c:v>
                </c:pt>
                <c:pt idx="2">
                  <c:v>18003.91</c:v>
                </c:pt>
                <c:pt idx="3">
                  <c:v>9370.78</c:v>
                </c:pt>
                <c:pt idx="4">
                  <c:v>18006.84999999999</c:v>
                </c:pt>
                <c:pt idx="5">
                  <c:v>18007.18</c:v>
                </c:pt>
                <c:pt idx="6">
                  <c:v>18009.09999999999</c:v>
                </c:pt>
                <c:pt idx="7">
                  <c:v>18004.79</c:v>
                </c:pt>
                <c:pt idx="8">
                  <c:v>18008.34</c:v>
                </c:pt>
                <c:pt idx="9">
                  <c:v>21214.85</c:v>
                </c:pt>
                <c:pt idx="10">
                  <c:v>18005.39</c:v>
                </c:pt>
                <c:pt idx="11">
                  <c:v>18005.58000000001</c:v>
                </c:pt>
                <c:pt idx="12">
                  <c:v>7089.6</c:v>
                </c:pt>
                <c:pt idx="13">
                  <c:v>4841.400000000001</c:v>
                </c:pt>
                <c:pt idx="14">
                  <c:v>22251.8</c:v>
                </c:pt>
                <c:pt idx="15">
                  <c:v>22346.6399999999</c:v>
                </c:pt>
                <c:pt idx="16">
                  <c:v>15073.35</c:v>
                </c:pt>
                <c:pt idx="17">
                  <c:v>15061.85</c:v>
                </c:pt>
              </c:numCache>
            </c:numRef>
          </c:val>
        </c:ser>
        <c:dLbls>
          <c:showLegendKey val="0"/>
          <c:showVal val="0"/>
          <c:showCatName val="0"/>
          <c:showSerName val="0"/>
          <c:showPercent val="0"/>
          <c:showBubbleSize val="0"/>
        </c:dLbls>
        <c:gapWidth val="150"/>
        <c:axId val="2127394264"/>
        <c:axId val="2127399896"/>
      </c:barChart>
      <c:catAx>
        <c:axId val="2127394264"/>
        <c:scaling>
          <c:orientation val="minMax"/>
        </c:scaling>
        <c:delete val="0"/>
        <c:axPos val="b"/>
        <c:title>
          <c:tx>
            <c:rich>
              <a:bodyPr/>
              <a:lstStyle/>
              <a:p>
                <a:pPr>
                  <a:defRPr/>
                </a:pPr>
                <a:r>
                  <a:rPr lang="en-US" dirty="0" smtClean="0"/>
                  <a:t>Benchmarks</a:t>
                </a:r>
                <a:endParaRPr lang="en-US" dirty="0"/>
              </a:p>
            </c:rich>
          </c:tx>
          <c:layout/>
          <c:overlay val="0"/>
        </c:title>
        <c:majorTickMark val="out"/>
        <c:minorTickMark val="none"/>
        <c:tickLblPos val="nextTo"/>
        <c:txPr>
          <a:bodyPr/>
          <a:lstStyle/>
          <a:p>
            <a:pPr>
              <a:defRPr b="0" i="1"/>
            </a:pPr>
            <a:endParaRPr lang="en-US"/>
          </a:p>
        </c:txPr>
        <c:crossAx val="2127399896"/>
        <c:crossesAt val="0.0"/>
        <c:auto val="1"/>
        <c:lblAlgn val="ctr"/>
        <c:lblOffset val="100"/>
        <c:noMultiLvlLbl val="0"/>
      </c:catAx>
      <c:valAx>
        <c:axId val="2127399896"/>
        <c:scaling>
          <c:logBase val="10.0"/>
          <c:orientation val="minMax"/>
        </c:scaling>
        <c:delete val="0"/>
        <c:axPos val="l"/>
        <c:majorGridlines/>
        <c:title>
          <c:tx>
            <c:rich>
              <a:bodyPr rot="0" vert="horz"/>
              <a:lstStyle/>
              <a:p>
                <a:pPr>
                  <a:defRPr/>
                </a:pPr>
                <a:r>
                  <a:rPr lang="en-US" dirty="0" smtClean="0"/>
                  <a:t>Time(s)</a:t>
                </a:r>
                <a:endParaRPr lang="en-US" dirty="0"/>
              </a:p>
            </c:rich>
          </c:tx>
          <c:layout/>
          <c:overlay val="0"/>
        </c:title>
        <c:numFmt formatCode="General" sourceLinked="1"/>
        <c:majorTickMark val="out"/>
        <c:minorTickMark val="none"/>
        <c:tickLblPos val="nextTo"/>
        <c:crossAx val="2127394264"/>
        <c:crosses val="autoZero"/>
        <c:crossBetween val="between"/>
      </c:valAx>
    </c:plotArea>
    <c:legend>
      <c:legendPos val="r"/>
      <c:layout/>
      <c:overlay val="0"/>
    </c:legend>
    <c:plotVisOnly val="1"/>
    <c:dispBlanksAs val="gap"/>
    <c:showDLblsOverMax val="0"/>
  </c:chart>
  <c:spPr>
    <a:solidFill>
      <a:sysClr val="window" lastClr="FFFFFF"/>
    </a:solidFill>
    <a:scene3d>
      <a:camera prst="orthographicFront"/>
      <a:lightRig rig="threePt" dir="t"/>
    </a:scene3d>
    <a:sp3d/>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0"/>
          <c:tx>
            <c:v>ApproxMC</c:v>
          </c:tx>
          <c:spPr>
            <a:ln w="25400" cmpd="sng"/>
          </c:spPr>
          <c:marker>
            <c:symbol val="none"/>
          </c:marker>
          <c:cat>
            <c:numRef>
              <c:f>Sheet1!$H$1:$H$192</c:f>
              <c:numCache>
                <c:formatCode>General</c:formatCode>
                <c:ptCount val="19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numCache>
            </c:numRef>
          </c:cat>
          <c:val>
            <c:numRef>
              <c:f>Sheet1!$I$1:$I$192</c:f>
              <c:numCache>
                <c:formatCode>General</c:formatCode>
                <c:ptCount val="192"/>
                <c:pt idx="0">
                  <c:v>0.0201</c:v>
                </c:pt>
                <c:pt idx="1">
                  <c:v>0.0202</c:v>
                </c:pt>
                <c:pt idx="2">
                  <c:v>0.0211</c:v>
                </c:pt>
                <c:pt idx="3">
                  <c:v>0.0214</c:v>
                </c:pt>
                <c:pt idx="4">
                  <c:v>0.0224</c:v>
                </c:pt>
                <c:pt idx="5">
                  <c:v>0.0234</c:v>
                </c:pt>
                <c:pt idx="6">
                  <c:v>0.0238</c:v>
                </c:pt>
                <c:pt idx="7">
                  <c:v>0.0243</c:v>
                </c:pt>
                <c:pt idx="8">
                  <c:v>0.0248</c:v>
                </c:pt>
                <c:pt idx="9">
                  <c:v>0.0254</c:v>
                </c:pt>
                <c:pt idx="10">
                  <c:v>0.0274</c:v>
                </c:pt>
                <c:pt idx="11">
                  <c:v>0.0278</c:v>
                </c:pt>
                <c:pt idx="12">
                  <c:v>0.0301</c:v>
                </c:pt>
                <c:pt idx="13">
                  <c:v>0.0302</c:v>
                </c:pt>
                <c:pt idx="14">
                  <c:v>0.0303</c:v>
                </c:pt>
                <c:pt idx="15">
                  <c:v>0.0304</c:v>
                </c:pt>
                <c:pt idx="16">
                  <c:v>0.0305</c:v>
                </c:pt>
                <c:pt idx="17">
                  <c:v>0.0317</c:v>
                </c:pt>
                <c:pt idx="18">
                  <c:v>0.0399</c:v>
                </c:pt>
                <c:pt idx="19">
                  <c:v>0.0515</c:v>
                </c:pt>
                <c:pt idx="20">
                  <c:v>0.0544</c:v>
                </c:pt>
                <c:pt idx="21">
                  <c:v>0.0555</c:v>
                </c:pt>
                <c:pt idx="22">
                  <c:v>0.0594</c:v>
                </c:pt>
                <c:pt idx="23">
                  <c:v>0.0637</c:v>
                </c:pt>
                <c:pt idx="24">
                  <c:v>0.0648</c:v>
                </c:pt>
                <c:pt idx="25">
                  <c:v>0.0694</c:v>
                </c:pt>
                <c:pt idx="26">
                  <c:v>0.0708</c:v>
                </c:pt>
                <c:pt idx="27">
                  <c:v>0.0715</c:v>
                </c:pt>
                <c:pt idx="28">
                  <c:v>0.0782</c:v>
                </c:pt>
                <c:pt idx="29">
                  <c:v>0.0804</c:v>
                </c:pt>
                <c:pt idx="30">
                  <c:v>0.101</c:v>
                </c:pt>
                <c:pt idx="31">
                  <c:v>0.112</c:v>
                </c:pt>
                <c:pt idx="32">
                  <c:v>0.117</c:v>
                </c:pt>
                <c:pt idx="33">
                  <c:v>0.13</c:v>
                </c:pt>
                <c:pt idx="34">
                  <c:v>0.134</c:v>
                </c:pt>
                <c:pt idx="35">
                  <c:v>0.147</c:v>
                </c:pt>
                <c:pt idx="36">
                  <c:v>0.153</c:v>
                </c:pt>
                <c:pt idx="37">
                  <c:v>0.154</c:v>
                </c:pt>
                <c:pt idx="38">
                  <c:v>0.168</c:v>
                </c:pt>
                <c:pt idx="39">
                  <c:v>0.184</c:v>
                </c:pt>
                <c:pt idx="40">
                  <c:v>0.188</c:v>
                </c:pt>
                <c:pt idx="41">
                  <c:v>0.189</c:v>
                </c:pt>
                <c:pt idx="42">
                  <c:v>0.2</c:v>
                </c:pt>
                <c:pt idx="43">
                  <c:v>0.201</c:v>
                </c:pt>
                <c:pt idx="44">
                  <c:v>0.21</c:v>
                </c:pt>
                <c:pt idx="45">
                  <c:v>0.217</c:v>
                </c:pt>
                <c:pt idx="46">
                  <c:v>0.218</c:v>
                </c:pt>
                <c:pt idx="47">
                  <c:v>0.223</c:v>
                </c:pt>
                <c:pt idx="48">
                  <c:v>0.228</c:v>
                </c:pt>
                <c:pt idx="49">
                  <c:v>0.234</c:v>
                </c:pt>
                <c:pt idx="50">
                  <c:v>0.242</c:v>
                </c:pt>
                <c:pt idx="51">
                  <c:v>0.271</c:v>
                </c:pt>
                <c:pt idx="52">
                  <c:v>0.272</c:v>
                </c:pt>
                <c:pt idx="53">
                  <c:v>0.274</c:v>
                </c:pt>
                <c:pt idx="54">
                  <c:v>0.286</c:v>
                </c:pt>
                <c:pt idx="55">
                  <c:v>0.293</c:v>
                </c:pt>
                <c:pt idx="56">
                  <c:v>0.317</c:v>
                </c:pt>
                <c:pt idx="57">
                  <c:v>0.33</c:v>
                </c:pt>
                <c:pt idx="58">
                  <c:v>0.361</c:v>
                </c:pt>
                <c:pt idx="59">
                  <c:v>0.391</c:v>
                </c:pt>
                <c:pt idx="60">
                  <c:v>0.4</c:v>
                </c:pt>
                <c:pt idx="61">
                  <c:v>0.41</c:v>
                </c:pt>
                <c:pt idx="62">
                  <c:v>0.429</c:v>
                </c:pt>
                <c:pt idx="63">
                  <c:v>0.436</c:v>
                </c:pt>
                <c:pt idx="64">
                  <c:v>0.46</c:v>
                </c:pt>
                <c:pt idx="65">
                  <c:v>0.509</c:v>
                </c:pt>
                <c:pt idx="66">
                  <c:v>0.528</c:v>
                </c:pt>
                <c:pt idx="67">
                  <c:v>0.538</c:v>
                </c:pt>
                <c:pt idx="68">
                  <c:v>0.611</c:v>
                </c:pt>
                <c:pt idx="69">
                  <c:v>0.621</c:v>
                </c:pt>
                <c:pt idx="70">
                  <c:v>0.674</c:v>
                </c:pt>
                <c:pt idx="71">
                  <c:v>0.674</c:v>
                </c:pt>
                <c:pt idx="72">
                  <c:v>0.685</c:v>
                </c:pt>
                <c:pt idx="73">
                  <c:v>0.808</c:v>
                </c:pt>
                <c:pt idx="74">
                  <c:v>0.818</c:v>
                </c:pt>
                <c:pt idx="75">
                  <c:v>0.859</c:v>
                </c:pt>
                <c:pt idx="76">
                  <c:v>0.864</c:v>
                </c:pt>
                <c:pt idx="77">
                  <c:v>0.896</c:v>
                </c:pt>
                <c:pt idx="78">
                  <c:v>0.942</c:v>
                </c:pt>
                <c:pt idx="79">
                  <c:v>1.0</c:v>
                </c:pt>
                <c:pt idx="80">
                  <c:v>1.26</c:v>
                </c:pt>
                <c:pt idx="81">
                  <c:v>1.36</c:v>
                </c:pt>
                <c:pt idx="82">
                  <c:v>1.9</c:v>
                </c:pt>
                <c:pt idx="83">
                  <c:v>2.06</c:v>
                </c:pt>
                <c:pt idx="84">
                  <c:v>2.22</c:v>
                </c:pt>
                <c:pt idx="85">
                  <c:v>2.22</c:v>
                </c:pt>
                <c:pt idx="86">
                  <c:v>2.3</c:v>
                </c:pt>
                <c:pt idx="87">
                  <c:v>2.41</c:v>
                </c:pt>
                <c:pt idx="88">
                  <c:v>2.41</c:v>
                </c:pt>
                <c:pt idx="89">
                  <c:v>2.56</c:v>
                </c:pt>
                <c:pt idx="90">
                  <c:v>2.57</c:v>
                </c:pt>
                <c:pt idx="91">
                  <c:v>2.61</c:v>
                </c:pt>
                <c:pt idx="92">
                  <c:v>3.3</c:v>
                </c:pt>
                <c:pt idx="93">
                  <c:v>3.7</c:v>
                </c:pt>
                <c:pt idx="94">
                  <c:v>4.26</c:v>
                </c:pt>
                <c:pt idx="95">
                  <c:v>5.149999999999999</c:v>
                </c:pt>
                <c:pt idx="96">
                  <c:v>5.38</c:v>
                </c:pt>
                <c:pt idx="97">
                  <c:v>5.58</c:v>
                </c:pt>
                <c:pt idx="98">
                  <c:v>6.22</c:v>
                </c:pt>
                <c:pt idx="99">
                  <c:v>8.37</c:v>
                </c:pt>
                <c:pt idx="100">
                  <c:v>8.58</c:v>
                </c:pt>
                <c:pt idx="101">
                  <c:v>9.05</c:v>
                </c:pt>
                <c:pt idx="102">
                  <c:v>10.3</c:v>
                </c:pt>
                <c:pt idx="103">
                  <c:v>11.6</c:v>
                </c:pt>
                <c:pt idx="104">
                  <c:v>12.9</c:v>
                </c:pt>
                <c:pt idx="105">
                  <c:v>21.4</c:v>
                </c:pt>
                <c:pt idx="106">
                  <c:v>23.9</c:v>
                </c:pt>
                <c:pt idx="107">
                  <c:v>24.3</c:v>
                </c:pt>
                <c:pt idx="108">
                  <c:v>35.2</c:v>
                </c:pt>
                <c:pt idx="109">
                  <c:v>35.6</c:v>
                </c:pt>
                <c:pt idx="110">
                  <c:v>42.7</c:v>
                </c:pt>
                <c:pt idx="111">
                  <c:v>44.7</c:v>
                </c:pt>
                <c:pt idx="112">
                  <c:v>46.7</c:v>
                </c:pt>
                <c:pt idx="113">
                  <c:v>48.8</c:v>
                </c:pt>
                <c:pt idx="114">
                  <c:v>73.3</c:v>
                </c:pt>
                <c:pt idx="115">
                  <c:v>84.1</c:v>
                </c:pt>
                <c:pt idx="116">
                  <c:v>130.0</c:v>
                </c:pt>
                <c:pt idx="117">
                  <c:v>227.0</c:v>
                </c:pt>
                <c:pt idx="118">
                  <c:v>50200.0</c:v>
                </c:pt>
                <c:pt idx="119">
                  <c:v>21500.0</c:v>
                </c:pt>
                <c:pt idx="120">
                  <c:v>72200.0</c:v>
                </c:pt>
                <c:pt idx="121">
                  <c:v>17100.0</c:v>
                </c:pt>
                <c:pt idx="122">
                  <c:v>20500.0</c:v>
                </c:pt>
                <c:pt idx="123">
                  <c:v>25300.0</c:v>
                </c:pt>
                <c:pt idx="124">
                  <c:v>34300.0</c:v>
                </c:pt>
                <c:pt idx="125">
                  <c:v>43100.0</c:v>
                </c:pt>
                <c:pt idx="126">
                  <c:v>52300.0</c:v>
                </c:pt>
                <c:pt idx="127">
                  <c:v>54300.0</c:v>
                </c:pt>
                <c:pt idx="128">
                  <c:v>55200.0</c:v>
                </c:pt>
                <c:pt idx="129">
                  <c:v>55300.0</c:v>
                </c:pt>
                <c:pt idx="130">
                  <c:v>56300.0</c:v>
                </c:pt>
                <c:pt idx="131">
                  <c:v>56700.0</c:v>
                </c:pt>
                <c:pt idx="132">
                  <c:v>56700.0</c:v>
                </c:pt>
                <c:pt idx="133">
                  <c:v>57000.0</c:v>
                </c:pt>
                <c:pt idx="134">
                  <c:v>57000.0</c:v>
                </c:pt>
                <c:pt idx="135">
                  <c:v>57000.0</c:v>
                </c:pt>
                <c:pt idx="136">
                  <c:v>57200.0</c:v>
                </c:pt>
                <c:pt idx="137">
                  <c:v>58400.0</c:v>
                </c:pt>
                <c:pt idx="138">
                  <c:v>58700.0</c:v>
                </c:pt>
                <c:pt idx="139">
                  <c:v>59900.0</c:v>
                </c:pt>
                <c:pt idx="140">
                  <c:v>60600.0</c:v>
                </c:pt>
                <c:pt idx="141">
                  <c:v>61800.0</c:v>
                </c:pt>
                <c:pt idx="142">
                  <c:v>62800.0</c:v>
                </c:pt>
                <c:pt idx="143">
                  <c:v>63000.0</c:v>
                </c:pt>
                <c:pt idx="144">
                  <c:v>63400.0</c:v>
                </c:pt>
                <c:pt idx="145">
                  <c:v>65000.0</c:v>
                </c:pt>
                <c:pt idx="146">
                  <c:v>65400.0</c:v>
                </c:pt>
                <c:pt idx="147">
                  <c:v>65800.0</c:v>
                </c:pt>
                <c:pt idx="148">
                  <c:v>65900.0</c:v>
                </c:pt>
                <c:pt idx="149">
                  <c:v>67200.0</c:v>
                </c:pt>
                <c:pt idx="150">
                  <c:v>67800.0</c:v>
                </c:pt>
                <c:pt idx="151">
                  <c:v>68100.0</c:v>
                </c:pt>
                <c:pt idx="152">
                  <c:v>68300.0</c:v>
                </c:pt>
                <c:pt idx="153">
                  <c:v>68700.0</c:v>
                </c:pt>
                <c:pt idx="154">
                  <c:v>68700.0</c:v>
                </c:pt>
                <c:pt idx="155">
                  <c:v>69100.0</c:v>
                </c:pt>
                <c:pt idx="156">
                  <c:v>69200.0</c:v>
                </c:pt>
                <c:pt idx="157">
                  <c:v>69800.0</c:v>
                </c:pt>
                <c:pt idx="158">
                  <c:v>69900.0</c:v>
                </c:pt>
                <c:pt idx="159">
                  <c:v>70200.0</c:v>
                </c:pt>
                <c:pt idx="160">
                  <c:v>70300.0</c:v>
                </c:pt>
                <c:pt idx="161">
                  <c:v>70300.0</c:v>
                </c:pt>
                <c:pt idx="162">
                  <c:v>70300.0</c:v>
                </c:pt>
                <c:pt idx="163">
                  <c:v>70300.0</c:v>
                </c:pt>
                <c:pt idx="164">
                  <c:v>70400.0</c:v>
                </c:pt>
                <c:pt idx="165">
                  <c:v>70400.0</c:v>
                </c:pt>
                <c:pt idx="166">
                  <c:v>70500.0</c:v>
                </c:pt>
                <c:pt idx="167">
                  <c:v>70500.0</c:v>
                </c:pt>
                <c:pt idx="168">
                  <c:v>70600.0</c:v>
                </c:pt>
                <c:pt idx="169">
                  <c:v>70700.0</c:v>
                </c:pt>
                <c:pt idx="170">
                  <c:v>70700.0</c:v>
                </c:pt>
                <c:pt idx="171">
                  <c:v>70700.0</c:v>
                </c:pt>
                <c:pt idx="172">
                  <c:v>70800.0</c:v>
                </c:pt>
                <c:pt idx="173">
                  <c:v>71200.0</c:v>
                </c:pt>
                <c:pt idx="174">
                  <c:v>71300.0</c:v>
                </c:pt>
                <c:pt idx="175">
                  <c:v>71400.0</c:v>
                </c:pt>
                <c:pt idx="176">
                  <c:v>71400.0</c:v>
                </c:pt>
                <c:pt idx="177">
                  <c:v>71500.0</c:v>
                </c:pt>
                <c:pt idx="178">
                  <c:v>71600.0</c:v>
                </c:pt>
                <c:pt idx="179">
                  <c:v>71700.0</c:v>
                </c:pt>
                <c:pt idx="180">
                  <c:v>71700.0</c:v>
                </c:pt>
                <c:pt idx="181">
                  <c:v>71700.0</c:v>
                </c:pt>
                <c:pt idx="182">
                  <c:v>71900.0</c:v>
                </c:pt>
                <c:pt idx="183">
                  <c:v>72000.0</c:v>
                </c:pt>
                <c:pt idx="184">
                  <c:v>72000.0</c:v>
                </c:pt>
                <c:pt idx="185">
                  <c:v>72100.0</c:v>
                </c:pt>
                <c:pt idx="186">
                  <c:v>72300.0</c:v>
                </c:pt>
                <c:pt idx="187">
                  <c:v>72300.0</c:v>
                </c:pt>
                <c:pt idx="188">
                  <c:v>65600.0</c:v>
                </c:pt>
                <c:pt idx="189">
                  <c:v>70300.0</c:v>
                </c:pt>
                <c:pt idx="190">
                  <c:v>71900.0</c:v>
                </c:pt>
                <c:pt idx="191">
                  <c:v>71900.0</c:v>
                </c:pt>
              </c:numCache>
            </c:numRef>
          </c:val>
          <c:smooth val="0"/>
        </c:ser>
        <c:ser>
          <c:idx val="2"/>
          <c:order val="1"/>
          <c:tx>
            <c:v>Cachet</c:v>
          </c:tx>
          <c:spPr>
            <a:ln w="25400" cmpd="sng">
              <a:prstDash val="solid"/>
            </a:ln>
          </c:spPr>
          <c:marker>
            <c:symbol val="none"/>
          </c:marker>
          <c:cat>
            <c:numRef>
              <c:f>Sheet1!$H$1:$H$192</c:f>
              <c:numCache>
                <c:formatCode>General</c:formatCode>
                <c:ptCount val="19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numCache>
            </c:numRef>
          </c:cat>
          <c:val>
            <c:numRef>
              <c:f>Sheet1!$J$1:$J$192</c:f>
              <c:numCache>
                <c:formatCode>General</c:formatCode>
                <c:ptCount val="192"/>
                <c:pt idx="0">
                  <c:v>0.0201</c:v>
                </c:pt>
                <c:pt idx="1">
                  <c:v>0.0202</c:v>
                </c:pt>
                <c:pt idx="2">
                  <c:v>0.0211</c:v>
                </c:pt>
                <c:pt idx="3">
                  <c:v>0.0214</c:v>
                </c:pt>
                <c:pt idx="4">
                  <c:v>0.0224</c:v>
                </c:pt>
                <c:pt idx="5">
                  <c:v>0.0234</c:v>
                </c:pt>
                <c:pt idx="6">
                  <c:v>0.0238</c:v>
                </c:pt>
                <c:pt idx="7">
                  <c:v>0.0243</c:v>
                </c:pt>
                <c:pt idx="8">
                  <c:v>0.0248</c:v>
                </c:pt>
                <c:pt idx="9">
                  <c:v>0.0254</c:v>
                </c:pt>
                <c:pt idx="10">
                  <c:v>0.0274</c:v>
                </c:pt>
                <c:pt idx="11">
                  <c:v>0.0278</c:v>
                </c:pt>
                <c:pt idx="12">
                  <c:v>0.0301</c:v>
                </c:pt>
                <c:pt idx="13">
                  <c:v>0.0302</c:v>
                </c:pt>
                <c:pt idx="14">
                  <c:v>0.0303</c:v>
                </c:pt>
                <c:pt idx="15">
                  <c:v>0.0304</c:v>
                </c:pt>
                <c:pt idx="16">
                  <c:v>0.0305</c:v>
                </c:pt>
                <c:pt idx="17">
                  <c:v>0.0317</c:v>
                </c:pt>
                <c:pt idx="18">
                  <c:v>0.0399</c:v>
                </c:pt>
                <c:pt idx="19">
                  <c:v>0.0515</c:v>
                </c:pt>
                <c:pt idx="20">
                  <c:v>0.0544</c:v>
                </c:pt>
                <c:pt idx="21">
                  <c:v>0.0555</c:v>
                </c:pt>
                <c:pt idx="22">
                  <c:v>0.0594</c:v>
                </c:pt>
                <c:pt idx="23">
                  <c:v>0.0637</c:v>
                </c:pt>
                <c:pt idx="24">
                  <c:v>0.0648</c:v>
                </c:pt>
                <c:pt idx="25">
                  <c:v>0.0694</c:v>
                </c:pt>
                <c:pt idx="26">
                  <c:v>0.0708</c:v>
                </c:pt>
                <c:pt idx="27">
                  <c:v>0.0715</c:v>
                </c:pt>
                <c:pt idx="28">
                  <c:v>0.0782</c:v>
                </c:pt>
                <c:pt idx="29">
                  <c:v>0.0804</c:v>
                </c:pt>
                <c:pt idx="30">
                  <c:v>0.101</c:v>
                </c:pt>
                <c:pt idx="31">
                  <c:v>0.112</c:v>
                </c:pt>
                <c:pt idx="32">
                  <c:v>0.117</c:v>
                </c:pt>
                <c:pt idx="33">
                  <c:v>0.13</c:v>
                </c:pt>
                <c:pt idx="34">
                  <c:v>0.134</c:v>
                </c:pt>
                <c:pt idx="35">
                  <c:v>0.147</c:v>
                </c:pt>
                <c:pt idx="36">
                  <c:v>0.153</c:v>
                </c:pt>
                <c:pt idx="37">
                  <c:v>0.154</c:v>
                </c:pt>
                <c:pt idx="38">
                  <c:v>0.168</c:v>
                </c:pt>
                <c:pt idx="39">
                  <c:v>0.184</c:v>
                </c:pt>
                <c:pt idx="40">
                  <c:v>0.188</c:v>
                </c:pt>
                <c:pt idx="41">
                  <c:v>0.189</c:v>
                </c:pt>
                <c:pt idx="42">
                  <c:v>0.2</c:v>
                </c:pt>
                <c:pt idx="43">
                  <c:v>0.201</c:v>
                </c:pt>
                <c:pt idx="44">
                  <c:v>0.21</c:v>
                </c:pt>
                <c:pt idx="45">
                  <c:v>0.217</c:v>
                </c:pt>
                <c:pt idx="46">
                  <c:v>0.218</c:v>
                </c:pt>
                <c:pt idx="47">
                  <c:v>0.223</c:v>
                </c:pt>
                <c:pt idx="48">
                  <c:v>0.228</c:v>
                </c:pt>
                <c:pt idx="49">
                  <c:v>0.234</c:v>
                </c:pt>
                <c:pt idx="50">
                  <c:v>0.242</c:v>
                </c:pt>
                <c:pt idx="51">
                  <c:v>0.271</c:v>
                </c:pt>
                <c:pt idx="52">
                  <c:v>0.272</c:v>
                </c:pt>
                <c:pt idx="53">
                  <c:v>0.274</c:v>
                </c:pt>
                <c:pt idx="54">
                  <c:v>0.286</c:v>
                </c:pt>
                <c:pt idx="55">
                  <c:v>0.293</c:v>
                </c:pt>
                <c:pt idx="56">
                  <c:v>0.317</c:v>
                </c:pt>
                <c:pt idx="57">
                  <c:v>0.33</c:v>
                </c:pt>
                <c:pt idx="58">
                  <c:v>0.361</c:v>
                </c:pt>
                <c:pt idx="59">
                  <c:v>0.391</c:v>
                </c:pt>
                <c:pt idx="60">
                  <c:v>0.4</c:v>
                </c:pt>
                <c:pt idx="61">
                  <c:v>0.41</c:v>
                </c:pt>
                <c:pt idx="62">
                  <c:v>0.429</c:v>
                </c:pt>
                <c:pt idx="63">
                  <c:v>0.436</c:v>
                </c:pt>
                <c:pt idx="64">
                  <c:v>0.46</c:v>
                </c:pt>
                <c:pt idx="65">
                  <c:v>0.509</c:v>
                </c:pt>
                <c:pt idx="66">
                  <c:v>0.528</c:v>
                </c:pt>
                <c:pt idx="67">
                  <c:v>0.538</c:v>
                </c:pt>
                <c:pt idx="68">
                  <c:v>0.611</c:v>
                </c:pt>
                <c:pt idx="69">
                  <c:v>0.621</c:v>
                </c:pt>
                <c:pt idx="70">
                  <c:v>0.674</c:v>
                </c:pt>
                <c:pt idx="71">
                  <c:v>0.674</c:v>
                </c:pt>
                <c:pt idx="72">
                  <c:v>0.685</c:v>
                </c:pt>
                <c:pt idx="73">
                  <c:v>0.808</c:v>
                </c:pt>
                <c:pt idx="74">
                  <c:v>0.818</c:v>
                </c:pt>
                <c:pt idx="75">
                  <c:v>0.859</c:v>
                </c:pt>
                <c:pt idx="76">
                  <c:v>0.864</c:v>
                </c:pt>
                <c:pt idx="77">
                  <c:v>0.896</c:v>
                </c:pt>
                <c:pt idx="78">
                  <c:v>0.942</c:v>
                </c:pt>
                <c:pt idx="79">
                  <c:v>1.0</c:v>
                </c:pt>
                <c:pt idx="80">
                  <c:v>1.26</c:v>
                </c:pt>
                <c:pt idx="81">
                  <c:v>1.36</c:v>
                </c:pt>
                <c:pt idx="82">
                  <c:v>1.9</c:v>
                </c:pt>
                <c:pt idx="83">
                  <c:v>2.06</c:v>
                </c:pt>
                <c:pt idx="84">
                  <c:v>2.22</c:v>
                </c:pt>
                <c:pt idx="85">
                  <c:v>2.22</c:v>
                </c:pt>
                <c:pt idx="86">
                  <c:v>2.3</c:v>
                </c:pt>
                <c:pt idx="87">
                  <c:v>2.41</c:v>
                </c:pt>
                <c:pt idx="88">
                  <c:v>2.41</c:v>
                </c:pt>
                <c:pt idx="89">
                  <c:v>2.56</c:v>
                </c:pt>
                <c:pt idx="90">
                  <c:v>2.57</c:v>
                </c:pt>
                <c:pt idx="91">
                  <c:v>2.61</c:v>
                </c:pt>
                <c:pt idx="92">
                  <c:v>3.3</c:v>
                </c:pt>
                <c:pt idx="93">
                  <c:v>3.7</c:v>
                </c:pt>
                <c:pt idx="94">
                  <c:v>4.26</c:v>
                </c:pt>
                <c:pt idx="95">
                  <c:v>5.149999999999999</c:v>
                </c:pt>
                <c:pt idx="96">
                  <c:v>5.38</c:v>
                </c:pt>
                <c:pt idx="97">
                  <c:v>5.58</c:v>
                </c:pt>
                <c:pt idx="98">
                  <c:v>6.22</c:v>
                </c:pt>
                <c:pt idx="99">
                  <c:v>8.37</c:v>
                </c:pt>
                <c:pt idx="100">
                  <c:v>8.58</c:v>
                </c:pt>
                <c:pt idx="101">
                  <c:v>9.05</c:v>
                </c:pt>
                <c:pt idx="102">
                  <c:v>10.3</c:v>
                </c:pt>
                <c:pt idx="103">
                  <c:v>11.6</c:v>
                </c:pt>
                <c:pt idx="104">
                  <c:v>12.9</c:v>
                </c:pt>
                <c:pt idx="105">
                  <c:v>21.4</c:v>
                </c:pt>
                <c:pt idx="106">
                  <c:v>23.9</c:v>
                </c:pt>
                <c:pt idx="107">
                  <c:v>24.3</c:v>
                </c:pt>
                <c:pt idx="108">
                  <c:v>35.2</c:v>
                </c:pt>
                <c:pt idx="109">
                  <c:v>35.6</c:v>
                </c:pt>
                <c:pt idx="110">
                  <c:v>42.7</c:v>
                </c:pt>
                <c:pt idx="111">
                  <c:v>44.7</c:v>
                </c:pt>
                <c:pt idx="112">
                  <c:v>46.7</c:v>
                </c:pt>
                <c:pt idx="113">
                  <c:v>48.8</c:v>
                </c:pt>
                <c:pt idx="114">
                  <c:v>73.3</c:v>
                </c:pt>
                <c:pt idx="115">
                  <c:v>84.1</c:v>
                </c:pt>
                <c:pt idx="116">
                  <c:v>130.0</c:v>
                </c:pt>
                <c:pt idx="117">
                  <c:v>227.0</c:v>
                </c:pt>
                <c:pt idx="118">
                  <c:v>8720.0</c:v>
                </c:pt>
                <c:pt idx="119">
                  <c:v>13500.0</c:v>
                </c:pt>
                <c:pt idx="120">
                  <c:v>17900.0</c:v>
                </c:pt>
                <c:pt idx="121">
                  <c:v>71800.0</c:v>
                </c:pt>
                <c:pt idx="122">
                  <c:v>71800.0</c:v>
                </c:pt>
                <c:pt idx="123">
                  <c:v>71800.0</c:v>
                </c:pt>
                <c:pt idx="124">
                  <c:v>71800.0</c:v>
                </c:pt>
                <c:pt idx="125">
                  <c:v>71800.0</c:v>
                </c:pt>
                <c:pt idx="126">
                  <c:v>71800.0</c:v>
                </c:pt>
                <c:pt idx="127">
                  <c:v>71800.0</c:v>
                </c:pt>
                <c:pt idx="128">
                  <c:v>71800.0</c:v>
                </c:pt>
                <c:pt idx="129">
                  <c:v>71800.0</c:v>
                </c:pt>
                <c:pt idx="130">
                  <c:v>71800.0</c:v>
                </c:pt>
                <c:pt idx="131">
                  <c:v>71800.0</c:v>
                </c:pt>
                <c:pt idx="132">
                  <c:v>71800.0</c:v>
                </c:pt>
                <c:pt idx="133">
                  <c:v>71800.0</c:v>
                </c:pt>
                <c:pt idx="134">
                  <c:v>71800.0</c:v>
                </c:pt>
                <c:pt idx="135">
                  <c:v>71800.0</c:v>
                </c:pt>
                <c:pt idx="136">
                  <c:v>71800.0</c:v>
                </c:pt>
                <c:pt idx="137">
                  <c:v>71800.0</c:v>
                </c:pt>
                <c:pt idx="138">
                  <c:v>71800.0</c:v>
                </c:pt>
                <c:pt idx="139">
                  <c:v>71800.0</c:v>
                </c:pt>
                <c:pt idx="140">
                  <c:v>71800.0</c:v>
                </c:pt>
                <c:pt idx="141">
                  <c:v>71800.0</c:v>
                </c:pt>
                <c:pt idx="142">
                  <c:v>71800.0</c:v>
                </c:pt>
                <c:pt idx="143">
                  <c:v>71800.0</c:v>
                </c:pt>
                <c:pt idx="144">
                  <c:v>71800.0</c:v>
                </c:pt>
                <c:pt idx="145">
                  <c:v>71800.0</c:v>
                </c:pt>
                <c:pt idx="146">
                  <c:v>71800.0</c:v>
                </c:pt>
                <c:pt idx="147">
                  <c:v>71800.0</c:v>
                </c:pt>
                <c:pt idx="148">
                  <c:v>71800.0</c:v>
                </c:pt>
                <c:pt idx="149">
                  <c:v>71800.0</c:v>
                </c:pt>
                <c:pt idx="150">
                  <c:v>71800.0</c:v>
                </c:pt>
                <c:pt idx="151">
                  <c:v>71800.0</c:v>
                </c:pt>
                <c:pt idx="152">
                  <c:v>71800.0</c:v>
                </c:pt>
                <c:pt idx="153">
                  <c:v>71800.0</c:v>
                </c:pt>
                <c:pt idx="154">
                  <c:v>71800.0</c:v>
                </c:pt>
                <c:pt idx="155">
                  <c:v>71800.0</c:v>
                </c:pt>
                <c:pt idx="156">
                  <c:v>71800.0</c:v>
                </c:pt>
                <c:pt idx="157">
                  <c:v>71800.0</c:v>
                </c:pt>
                <c:pt idx="158">
                  <c:v>71800.0</c:v>
                </c:pt>
                <c:pt idx="159">
                  <c:v>71800.0</c:v>
                </c:pt>
                <c:pt idx="160">
                  <c:v>71800.0</c:v>
                </c:pt>
                <c:pt idx="161">
                  <c:v>71800.0</c:v>
                </c:pt>
                <c:pt idx="162">
                  <c:v>71800.0</c:v>
                </c:pt>
                <c:pt idx="163">
                  <c:v>71800.0</c:v>
                </c:pt>
                <c:pt idx="164">
                  <c:v>71800.0</c:v>
                </c:pt>
                <c:pt idx="165">
                  <c:v>71800.0</c:v>
                </c:pt>
                <c:pt idx="166">
                  <c:v>71800.0</c:v>
                </c:pt>
                <c:pt idx="167">
                  <c:v>71800.0</c:v>
                </c:pt>
                <c:pt idx="168">
                  <c:v>71800.0</c:v>
                </c:pt>
                <c:pt idx="169">
                  <c:v>71800.0</c:v>
                </c:pt>
                <c:pt idx="170">
                  <c:v>71800.0</c:v>
                </c:pt>
                <c:pt idx="171">
                  <c:v>71800.0</c:v>
                </c:pt>
                <c:pt idx="172">
                  <c:v>71800.0</c:v>
                </c:pt>
                <c:pt idx="173">
                  <c:v>71800.0</c:v>
                </c:pt>
                <c:pt idx="174">
                  <c:v>71800.0</c:v>
                </c:pt>
                <c:pt idx="175">
                  <c:v>71800.0</c:v>
                </c:pt>
                <c:pt idx="176">
                  <c:v>71800.0</c:v>
                </c:pt>
                <c:pt idx="177">
                  <c:v>71800.0</c:v>
                </c:pt>
                <c:pt idx="178">
                  <c:v>71800.0</c:v>
                </c:pt>
                <c:pt idx="179">
                  <c:v>71800.0</c:v>
                </c:pt>
                <c:pt idx="180">
                  <c:v>71800.0</c:v>
                </c:pt>
                <c:pt idx="181">
                  <c:v>71800.0</c:v>
                </c:pt>
                <c:pt idx="182">
                  <c:v>71800.0</c:v>
                </c:pt>
                <c:pt idx="183">
                  <c:v>71800.0</c:v>
                </c:pt>
                <c:pt idx="184">
                  <c:v>71800.0</c:v>
                </c:pt>
                <c:pt idx="185">
                  <c:v>71800.0</c:v>
                </c:pt>
                <c:pt idx="186">
                  <c:v>71800.0</c:v>
                </c:pt>
                <c:pt idx="187">
                  <c:v>71800.0</c:v>
                </c:pt>
                <c:pt idx="188">
                  <c:v>71900.0</c:v>
                </c:pt>
                <c:pt idx="189">
                  <c:v>71900.0</c:v>
                </c:pt>
                <c:pt idx="190">
                  <c:v>71900.0</c:v>
                </c:pt>
                <c:pt idx="191">
                  <c:v>71900.0</c:v>
                </c:pt>
              </c:numCache>
            </c:numRef>
          </c:val>
          <c:smooth val="0"/>
        </c:ser>
        <c:dLbls>
          <c:showLegendKey val="0"/>
          <c:showVal val="0"/>
          <c:showCatName val="0"/>
          <c:showSerName val="0"/>
          <c:showPercent val="0"/>
          <c:showBubbleSize val="0"/>
        </c:dLbls>
        <c:marker val="1"/>
        <c:smooth val="0"/>
        <c:axId val="2129117624"/>
        <c:axId val="2129120600"/>
      </c:lineChart>
      <c:catAx>
        <c:axId val="2129117624"/>
        <c:scaling>
          <c:orientation val="minMax"/>
        </c:scaling>
        <c:delete val="0"/>
        <c:axPos val="b"/>
        <c:numFmt formatCode="General" sourceLinked="1"/>
        <c:majorTickMark val="out"/>
        <c:minorTickMark val="none"/>
        <c:tickLblPos val="nextTo"/>
        <c:crossAx val="2129120600"/>
        <c:crossesAt val="0.01"/>
        <c:auto val="1"/>
        <c:lblAlgn val="ctr"/>
        <c:lblOffset val="100"/>
        <c:tickLblSkip val="10"/>
        <c:noMultiLvlLbl val="0"/>
      </c:catAx>
      <c:valAx>
        <c:axId val="2129120600"/>
        <c:scaling>
          <c:orientation val="minMax"/>
          <c:max val="72000.0"/>
          <c:min val="0.0"/>
        </c:scaling>
        <c:delete val="0"/>
        <c:axPos val="l"/>
        <c:majorGridlines/>
        <c:numFmt formatCode="General" sourceLinked="1"/>
        <c:majorTickMark val="out"/>
        <c:minorTickMark val="none"/>
        <c:tickLblPos val="nextTo"/>
        <c:crossAx val="2129117624"/>
        <c:crosses val="autoZero"/>
        <c:crossBetween val="between"/>
      </c:valAx>
    </c:plotArea>
    <c:legend>
      <c:legendPos val="r"/>
      <c:layout/>
      <c:overlay val="1"/>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0"/>
          <c:tx>
            <c:v>ApproxMC</c:v>
          </c:tx>
          <c:spPr>
            <a:ln w="25400" cmpd="sng"/>
          </c:spPr>
          <c:marker>
            <c:symbol val="none"/>
          </c:marker>
          <c:cat>
            <c:numRef>
              <c:f>Sheet1!$K$1:$K$192</c:f>
              <c:numCache>
                <c:formatCode>General</c:formatCode>
                <c:ptCount val="19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numCache>
            </c:numRef>
          </c:cat>
          <c:val>
            <c:numRef>
              <c:f>Sheet1!$M$1:$M$192</c:f>
              <c:numCache>
                <c:formatCode>General</c:formatCode>
                <c:ptCount val="192"/>
                <c:pt idx="0">
                  <c:v>3.68</c:v>
                </c:pt>
                <c:pt idx="1">
                  <c:v>1.93</c:v>
                </c:pt>
                <c:pt idx="2">
                  <c:v>3.57</c:v>
                </c:pt>
                <c:pt idx="3">
                  <c:v>2.9</c:v>
                </c:pt>
                <c:pt idx="4">
                  <c:v>38.2</c:v>
                </c:pt>
                <c:pt idx="5">
                  <c:v>263.0</c:v>
                </c:pt>
                <c:pt idx="6">
                  <c:v>120.0</c:v>
                </c:pt>
                <c:pt idx="7">
                  <c:v>5.42</c:v>
                </c:pt>
                <c:pt idx="8">
                  <c:v>201.0</c:v>
                </c:pt>
                <c:pt idx="9">
                  <c:v>3.6</c:v>
                </c:pt>
                <c:pt idx="10">
                  <c:v>320.0</c:v>
                </c:pt>
                <c:pt idx="11">
                  <c:v>251.0</c:v>
                </c:pt>
                <c:pt idx="12">
                  <c:v>261.0</c:v>
                </c:pt>
                <c:pt idx="13">
                  <c:v>265.0</c:v>
                </c:pt>
                <c:pt idx="14">
                  <c:v>59.8</c:v>
                </c:pt>
                <c:pt idx="15">
                  <c:v>313.0</c:v>
                </c:pt>
                <c:pt idx="16">
                  <c:v>61.0</c:v>
                </c:pt>
                <c:pt idx="17">
                  <c:v>242.0</c:v>
                </c:pt>
                <c:pt idx="18">
                  <c:v>206.0</c:v>
                </c:pt>
                <c:pt idx="19">
                  <c:v>256.0</c:v>
                </c:pt>
                <c:pt idx="20">
                  <c:v>229.0</c:v>
                </c:pt>
                <c:pt idx="21">
                  <c:v>264.0</c:v>
                </c:pt>
                <c:pt idx="22">
                  <c:v>404.0</c:v>
                </c:pt>
                <c:pt idx="23">
                  <c:v>489.0</c:v>
                </c:pt>
                <c:pt idx="24">
                  <c:v>1590.0</c:v>
                </c:pt>
                <c:pt idx="25">
                  <c:v>744.0</c:v>
                </c:pt>
                <c:pt idx="26">
                  <c:v>418.0</c:v>
                </c:pt>
                <c:pt idx="27">
                  <c:v>1200.0</c:v>
                </c:pt>
                <c:pt idx="28">
                  <c:v>656.0</c:v>
                </c:pt>
                <c:pt idx="29">
                  <c:v>24.9</c:v>
                </c:pt>
                <c:pt idx="30">
                  <c:v>674.0</c:v>
                </c:pt>
                <c:pt idx="31">
                  <c:v>303.0</c:v>
                </c:pt>
                <c:pt idx="32">
                  <c:v>359.0</c:v>
                </c:pt>
                <c:pt idx="33">
                  <c:v>1710.0</c:v>
                </c:pt>
                <c:pt idx="34">
                  <c:v>3.55</c:v>
                </c:pt>
                <c:pt idx="35">
                  <c:v>817.0</c:v>
                </c:pt>
                <c:pt idx="36">
                  <c:v>7770.0</c:v>
                </c:pt>
                <c:pt idx="37">
                  <c:v>323.0</c:v>
                </c:pt>
                <c:pt idx="38">
                  <c:v>544.0</c:v>
                </c:pt>
                <c:pt idx="39">
                  <c:v>997.0</c:v>
                </c:pt>
                <c:pt idx="40">
                  <c:v>30.2</c:v>
                </c:pt>
                <c:pt idx="41">
                  <c:v>432.0</c:v>
                </c:pt>
                <c:pt idx="42">
                  <c:v>4.02</c:v>
                </c:pt>
                <c:pt idx="43">
                  <c:v>260.0</c:v>
                </c:pt>
                <c:pt idx="44">
                  <c:v>76.3</c:v>
                </c:pt>
                <c:pt idx="45">
                  <c:v>76.3</c:v>
                </c:pt>
                <c:pt idx="46">
                  <c:v>69.7</c:v>
                </c:pt>
                <c:pt idx="47">
                  <c:v>191.0</c:v>
                </c:pt>
                <c:pt idx="48">
                  <c:v>3790.0</c:v>
                </c:pt>
                <c:pt idx="49">
                  <c:v>375.0</c:v>
                </c:pt>
                <c:pt idx="50">
                  <c:v>393.0</c:v>
                </c:pt>
                <c:pt idx="51">
                  <c:v>1060.0</c:v>
                </c:pt>
                <c:pt idx="52">
                  <c:v>2400.0</c:v>
                </c:pt>
                <c:pt idx="53">
                  <c:v>244.0</c:v>
                </c:pt>
                <c:pt idx="54">
                  <c:v>437.0</c:v>
                </c:pt>
                <c:pt idx="55">
                  <c:v>2.33</c:v>
                </c:pt>
                <c:pt idx="56">
                  <c:v>50.4</c:v>
                </c:pt>
                <c:pt idx="57">
                  <c:v>6770.0</c:v>
                </c:pt>
                <c:pt idx="58">
                  <c:v>4620.0</c:v>
                </c:pt>
                <c:pt idx="59">
                  <c:v>293.0</c:v>
                </c:pt>
                <c:pt idx="60">
                  <c:v>355.0</c:v>
                </c:pt>
                <c:pt idx="61">
                  <c:v>4500.0</c:v>
                </c:pt>
                <c:pt idx="62">
                  <c:v>7820.0</c:v>
                </c:pt>
                <c:pt idx="63">
                  <c:v>87.7</c:v>
                </c:pt>
                <c:pt idx="64">
                  <c:v>2130.0</c:v>
                </c:pt>
                <c:pt idx="65">
                  <c:v>445.0</c:v>
                </c:pt>
                <c:pt idx="66">
                  <c:v>70400.0</c:v>
                </c:pt>
                <c:pt idx="67">
                  <c:v>5.99</c:v>
                </c:pt>
                <c:pt idx="68">
                  <c:v>885.0</c:v>
                </c:pt>
                <c:pt idx="69">
                  <c:v>71800.0</c:v>
                </c:pt>
                <c:pt idx="70">
                  <c:v>271.0</c:v>
                </c:pt>
                <c:pt idx="71">
                  <c:v>63400.0</c:v>
                </c:pt>
                <c:pt idx="72">
                  <c:v>0.0155</c:v>
                </c:pt>
                <c:pt idx="73">
                  <c:v>0.0297</c:v>
                </c:pt>
                <c:pt idx="74">
                  <c:v>2670.0</c:v>
                </c:pt>
                <c:pt idx="75">
                  <c:v>1820.0</c:v>
                </c:pt>
                <c:pt idx="76">
                  <c:v>920.0</c:v>
                </c:pt>
                <c:pt idx="77">
                  <c:v>3380.0</c:v>
                </c:pt>
                <c:pt idx="78">
                  <c:v>0.0167</c:v>
                </c:pt>
                <c:pt idx="79">
                  <c:v>1970.0</c:v>
                </c:pt>
                <c:pt idx="80">
                  <c:v>2200.0</c:v>
                </c:pt>
                <c:pt idx="81">
                  <c:v>51100.0</c:v>
                </c:pt>
                <c:pt idx="82">
                  <c:v>12800.0</c:v>
                </c:pt>
                <c:pt idx="83">
                  <c:v>40100.0</c:v>
                </c:pt>
                <c:pt idx="84">
                  <c:v>70300.0</c:v>
                </c:pt>
                <c:pt idx="85">
                  <c:v>71500.0</c:v>
                </c:pt>
                <c:pt idx="86">
                  <c:v>10100.0</c:v>
                </c:pt>
                <c:pt idx="87">
                  <c:v>7090.0</c:v>
                </c:pt>
                <c:pt idx="88">
                  <c:v>22900.0</c:v>
                </c:pt>
                <c:pt idx="89">
                  <c:v>71500.0</c:v>
                </c:pt>
                <c:pt idx="90">
                  <c:v>71100.0</c:v>
                </c:pt>
                <c:pt idx="91">
                  <c:v>11000.0</c:v>
                </c:pt>
                <c:pt idx="92">
                  <c:v>0.0404</c:v>
                </c:pt>
                <c:pt idx="93">
                  <c:v>71800.0</c:v>
                </c:pt>
                <c:pt idx="94">
                  <c:v>8200.0</c:v>
                </c:pt>
                <c:pt idx="95">
                  <c:v>71600.0</c:v>
                </c:pt>
                <c:pt idx="96">
                  <c:v>9030.0</c:v>
                </c:pt>
                <c:pt idx="97">
                  <c:v>10400.0</c:v>
                </c:pt>
                <c:pt idx="98">
                  <c:v>28400.0</c:v>
                </c:pt>
                <c:pt idx="99">
                  <c:v>64100.0</c:v>
                </c:pt>
                <c:pt idx="100">
                  <c:v>72000.0</c:v>
                </c:pt>
                <c:pt idx="101">
                  <c:v>71800.0</c:v>
                </c:pt>
                <c:pt idx="102">
                  <c:v>32200.0</c:v>
                </c:pt>
                <c:pt idx="103">
                  <c:v>70700.0</c:v>
                </c:pt>
                <c:pt idx="104">
                  <c:v>24000.0</c:v>
                </c:pt>
                <c:pt idx="105">
                  <c:v>44100.0</c:v>
                </c:pt>
                <c:pt idx="106">
                  <c:v>45600.0</c:v>
                </c:pt>
                <c:pt idx="107">
                  <c:v>0.0451</c:v>
                </c:pt>
                <c:pt idx="108">
                  <c:v>70700.0</c:v>
                </c:pt>
                <c:pt idx="109">
                  <c:v>48900.0</c:v>
                </c:pt>
                <c:pt idx="110">
                  <c:v>0.113</c:v>
                </c:pt>
                <c:pt idx="111">
                  <c:v>72000.0</c:v>
                </c:pt>
                <c:pt idx="112">
                  <c:v>0.114</c:v>
                </c:pt>
                <c:pt idx="113">
                  <c:v>69100.0</c:v>
                </c:pt>
                <c:pt idx="114">
                  <c:v>70200.0</c:v>
                </c:pt>
                <c:pt idx="115">
                  <c:v>70800.0</c:v>
                </c:pt>
                <c:pt idx="116">
                  <c:v>66200.0</c:v>
                </c:pt>
                <c:pt idx="117">
                  <c:v>58600.0</c:v>
                </c:pt>
                <c:pt idx="118">
                  <c:v>49900.0</c:v>
                </c:pt>
                <c:pt idx="119">
                  <c:v>21200.0</c:v>
                </c:pt>
                <c:pt idx="120">
                  <c:v>71900.0</c:v>
                </c:pt>
                <c:pt idx="121">
                  <c:v>16800.0</c:v>
                </c:pt>
                <c:pt idx="122">
                  <c:v>20200.0</c:v>
                </c:pt>
                <c:pt idx="123">
                  <c:v>25000.0</c:v>
                </c:pt>
                <c:pt idx="124">
                  <c:v>34000.0</c:v>
                </c:pt>
                <c:pt idx="125">
                  <c:v>42800.0</c:v>
                </c:pt>
                <c:pt idx="126">
                  <c:v>52000.0</c:v>
                </c:pt>
                <c:pt idx="127">
                  <c:v>54000.0</c:v>
                </c:pt>
                <c:pt idx="128">
                  <c:v>54900.0</c:v>
                </c:pt>
                <c:pt idx="129">
                  <c:v>55000.0</c:v>
                </c:pt>
                <c:pt idx="130">
                  <c:v>56000.0</c:v>
                </c:pt>
                <c:pt idx="131">
                  <c:v>56400.0</c:v>
                </c:pt>
                <c:pt idx="132">
                  <c:v>56400.0</c:v>
                </c:pt>
                <c:pt idx="133">
                  <c:v>56700.0</c:v>
                </c:pt>
                <c:pt idx="134">
                  <c:v>56700.0</c:v>
                </c:pt>
                <c:pt idx="135">
                  <c:v>56700.0</c:v>
                </c:pt>
                <c:pt idx="136">
                  <c:v>56900.0</c:v>
                </c:pt>
                <c:pt idx="137">
                  <c:v>58100.0</c:v>
                </c:pt>
                <c:pt idx="138">
                  <c:v>58400.0</c:v>
                </c:pt>
                <c:pt idx="139">
                  <c:v>59600.0</c:v>
                </c:pt>
                <c:pt idx="140">
                  <c:v>60300.0</c:v>
                </c:pt>
                <c:pt idx="141">
                  <c:v>61500.0</c:v>
                </c:pt>
                <c:pt idx="142">
                  <c:v>62500.0</c:v>
                </c:pt>
                <c:pt idx="143">
                  <c:v>62700.0</c:v>
                </c:pt>
                <c:pt idx="144">
                  <c:v>63100.0</c:v>
                </c:pt>
                <c:pt idx="145">
                  <c:v>64700.0</c:v>
                </c:pt>
                <c:pt idx="146">
                  <c:v>65100.0</c:v>
                </c:pt>
                <c:pt idx="147">
                  <c:v>65500.0</c:v>
                </c:pt>
                <c:pt idx="148">
                  <c:v>65600.0</c:v>
                </c:pt>
                <c:pt idx="149">
                  <c:v>66900.0</c:v>
                </c:pt>
                <c:pt idx="150">
                  <c:v>67500.0</c:v>
                </c:pt>
                <c:pt idx="151">
                  <c:v>67800.0</c:v>
                </c:pt>
                <c:pt idx="152">
                  <c:v>68000.0</c:v>
                </c:pt>
                <c:pt idx="153">
                  <c:v>68400.0</c:v>
                </c:pt>
                <c:pt idx="154">
                  <c:v>68400.0</c:v>
                </c:pt>
                <c:pt idx="155">
                  <c:v>68800.0</c:v>
                </c:pt>
                <c:pt idx="156">
                  <c:v>68900.0</c:v>
                </c:pt>
                <c:pt idx="157">
                  <c:v>69500.0</c:v>
                </c:pt>
                <c:pt idx="158">
                  <c:v>69600.0</c:v>
                </c:pt>
                <c:pt idx="159">
                  <c:v>69900.0</c:v>
                </c:pt>
                <c:pt idx="160">
                  <c:v>70000.0</c:v>
                </c:pt>
                <c:pt idx="161">
                  <c:v>70000.0</c:v>
                </c:pt>
                <c:pt idx="162">
                  <c:v>70000.0</c:v>
                </c:pt>
                <c:pt idx="163">
                  <c:v>70000.0</c:v>
                </c:pt>
                <c:pt idx="164">
                  <c:v>70100.0</c:v>
                </c:pt>
                <c:pt idx="165">
                  <c:v>70100.0</c:v>
                </c:pt>
                <c:pt idx="166">
                  <c:v>70200.0</c:v>
                </c:pt>
                <c:pt idx="167">
                  <c:v>70200.0</c:v>
                </c:pt>
                <c:pt idx="168">
                  <c:v>70300.0</c:v>
                </c:pt>
                <c:pt idx="169">
                  <c:v>70400.0</c:v>
                </c:pt>
                <c:pt idx="170">
                  <c:v>70400.0</c:v>
                </c:pt>
                <c:pt idx="171">
                  <c:v>70400.0</c:v>
                </c:pt>
                <c:pt idx="172">
                  <c:v>70500.0</c:v>
                </c:pt>
                <c:pt idx="173">
                  <c:v>70900.0</c:v>
                </c:pt>
                <c:pt idx="174">
                  <c:v>71000.0</c:v>
                </c:pt>
                <c:pt idx="175">
                  <c:v>71100.0</c:v>
                </c:pt>
                <c:pt idx="176">
                  <c:v>71100.0</c:v>
                </c:pt>
                <c:pt idx="177">
                  <c:v>71200.0</c:v>
                </c:pt>
                <c:pt idx="178">
                  <c:v>71300.0</c:v>
                </c:pt>
                <c:pt idx="179">
                  <c:v>71400.0</c:v>
                </c:pt>
                <c:pt idx="180">
                  <c:v>71400.0</c:v>
                </c:pt>
                <c:pt idx="181">
                  <c:v>71400.0</c:v>
                </c:pt>
                <c:pt idx="182">
                  <c:v>71600.0</c:v>
                </c:pt>
                <c:pt idx="183">
                  <c:v>71700.0</c:v>
                </c:pt>
                <c:pt idx="184">
                  <c:v>71700.0</c:v>
                </c:pt>
                <c:pt idx="185">
                  <c:v>71800.0</c:v>
                </c:pt>
                <c:pt idx="186">
                  <c:v>72000.0</c:v>
                </c:pt>
                <c:pt idx="187">
                  <c:v>72000.0</c:v>
                </c:pt>
                <c:pt idx="188">
                  <c:v>65300.0</c:v>
                </c:pt>
                <c:pt idx="189">
                  <c:v>70000.0</c:v>
                </c:pt>
                <c:pt idx="190">
                  <c:v>71600.0</c:v>
                </c:pt>
                <c:pt idx="191">
                  <c:v>71600.0</c:v>
                </c:pt>
              </c:numCache>
            </c:numRef>
          </c:val>
          <c:smooth val="0"/>
        </c:ser>
        <c:ser>
          <c:idx val="2"/>
          <c:order val="1"/>
          <c:tx>
            <c:v>Cachet</c:v>
          </c:tx>
          <c:spPr>
            <a:ln w="25400" cmpd="sng"/>
          </c:spPr>
          <c:marker>
            <c:symbol val="none"/>
          </c:marker>
          <c:cat>
            <c:numRef>
              <c:f>Sheet1!$K$1:$K$192</c:f>
              <c:numCache>
                <c:formatCode>General</c:formatCode>
                <c:ptCount val="19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numCache>
            </c:numRef>
          </c:cat>
          <c:val>
            <c:numRef>
              <c:f>Sheet1!$L$1:$L$192</c:f>
              <c:numCache>
                <c:formatCode>General</c:formatCode>
                <c:ptCount val="192"/>
                <c:pt idx="0">
                  <c:v>0.0201</c:v>
                </c:pt>
                <c:pt idx="1">
                  <c:v>0.0202</c:v>
                </c:pt>
                <c:pt idx="2">
                  <c:v>0.0211</c:v>
                </c:pt>
                <c:pt idx="3">
                  <c:v>0.0214</c:v>
                </c:pt>
                <c:pt idx="4">
                  <c:v>0.0224</c:v>
                </c:pt>
                <c:pt idx="5">
                  <c:v>0.0234</c:v>
                </c:pt>
                <c:pt idx="6">
                  <c:v>0.0238</c:v>
                </c:pt>
                <c:pt idx="7">
                  <c:v>0.0243</c:v>
                </c:pt>
                <c:pt idx="8">
                  <c:v>0.0248</c:v>
                </c:pt>
                <c:pt idx="9">
                  <c:v>0.0254</c:v>
                </c:pt>
                <c:pt idx="10">
                  <c:v>0.0274</c:v>
                </c:pt>
                <c:pt idx="11">
                  <c:v>0.0278</c:v>
                </c:pt>
                <c:pt idx="12">
                  <c:v>0.0301</c:v>
                </c:pt>
                <c:pt idx="13">
                  <c:v>0.0302</c:v>
                </c:pt>
                <c:pt idx="14">
                  <c:v>0.0303</c:v>
                </c:pt>
                <c:pt idx="15">
                  <c:v>0.0304</c:v>
                </c:pt>
                <c:pt idx="16">
                  <c:v>0.0305</c:v>
                </c:pt>
                <c:pt idx="17">
                  <c:v>0.0317</c:v>
                </c:pt>
                <c:pt idx="18">
                  <c:v>0.0399</c:v>
                </c:pt>
                <c:pt idx="19">
                  <c:v>0.0515</c:v>
                </c:pt>
                <c:pt idx="20">
                  <c:v>0.0544</c:v>
                </c:pt>
                <c:pt idx="21">
                  <c:v>0.0555</c:v>
                </c:pt>
                <c:pt idx="22">
                  <c:v>0.0594</c:v>
                </c:pt>
                <c:pt idx="23">
                  <c:v>0.0637</c:v>
                </c:pt>
                <c:pt idx="24">
                  <c:v>0.0648</c:v>
                </c:pt>
                <c:pt idx="25">
                  <c:v>0.0694</c:v>
                </c:pt>
                <c:pt idx="26">
                  <c:v>0.0708</c:v>
                </c:pt>
                <c:pt idx="27">
                  <c:v>0.0715</c:v>
                </c:pt>
                <c:pt idx="28">
                  <c:v>0.0782</c:v>
                </c:pt>
                <c:pt idx="29">
                  <c:v>0.0804</c:v>
                </c:pt>
                <c:pt idx="30">
                  <c:v>0.101</c:v>
                </c:pt>
                <c:pt idx="31">
                  <c:v>0.112</c:v>
                </c:pt>
                <c:pt idx="32">
                  <c:v>0.117</c:v>
                </c:pt>
                <c:pt idx="33">
                  <c:v>0.13</c:v>
                </c:pt>
                <c:pt idx="34">
                  <c:v>0.134</c:v>
                </c:pt>
                <c:pt idx="35">
                  <c:v>0.147</c:v>
                </c:pt>
                <c:pt idx="36">
                  <c:v>0.153</c:v>
                </c:pt>
                <c:pt idx="37">
                  <c:v>0.154</c:v>
                </c:pt>
                <c:pt idx="38">
                  <c:v>0.168</c:v>
                </c:pt>
                <c:pt idx="39">
                  <c:v>0.184</c:v>
                </c:pt>
                <c:pt idx="40">
                  <c:v>0.188</c:v>
                </c:pt>
                <c:pt idx="41">
                  <c:v>0.189</c:v>
                </c:pt>
                <c:pt idx="42">
                  <c:v>0.2</c:v>
                </c:pt>
                <c:pt idx="43">
                  <c:v>0.201</c:v>
                </c:pt>
                <c:pt idx="44">
                  <c:v>0.21</c:v>
                </c:pt>
                <c:pt idx="45">
                  <c:v>0.217</c:v>
                </c:pt>
                <c:pt idx="46">
                  <c:v>0.218</c:v>
                </c:pt>
                <c:pt idx="47">
                  <c:v>0.223</c:v>
                </c:pt>
                <c:pt idx="48">
                  <c:v>0.228</c:v>
                </c:pt>
                <c:pt idx="49">
                  <c:v>0.234</c:v>
                </c:pt>
                <c:pt idx="50">
                  <c:v>0.242</c:v>
                </c:pt>
                <c:pt idx="51">
                  <c:v>0.271</c:v>
                </c:pt>
                <c:pt idx="52">
                  <c:v>0.272</c:v>
                </c:pt>
                <c:pt idx="53">
                  <c:v>0.274</c:v>
                </c:pt>
                <c:pt idx="54">
                  <c:v>0.286</c:v>
                </c:pt>
                <c:pt idx="55">
                  <c:v>0.293</c:v>
                </c:pt>
                <c:pt idx="56">
                  <c:v>0.317</c:v>
                </c:pt>
                <c:pt idx="57">
                  <c:v>0.33</c:v>
                </c:pt>
                <c:pt idx="58">
                  <c:v>0.361</c:v>
                </c:pt>
                <c:pt idx="59">
                  <c:v>0.391</c:v>
                </c:pt>
                <c:pt idx="60">
                  <c:v>0.4</c:v>
                </c:pt>
                <c:pt idx="61">
                  <c:v>0.41</c:v>
                </c:pt>
                <c:pt idx="62">
                  <c:v>0.429</c:v>
                </c:pt>
                <c:pt idx="63">
                  <c:v>0.436</c:v>
                </c:pt>
                <c:pt idx="64">
                  <c:v>0.46</c:v>
                </c:pt>
                <c:pt idx="65">
                  <c:v>0.509</c:v>
                </c:pt>
                <c:pt idx="66">
                  <c:v>0.528</c:v>
                </c:pt>
                <c:pt idx="67">
                  <c:v>0.538</c:v>
                </c:pt>
                <c:pt idx="68">
                  <c:v>0.611</c:v>
                </c:pt>
                <c:pt idx="69">
                  <c:v>0.621</c:v>
                </c:pt>
                <c:pt idx="70">
                  <c:v>0.674</c:v>
                </c:pt>
                <c:pt idx="71">
                  <c:v>0.674</c:v>
                </c:pt>
                <c:pt idx="72">
                  <c:v>0.685</c:v>
                </c:pt>
                <c:pt idx="73">
                  <c:v>0.808</c:v>
                </c:pt>
                <c:pt idx="74">
                  <c:v>0.818</c:v>
                </c:pt>
                <c:pt idx="75">
                  <c:v>0.859</c:v>
                </c:pt>
                <c:pt idx="76">
                  <c:v>0.864</c:v>
                </c:pt>
                <c:pt idx="77">
                  <c:v>0.896</c:v>
                </c:pt>
                <c:pt idx="78">
                  <c:v>0.942</c:v>
                </c:pt>
                <c:pt idx="79">
                  <c:v>1.0</c:v>
                </c:pt>
                <c:pt idx="80">
                  <c:v>1.26</c:v>
                </c:pt>
                <c:pt idx="81">
                  <c:v>1.36</c:v>
                </c:pt>
                <c:pt idx="82">
                  <c:v>1.9</c:v>
                </c:pt>
                <c:pt idx="83">
                  <c:v>2.06</c:v>
                </c:pt>
                <c:pt idx="84">
                  <c:v>2.22</c:v>
                </c:pt>
                <c:pt idx="85">
                  <c:v>2.22</c:v>
                </c:pt>
                <c:pt idx="86">
                  <c:v>2.3</c:v>
                </c:pt>
                <c:pt idx="87">
                  <c:v>2.41</c:v>
                </c:pt>
                <c:pt idx="88">
                  <c:v>2.41</c:v>
                </c:pt>
                <c:pt idx="89">
                  <c:v>2.56</c:v>
                </c:pt>
                <c:pt idx="90">
                  <c:v>2.57</c:v>
                </c:pt>
                <c:pt idx="91">
                  <c:v>2.61</c:v>
                </c:pt>
                <c:pt idx="92">
                  <c:v>3.3</c:v>
                </c:pt>
                <c:pt idx="93">
                  <c:v>3.7</c:v>
                </c:pt>
                <c:pt idx="94">
                  <c:v>4.26</c:v>
                </c:pt>
                <c:pt idx="95">
                  <c:v>5.149999999999999</c:v>
                </c:pt>
                <c:pt idx="96">
                  <c:v>5.38</c:v>
                </c:pt>
                <c:pt idx="97">
                  <c:v>5.58</c:v>
                </c:pt>
                <c:pt idx="98">
                  <c:v>6.22</c:v>
                </c:pt>
                <c:pt idx="99">
                  <c:v>8.37</c:v>
                </c:pt>
                <c:pt idx="100">
                  <c:v>8.58</c:v>
                </c:pt>
                <c:pt idx="101">
                  <c:v>9.05</c:v>
                </c:pt>
                <c:pt idx="102">
                  <c:v>10.3</c:v>
                </c:pt>
                <c:pt idx="103">
                  <c:v>11.6</c:v>
                </c:pt>
                <c:pt idx="104">
                  <c:v>12.9</c:v>
                </c:pt>
                <c:pt idx="105">
                  <c:v>21.4</c:v>
                </c:pt>
                <c:pt idx="106">
                  <c:v>23.9</c:v>
                </c:pt>
                <c:pt idx="107">
                  <c:v>24.3</c:v>
                </c:pt>
                <c:pt idx="108">
                  <c:v>35.2</c:v>
                </c:pt>
                <c:pt idx="109">
                  <c:v>35.6</c:v>
                </c:pt>
                <c:pt idx="110">
                  <c:v>42.7</c:v>
                </c:pt>
                <c:pt idx="111">
                  <c:v>44.7</c:v>
                </c:pt>
                <c:pt idx="112">
                  <c:v>46.7</c:v>
                </c:pt>
                <c:pt idx="113">
                  <c:v>48.8</c:v>
                </c:pt>
                <c:pt idx="114">
                  <c:v>73.3</c:v>
                </c:pt>
                <c:pt idx="115">
                  <c:v>84.1</c:v>
                </c:pt>
                <c:pt idx="116">
                  <c:v>130.0</c:v>
                </c:pt>
                <c:pt idx="117">
                  <c:v>227.0</c:v>
                </c:pt>
                <c:pt idx="118">
                  <c:v>8720.0</c:v>
                </c:pt>
                <c:pt idx="119">
                  <c:v>13500.0</c:v>
                </c:pt>
                <c:pt idx="120">
                  <c:v>17900.0</c:v>
                </c:pt>
                <c:pt idx="121">
                  <c:v>71800.0</c:v>
                </c:pt>
                <c:pt idx="122">
                  <c:v>71800.0</c:v>
                </c:pt>
                <c:pt idx="123">
                  <c:v>71800.0</c:v>
                </c:pt>
                <c:pt idx="124">
                  <c:v>71800.0</c:v>
                </c:pt>
                <c:pt idx="125">
                  <c:v>71800.0</c:v>
                </c:pt>
                <c:pt idx="126">
                  <c:v>71800.0</c:v>
                </c:pt>
                <c:pt idx="127">
                  <c:v>71800.0</c:v>
                </c:pt>
                <c:pt idx="128">
                  <c:v>71800.0</c:v>
                </c:pt>
                <c:pt idx="129">
                  <c:v>71800.0</c:v>
                </c:pt>
                <c:pt idx="130">
                  <c:v>71800.0</c:v>
                </c:pt>
                <c:pt idx="131">
                  <c:v>71800.0</c:v>
                </c:pt>
                <c:pt idx="132">
                  <c:v>71800.0</c:v>
                </c:pt>
                <c:pt idx="133">
                  <c:v>71800.0</c:v>
                </c:pt>
                <c:pt idx="134">
                  <c:v>71800.0</c:v>
                </c:pt>
                <c:pt idx="135">
                  <c:v>71800.0</c:v>
                </c:pt>
                <c:pt idx="136">
                  <c:v>71800.0</c:v>
                </c:pt>
                <c:pt idx="137">
                  <c:v>71800.0</c:v>
                </c:pt>
                <c:pt idx="138">
                  <c:v>71800.0</c:v>
                </c:pt>
                <c:pt idx="139">
                  <c:v>71800.0</c:v>
                </c:pt>
                <c:pt idx="140">
                  <c:v>71800.0</c:v>
                </c:pt>
                <c:pt idx="141">
                  <c:v>71800.0</c:v>
                </c:pt>
                <c:pt idx="142">
                  <c:v>71800.0</c:v>
                </c:pt>
                <c:pt idx="143">
                  <c:v>71800.0</c:v>
                </c:pt>
                <c:pt idx="144">
                  <c:v>71800.0</c:v>
                </c:pt>
                <c:pt idx="145">
                  <c:v>71800.0</c:v>
                </c:pt>
                <c:pt idx="146">
                  <c:v>71800.0</c:v>
                </c:pt>
                <c:pt idx="147">
                  <c:v>71800.0</c:v>
                </c:pt>
                <c:pt idx="148">
                  <c:v>71800.0</c:v>
                </c:pt>
                <c:pt idx="149">
                  <c:v>71800.0</c:v>
                </c:pt>
                <c:pt idx="150">
                  <c:v>71800.0</c:v>
                </c:pt>
                <c:pt idx="151">
                  <c:v>71800.0</c:v>
                </c:pt>
                <c:pt idx="152">
                  <c:v>71800.0</c:v>
                </c:pt>
                <c:pt idx="153">
                  <c:v>71800.0</c:v>
                </c:pt>
                <c:pt idx="154">
                  <c:v>71800.0</c:v>
                </c:pt>
                <c:pt idx="155">
                  <c:v>71800.0</c:v>
                </c:pt>
                <c:pt idx="156">
                  <c:v>71800.0</c:v>
                </c:pt>
                <c:pt idx="157">
                  <c:v>71800.0</c:v>
                </c:pt>
                <c:pt idx="158">
                  <c:v>71800.0</c:v>
                </c:pt>
                <c:pt idx="159">
                  <c:v>71800.0</c:v>
                </c:pt>
                <c:pt idx="160">
                  <c:v>71800.0</c:v>
                </c:pt>
                <c:pt idx="161">
                  <c:v>71800.0</c:v>
                </c:pt>
                <c:pt idx="162">
                  <c:v>71800.0</c:v>
                </c:pt>
                <c:pt idx="163">
                  <c:v>71800.0</c:v>
                </c:pt>
                <c:pt idx="164">
                  <c:v>71800.0</c:v>
                </c:pt>
                <c:pt idx="165">
                  <c:v>71800.0</c:v>
                </c:pt>
                <c:pt idx="166">
                  <c:v>71800.0</c:v>
                </c:pt>
                <c:pt idx="167">
                  <c:v>71800.0</c:v>
                </c:pt>
                <c:pt idx="168">
                  <c:v>71800.0</c:v>
                </c:pt>
                <c:pt idx="169">
                  <c:v>71800.0</c:v>
                </c:pt>
                <c:pt idx="170">
                  <c:v>71800.0</c:v>
                </c:pt>
                <c:pt idx="171">
                  <c:v>71800.0</c:v>
                </c:pt>
                <c:pt idx="172">
                  <c:v>71800.0</c:v>
                </c:pt>
                <c:pt idx="173">
                  <c:v>71800.0</c:v>
                </c:pt>
                <c:pt idx="174">
                  <c:v>71800.0</c:v>
                </c:pt>
                <c:pt idx="175">
                  <c:v>71800.0</c:v>
                </c:pt>
                <c:pt idx="176">
                  <c:v>71800.0</c:v>
                </c:pt>
                <c:pt idx="177">
                  <c:v>71800.0</c:v>
                </c:pt>
                <c:pt idx="178">
                  <c:v>71800.0</c:v>
                </c:pt>
                <c:pt idx="179">
                  <c:v>71800.0</c:v>
                </c:pt>
                <c:pt idx="180">
                  <c:v>71800.0</c:v>
                </c:pt>
                <c:pt idx="181">
                  <c:v>71800.0</c:v>
                </c:pt>
                <c:pt idx="182">
                  <c:v>71800.0</c:v>
                </c:pt>
                <c:pt idx="183">
                  <c:v>71800.0</c:v>
                </c:pt>
                <c:pt idx="184">
                  <c:v>71800.0</c:v>
                </c:pt>
                <c:pt idx="185">
                  <c:v>71800.0</c:v>
                </c:pt>
                <c:pt idx="186">
                  <c:v>71800.0</c:v>
                </c:pt>
                <c:pt idx="187">
                  <c:v>71800.0</c:v>
                </c:pt>
                <c:pt idx="188">
                  <c:v>71900.0</c:v>
                </c:pt>
                <c:pt idx="189">
                  <c:v>71900.0</c:v>
                </c:pt>
                <c:pt idx="190">
                  <c:v>71900.0</c:v>
                </c:pt>
                <c:pt idx="191">
                  <c:v>71900.0</c:v>
                </c:pt>
              </c:numCache>
            </c:numRef>
          </c:val>
          <c:smooth val="0"/>
        </c:ser>
        <c:dLbls>
          <c:showLegendKey val="0"/>
          <c:showVal val="0"/>
          <c:showCatName val="0"/>
          <c:showSerName val="0"/>
          <c:showPercent val="0"/>
          <c:showBubbleSize val="0"/>
        </c:dLbls>
        <c:marker val="1"/>
        <c:smooth val="0"/>
        <c:axId val="2129155288"/>
        <c:axId val="2129158264"/>
      </c:lineChart>
      <c:catAx>
        <c:axId val="2129155288"/>
        <c:scaling>
          <c:orientation val="minMax"/>
        </c:scaling>
        <c:delete val="0"/>
        <c:axPos val="b"/>
        <c:numFmt formatCode="General" sourceLinked="1"/>
        <c:majorTickMark val="out"/>
        <c:minorTickMark val="none"/>
        <c:tickLblPos val="nextTo"/>
        <c:crossAx val="2129158264"/>
        <c:crosses val="autoZero"/>
        <c:auto val="1"/>
        <c:lblAlgn val="ctr"/>
        <c:lblOffset val="100"/>
        <c:tickLblSkip val="10"/>
        <c:noMultiLvlLbl val="0"/>
      </c:catAx>
      <c:valAx>
        <c:axId val="2129158264"/>
        <c:scaling>
          <c:orientation val="minMax"/>
          <c:max val="72000.0"/>
          <c:min val="0.0"/>
        </c:scaling>
        <c:delete val="0"/>
        <c:axPos val="l"/>
        <c:majorGridlines/>
        <c:numFmt formatCode="General" sourceLinked="1"/>
        <c:majorTickMark val="out"/>
        <c:minorTickMark val="none"/>
        <c:tickLblPos val="nextTo"/>
        <c:crossAx val="2129155288"/>
        <c:crosses val="autoZero"/>
        <c:crossBetween val="between"/>
      </c:valAx>
    </c:plotArea>
    <c:legend>
      <c:legendPos val="r"/>
      <c:layout/>
      <c:overlay val="1"/>
      <c:txPr>
        <a:bodyPr/>
        <a:lstStyle/>
        <a:p>
          <a:pPr>
            <a:defRPr sz="20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1"/>
          <c:order val="0"/>
          <c:tx>
            <c:v>ApproxMC</c:v>
          </c:tx>
          <c:spPr>
            <a:ln w="25400" cmpd="sng"/>
          </c:spPr>
          <c:marker>
            <c:symbol val="none"/>
          </c:marker>
          <c:cat>
            <c:numRef>
              <c:f>Sheet1!$H$1:$H$192</c:f>
              <c:numCache>
                <c:formatCode>General</c:formatCode>
                <c:ptCount val="19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numCache>
            </c:numRef>
          </c:cat>
          <c:val>
            <c:numRef>
              <c:f>Sheet1!$I$1:$I$192</c:f>
              <c:numCache>
                <c:formatCode>General</c:formatCode>
                <c:ptCount val="192"/>
                <c:pt idx="0">
                  <c:v>0.0201</c:v>
                </c:pt>
                <c:pt idx="1">
                  <c:v>0.0202</c:v>
                </c:pt>
                <c:pt idx="2">
                  <c:v>0.0211</c:v>
                </c:pt>
                <c:pt idx="3">
                  <c:v>0.0214</c:v>
                </c:pt>
                <c:pt idx="4">
                  <c:v>0.0224</c:v>
                </c:pt>
                <c:pt idx="5">
                  <c:v>0.0234</c:v>
                </c:pt>
                <c:pt idx="6">
                  <c:v>0.0238</c:v>
                </c:pt>
                <c:pt idx="7">
                  <c:v>0.0243</c:v>
                </c:pt>
                <c:pt idx="8">
                  <c:v>0.0248</c:v>
                </c:pt>
                <c:pt idx="9">
                  <c:v>0.0254</c:v>
                </c:pt>
                <c:pt idx="10">
                  <c:v>0.0274</c:v>
                </c:pt>
                <c:pt idx="11">
                  <c:v>0.0278</c:v>
                </c:pt>
                <c:pt idx="12">
                  <c:v>0.0301</c:v>
                </c:pt>
                <c:pt idx="13">
                  <c:v>0.0302</c:v>
                </c:pt>
                <c:pt idx="14">
                  <c:v>0.0303</c:v>
                </c:pt>
                <c:pt idx="15">
                  <c:v>0.0304</c:v>
                </c:pt>
                <c:pt idx="16">
                  <c:v>0.0305</c:v>
                </c:pt>
                <c:pt idx="17">
                  <c:v>0.0317</c:v>
                </c:pt>
                <c:pt idx="18">
                  <c:v>0.0399</c:v>
                </c:pt>
                <c:pt idx="19">
                  <c:v>0.0515</c:v>
                </c:pt>
                <c:pt idx="20">
                  <c:v>0.0544</c:v>
                </c:pt>
                <c:pt idx="21">
                  <c:v>0.0555</c:v>
                </c:pt>
                <c:pt idx="22">
                  <c:v>0.0594</c:v>
                </c:pt>
                <c:pt idx="23">
                  <c:v>0.0637</c:v>
                </c:pt>
                <c:pt idx="24">
                  <c:v>0.0648</c:v>
                </c:pt>
                <c:pt idx="25">
                  <c:v>0.0694</c:v>
                </c:pt>
                <c:pt idx="26">
                  <c:v>0.0708</c:v>
                </c:pt>
                <c:pt idx="27">
                  <c:v>0.0715</c:v>
                </c:pt>
                <c:pt idx="28">
                  <c:v>0.0782</c:v>
                </c:pt>
                <c:pt idx="29">
                  <c:v>0.0804</c:v>
                </c:pt>
                <c:pt idx="30">
                  <c:v>0.101</c:v>
                </c:pt>
                <c:pt idx="31">
                  <c:v>0.112</c:v>
                </c:pt>
                <c:pt idx="32">
                  <c:v>0.117</c:v>
                </c:pt>
                <c:pt idx="33">
                  <c:v>0.13</c:v>
                </c:pt>
                <c:pt idx="34">
                  <c:v>0.134</c:v>
                </c:pt>
                <c:pt idx="35">
                  <c:v>0.147</c:v>
                </c:pt>
                <c:pt idx="36">
                  <c:v>0.153</c:v>
                </c:pt>
                <c:pt idx="37">
                  <c:v>0.154</c:v>
                </c:pt>
                <c:pt idx="38">
                  <c:v>0.168</c:v>
                </c:pt>
                <c:pt idx="39">
                  <c:v>0.184</c:v>
                </c:pt>
                <c:pt idx="40">
                  <c:v>0.188</c:v>
                </c:pt>
                <c:pt idx="41">
                  <c:v>0.189</c:v>
                </c:pt>
                <c:pt idx="42">
                  <c:v>0.2</c:v>
                </c:pt>
                <c:pt idx="43">
                  <c:v>0.201</c:v>
                </c:pt>
                <c:pt idx="44">
                  <c:v>0.21</c:v>
                </c:pt>
                <c:pt idx="45">
                  <c:v>0.217</c:v>
                </c:pt>
                <c:pt idx="46">
                  <c:v>0.218</c:v>
                </c:pt>
                <c:pt idx="47">
                  <c:v>0.223</c:v>
                </c:pt>
                <c:pt idx="48">
                  <c:v>0.228</c:v>
                </c:pt>
                <c:pt idx="49">
                  <c:v>0.234</c:v>
                </c:pt>
                <c:pt idx="50">
                  <c:v>0.242</c:v>
                </c:pt>
                <c:pt idx="51">
                  <c:v>0.271</c:v>
                </c:pt>
                <c:pt idx="52">
                  <c:v>0.272</c:v>
                </c:pt>
                <c:pt idx="53">
                  <c:v>0.274</c:v>
                </c:pt>
                <c:pt idx="54">
                  <c:v>0.286</c:v>
                </c:pt>
                <c:pt idx="55">
                  <c:v>0.293</c:v>
                </c:pt>
                <c:pt idx="56">
                  <c:v>0.317</c:v>
                </c:pt>
                <c:pt idx="57">
                  <c:v>0.33</c:v>
                </c:pt>
                <c:pt idx="58">
                  <c:v>0.361</c:v>
                </c:pt>
                <c:pt idx="59">
                  <c:v>0.391</c:v>
                </c:pt>
                <c:pt idx="60">
                  <c:v>0.4</c:v>
                </c:pt>
                <c:pt idx="61">
                  <c:v>0.41</c:v>
                </c:pt>
                <c:pt idx="62">
                  <c:v>0.429</c:v>
                </c:pt>
                <c:pt idx="63">
                  <c:v>0.436</c:v>
                </c:pt>
                <c:pt idx="64">
                  <c:v>0.46</c:v>
                </c:pt>
                <c:pt idx="65">
                  <c:v>0.509</c:v>
                </c:pt>
                <c:pt idx="66">
                  <c:v>0.528</c:v>
                </c:pt>
                <c:pt idx="67">
                  <c:v>0.538</c:v>
                </c:pt>
                <c:pt idx="68">
                  <c:v>0.611</c:v>
                </c:pt>
                <c:pt idx="69">
                  <c:v>0.621</c:v>
                </c:pt>
                <c:pt idx="70">
                  <c:v>0.674</c:v>
                </c:pt>
                <c:pt idx="71">
                  <c:v>0.674</c:v>
                </c:pt>
                <c:pt idx="72">
                  <c:v>0.685</c:v>
                </c:pt>
                <c:pt idx="73">
                  <c:v>0.808</c:v>
                </c:pt>
                <c:pt idx="74">
                  <c:v>0.818</c:v>
                </c:pt>
                <c:pt idx="75">
                  <c:v>0.859</c:v>
                </c:pt>
                <c:pt idx="76">
                  <c:v>0.864</c:v>
                </c:pt>
                <c:pt idx="77">
                  <c:v>0.896</c:v>
                </c:pt>
                <c:pt idx="78">
                  <c:v>0.942</c:v>
                </c:pt>
                <c:pt idx="79">
                  <c:v>1.0</c:v>
                </c:pt>
                <c:pt idx="80">
                  <c:v>1.26</c:v>
                </c:pt>
                <c:pt idx="81">
                  <c:v>1.36</c:v>
                </c:pt>
                <c:pt idx="82">
                  <c:v>1.9</c:v>
                </c:pt>
                <c:pt idx="83">
                  <c:v>2.06</c:v>
                </c:pt>
                <c:pt idx="84">
                  <c:v>2.22</c:v>
                </c:pt>
                <c:pt idx="85">
                  <c:v>2.22</c:v>
                </c:pt>
                <c:pt idx="86">
                  <c:v>2.3</c:v>
                </c:pt>
                <c:pt idx="87">
                  <c:v>2.41</c:v>
                </c:pt>
                <c:pt idx="88">
                  <c:v>2.41</c:v>
                </c:pt>
                <c:pt idx="89">
                  <c:v>2.56</c:v>
                </c:pt>
                <c:pt idx="90">
                  <c:v>2.57</c:v>
                </c:pt>
                <c:pt idx="91">
                  <c:v>2.61</c:v>
                </c:pt>
                <c:pt idx="92">
                  <c:v>3.3</c:v>
                </c:pt>
                <c:pt idx="93">
                  <c:v>3.7</c:v>
                </c:pt>
                <c:pt idx="94">
                  <c:v>4.26</c:v>
                </c:pt>
                <c:pt idx="95">
                  <c:v>5.149999999999999</c:v>
                </c:pt>
                <c:pt idx="96">
                  <c:v>5.38</c:v>
                </c:pt>
                <c:pt idx="97">
                  <c:v>5.58</c:v>
                </c:pt>
                <c:pt idx="98">
                  <c:v>6.22</c:v>
                </c:pt>
                <c:pt idx="99">
                  <c:v>8.37</c:v>
                </c:pt>
                <c:pt idx="100">
                  <c:v>8.58</c:v>
                </c:pt>
                <c:pt idx="101">
                  <c:v>9.05</c:v>
                </c:pt>
                <c:pt idx="102">
                  <c:v>10.3</c:v>
                </c:pt>
                <c:pt idx="103">
                  <c:v>11.6</c:v>
                </c:pt>
                <c:pt idx="104">
                  <c:v>12.9</c:v>
                </c:pt>
                <c:pt idx="105">
                  <c:v>21.4</c:v>
                </c:pt>
                <c:pt idx="106">
                  <c:v>23.9</c:v>
                </c:pt>
                <c:pt idx="107">
                  <c:v>24.3</c:v>
                </c:pt>
                <c:pt idx="108">
                  <c:v>35.2</c:v>
                </c:pt>
                <c:pt idx="109">
                  <c:v>35.6</c:v>
                </c:pt>
                <c:pt idx="110">
                  <c:v>42.7</c:v>
                </c:pt>
                <c:pt idx="111">
                  <c:v>44.7</c:v>
                </c:pt>
                <c:pt idx="112">
                  <c:v>46.7</c:v>
                </c:pt>
                <c:pt idx="113">
                  <c:v>48.8</c:v>
                </c:pt>
                <c:pt idx="114">
                  <c:v>73.3</c:v>
                </c:pt>
                <c:pt idx="115">
                  <c:v>84.1</c:v>
                </c:pt>
                <c:pt idx="116">
                  <c:v>130.0</c:v>
                </c:pt>
                <c:pt idx="117">
                  <c:v>227.0</c:v>
                </c:pt>
                <c:pt idx="118">
                  <c:v>50200.0</c:v>
                </c:pt>
                <c:pt idx="119">
                  <c:v>21500.0</c:v>
                </c:pt>
                <c:pt idx="120">
                  <c:v>72200.0</c:v>
                </c:pt>
                <c:pt idx="121">
                  <c:v>17100.0</c:v>
                </c:pt>
                <c:pt idx="122">
                  <c:v>20500.0</c:v>
                </c:pt>
                <c:pt idx="123">
                  <c:v>25300.0</c:v>
                </c:pt>
                <c:pt idx="124">
                  <c:v>34300.0</c:v>
                </c:pt>
                <c:pt idx="125">
                  <c:v>43100.0</c:v>
                </c:pt>
                <c:pt idx="126">
                  <c:v>52300.0</c:v>
                </c:pt>
                <c:pt idx="127">
                  <c:v>54300.0</c:v>
                </c:pt>
                <c:pt idx="128">
                  <c:v>55200.0</c:v>
                </c:pt>
                <c:pt idx="129">
                  <c:v>55300.0</c:v>
                </c:pt>
                <c:pt idx="130">
                  <c:v>56300.0</c:v>
                </c:pt>
                <c:pt idx="131">
                  <c:v>56700.0</c:v>
                </c:pt>
                <c:pt idx="132">
                  <c:v>56700.0</c:v>
                </c:pt>
                <c:pt idx="133">
                  <c:v>57000.0</c:v>
                </c:pt>
                <c:pt idx="134">
                  <c:v>57000.0</c:v>
                </c:pt>
                <c:pt idx="135">
                  <c:v>57000.0</c:v>
                </c:pt>
                <c:pt idx="136">
                  <c:v>57200.0</c:v>
                </c:pt>
                <c:pt idx="137">
                  <c:v>58400.0</c:v>
                </c:pt>
                <c:pt idx="138">
                  <c:v>58700.0</c:v>
                </c:pt>
                <c:pt idx="139">
                  <c:v>59900.0</c:v>
                </c:pt>
                <c:pt idx="140">
                  <c:v>60600.0</c:v>
                </c:pt>
                <c:pt idx="141">
                  <c:v>61800.0</c:v>
                </c:pt>
                <c:pt idx="142">
                  <c:v>62800.0</c:v>
                </c:pt>
                <c:pt idx="143">
                  <c:v>63000.0</c:v>
                </c:pt>
                <c:pt idx="144">
                  <c:v>63400.0</c:v>
                </c:pt>
                <c:pt idx="145">
                  <c:v>65000.0</c:v>
                </c:pt>
                <c:pt idx="146">
                  <c:v>65400.0</c:v>
                </c:pt>
                <c:pt idx="147">
                  <c:v>65800.0</c:v>
                </c:pt>
                <c:pt idx="148">
                  <c:v>65900.0</c:v>
                </c:pt>
                <c:pt idx="149">
                  <c:v>67200.0</c:v>
                </c:pt>
                <c:pt idx="150">
                  <c:v>67800.0</c:v>
                </c:pt>
                <c:pt idx="151">
                  <c:v>68100.0</c:v>
                </c:pt>
                <c:pt idx="152">
                  <c:v>68300.0</c:v>
                </c:pt>
                <c:pt idx="153">
                  <c:v>68700.0</c:v>
                </c:pt>
                <c:pt idx="154">
                  <c:v>68700.0</c:v>
                </c:pt>
                <c:pt idx="155">
                  <c:v>69100.0</c:v>
                </c:pt>
                <c:pt idx="156">
                  <c:v>69200.0</c:v>
                </c:pt>
                <c:pt idx="157">
                  <c:v>69800.0</c:v>
                </c:pt>
                <c:pt idx="158">
                  <c:v>69900.0</c:v>
                </c:pt>
                <c:pt idx="159">
                  <c:v>70200.0</c:v>
                </c:pt>
                <c:pt idx="160">
                  <c:v>70300.0</c:v>
                </c:pt>
                <c:pt idx="161">
                  <c:v>70300.0</c:v>
                </c:pt>
                <c:pt idx="162">
                  <c:v>70300.0</c:v>
                </c:pt>
                <c:pt idx="163">
                  <c:v>70300.0</c:v>
                </c:pt>
                <c:pt idx="164">
                  <c:v>70400.0</c:v>
                </c:pt>
                <c:pt idx="165">
                  <c:v>70400.0</c:v>
                </c:pt>
                <c:pt idx="166">
                  <c:v>70500.0</c:v>
                </c:pt>
                <c:pt idx="167">
                  <c:v>70500.0</c:v>
                </c:pt>
                <c:pt idx="168">
                  <c:v>70600.0</c:v>
                </c:pt>
                <c:pt idx="169">
                  <c:v>70700.0</c:v>
                </c:pt>
                <c:pt idx="170">
                  <c:v>70700.0</c:v>
                </c:pt>
                <c:pt idx="171">
                  <c:v>70700.0</c:v>
                </c:pt>
                <c:pt idx="172">
                  <c:v>70800.0</c:v>
                </c:pt>
                <c:pt idx="173">
                  <c:v>71200.0</c:v>
                </c:pt>
                <c:pt idx="174">
                  <c:v>71300.0</c:v>
                </c:pt>
                <c:pt idx="175">
                  <c:v>71400.0</c:v>
                </c:pt>
                <c:pt idx="176">
                  <c:v>71400.0</c:v>
                </c:pt>
                <c:pt idx="177">
                  <c:v>71500.0</c:v>
                </c:pt>
                <c:pt idx="178">
                  <c:v>71600.0</c:v>
                </c:pt>
                <c:pt idx="179">
                  <c:v>71700.0</c:v>
                </c:pt>
                <c:pt idx="180">
                  <c:v>71700.0</c:v>
                </c:pt>
                <c:pt idx="181">
                  <c:v>71700.0</c:v>
                </c:pt>
                <c:pt idx="182">
                  <c:v>71900.0</c:v>
                </c:pt>
                <c:pt idx="183">
                  <c:v>72000.0</c:v>
                </c:pt>
                <c:pt idx="184">
                  <c:v>72000.0</c:v>
                </c:pt>
                <c:pt idx="185">
                  <c:v>72100.0</c:v>
                </c:pt>
                <c:pt idx="186">
                  <c:v>72300.0</c:v>
                </c:pt>
                <c:pt idx="187">
                  <c:v>72300.0</c:v>
                </c:pt>
                <c:pt idx="188">
                  <c:v>65600.0</c:v>
                </c:pt>
                <c:pt idx="189">
                  <c:v>70300.0</c:v>
                </c:pt>
                <c:pt idx="190">
                  <c:v>71900.0</c:v>
                </c:pt>
                <c:pt idx="191">
                  <c:v>71900.0</c:v>
                </c:pt>
              </c:numCache>
            </c:numRef>
          </c:val>
          <c:smooth val="0"/>
        </c:ser>
        <c:ser>
          <c:idx val="2"/>
          <c:order val="1"/>
          <c:tx>
            <c:v>Cachet</c:v>
          </c:tx>
          <c:spPr>
            <a:ln w="25400" cmpd="sng">
              <a:prstDash val="solid"/>
            </a:ln>
          </c:spPr>
          <c:marker>
            <c:symbol val="none"/>
          </c:marker>
          <c:cat>
            <c:numRef>
              <c:f>Sheet1!$H$1:$H$192</c:f>
              <c:numCache>
                <c:formatCode>General</c:formatCode>
                <c:ptCount val="192"/>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numCache>
            </c:numRef>
          </c:cat>
          <c:val>
            <c:numRef>
              <c:f>Sheet1!$J$1:$J$192</c:f>
              <c:numCache>
                <c:formatCode>General</c:formatCode>
                <c:ptCount val="192"/>
                <c:pt idx="0">
                  <c:v>0.0201</c:v>
                </c:pt>
                <c:pt idx="1">
                  <c:v>0.0202</c:v>
                </c:pt>
                <c:pt idx="2">
                  <c:v>0.0211</c:v>
                </c:pt>
                <c:pt idx="3">
                  <c:v>0.0214</c:v>
                </c:pt>
                <c:pt idx="4">
                  <c:v>0.0224</c:v>
                </c:pt>
                <c:pt idx="5">
                  <c:v>0.0234</c:v>
                </c:pt>
                <c:pt idx="6">
                  <c:v>0.0238</c:v>
                </c:pt>
                <c:pt idx="7">
                  <c:v>0.0243</c:v>
                </c:pt>
                <c:pt idx="8">
                  <c:v>0.0248</c:v>
                </c:pt>
                <c:pt idx="9">
                  <c:v>0.0254</c:v>
                </c:pt>
                <c:pt idx="10">
                  <c:v>0.0274</c:v>
                </c:pt>
                <c:pt idx="11">
                  <c:v>0.0278</c:v>
                </c:pt>
                <c:pt idx="12">
                  <c:v>0.0301</c:v>
                </c:pt>
                <c:pt idx="13">
                  <c:v>0.0302</c:v>
                </c:pt>
                <c:pt idx="14">
                  <c:v>0.0303</c:v>
                </c:pt>
                <c:pt idx="15">
                  <c:v>0.0304</c:v>
                </c:pt>
                <c:pt idx="16">
                  <c:v>0.0305</c:v>
                </c:pt>
                <c:pt idx="17">
                  <c:v>0.0317</c:v>
                </c:pt>
                <c:pt idx="18">
                  <c:v>0.0399</c:v>
                </c:pt>
                <c:pt idx="19">
                  <c:v>0.0515</c:v>
                </c:pt>
                <c:pt idx="20">
                  <c:v>0.0544</c:v>
                </c:pt>
                <c:pt idx="21">
                  <c:v>0.0555</c:v>
                </c:pt>
                <c:pt idx="22">
                  <c:v>0.0594</c:v>
                </c:pt>
                <c:pt idx="23">
                  <c:v>0.0637</c:v>
                </c:pt>
                <c:pt idx="24">
                  <c:v>0.0648</c:v>
                </c:pt>
                <c:pt idx="25">
                  <c:v>0.0694</c:v>
                </c:pt>
                <c:pt idx="26">
                  <c:v>0.0708</c:v>
                </c:pt>
                <c:pt idx="27">
                  <c:v>0.0715</c:v>
                </c:pt>
                <c:pt idx="28">
                  <c:v>0.0782</c:v>
                </c:pt>
                <c:pt idx="29">
                  <c:v>0.0804</c:v>
                </c:pt>
                <c:pt idx="30">
                  <c:v>0.101</c:v>
                </c:pt>
                <c:pt idx="31">
                  <c:v>0.112</c:v>
                </c:pt>
                <c:pt idx="32">
                  <c:v>0.117</c:v>
                </c:pt>
                <c:pt idx="33">
                  <c:v>0.13</c:v>
                </c:pt>
                <c:pt idx="34">
                  <c:v>0.134</c:v>
                </c:pt>
                <c:pt idx="35">
                  <c:v>0.147</c:v>
                </c:pt>
                <c:pt idx="36">
                  <c:v>0.153</c:v>
                </c:pt>
                <c:pt idx="37">
                  <c:v>0.154</c:v>
                </c:pt>
                <c:pt idx="38">
                  <c:v>0.168</c:v>
                </c:pt>
                <c:pt idx="39">
                  <c:v>0.184</c:v>
                </c:pt>
                <c:pt idx="40">
                  <c:v>0.188</c:v>
                </c:pt>
                <c:pt idx="41">
                  <c:v>0.189</c:v>
                </c:pt>
                <c:pt idx="42">
                  <c:v>0.2</c:v>
                </c:pt>
                <c:pt idx="43">
                  <c:v>0.201</c:v>
                </c:pt>
                <c:pt idx="44">
                  <c:v>0.21</c:v>
                </c:pt>
                <c:pt idx="45">
                  <c:v>0.217</c:v>
                </c:pt>
                <c:pt idx="46">
                  <c:v>0.218</c:v>
                </c:pt>
                <c:pt idx="47">
                  <c:v>0.223</c:v>
                </c:pt>
                <c:pt idx="48">
                  <c:v>0.228</c:v>
                </c:pt>
                <c:pt idx="49">
                  <c:v>0.234</c:v>
                </c:pt>
                <c:pt idx="50">
                  <c:v>0.242</c:v>
                </c:pt>
                <c:pt idx="51">
                  <c:v>0.271</c:v>
                </c:pt>
                <c:pt idx="52">
                  <c:v>0.272</c:v>
                </c:pt>
                <c:pt idx="53">
                  <c:v>0.274</c:v>
                </c:pt>
                <c:pt idx="54">
                  <c:v>0.286</c:v>
                </c:pt>
                <c:pt idx="55">
                  <c:v>0.293</c:v>
                </c:pt>
                <c:pt idx="56">
                  <c:v>0.317</c:v>
                </c:pt>
                <c:pt idx="57">
                  <c:v>0.33</c:v>
                </c:pt>
                <c:pt idx="58">
                  <c:v>0.361</c:v>
                </c:pt>
                <c:pt idx="59">
                  <c:v>0.391</c:v>
                </c:pt>
                <c:pt idx="60">
                  <c:v>0.4</c:v>
                </c:pt>
                <c:pt idx="61">
                  <c:v>0.41</c:v>
                </c:pt>
                <c:pt idx="62">
                  <c:v>0.429</c:v>
                </c:pt>
                <c:pt idx="63">
                  <c:v>0.436</c:v>
                </c:pt>
                <c:pt idx="64">
                  <c:v>0.46</c:v>
                </c:pt>
                <c:pt idx="65">
                  <c:v>0.509</c:v>
                </c:pt>
                <c:pt idx="66">
                  <c:v>0.528</c:v>
                </c:pt>
                <c:pt idx="67">
                  <c:v>0.538</c:v>
                </c:pt>
                <c:pt idx="68">
                  <c:v>0.611</c:v>
                </c:pt>
                <c:pt idx="69">
                  <c:v>0.621</c:v>
                </c:pt>
                <c:pt idx="70">
                  <c:v>0.674</c:v>
                </c:pt>
                <c:pt idx="71">
                  <c:v>0.674</c:v>
                </c:pt>
                <c:pt idx="72">
                  <c:v>0.685</c:v>
                </c:pt>
                <c:pt idx="73">
                  <c:v>0.808</c:v>
                </c:pt>
                <c:pt idx="74">
                  <c:v>0.818</c:v>
                </c:pt>
                <c:pt idx="75">
                  <c:v>0.859</c:v>
                </c:pt>
                <c:pt idx="76">
                  <c:v>0.864</c:v>
                </c:pt>
                <c:pt idx="77">
                  <c:v>0.896</c:v>
                </c:pt>
                <c:pt idx="78">
                  <c:v>0.942</c:v>
                </c:pt>
                <c:pt idx="79">
                  <c:v>1.0</c:v>
                </c:pt>
                <c:pt idx="80">
                  <c:v>1.26</c:v>
                </c:pt>
                <c:pt idx="81">
                  <c:v>1.36</c:v>
                </c:pt>
                <c:pt idx="82">
                  <c:v>1.9</c:v>
                </c:pt>
                <c:pt idx="83">
                  <c:v>2.06</c:v>
                </c:pt>
                <c:pt idx="84">
                  <c:v>2.22</c:v>
                </c:pt>
                <c:pt idx="85">
                  <c:v>2.22</c:v>
                </c:pt>
                <c:pt idx="86">
                  <c:v>2.3</c:v>
                </c:pt>
                <c:pt idx="87">
                  <c:v>2.41</c:v>
                </c:pt>
                <c:pt idx="88">
                  <c:v>2.41</c:v>
                </c:pt>
                <c:pt idx="89">
                  <c:v>2.56</c:v>
                </c:pt>
                <c:pt idx="90">
                  <c:v>2.57</c:v>
                </c:pt>
                <c:pt idx="91">
                  <c:v>2.61</c:v>
                </c:pt>
                <c:pt idx="92">
                  <c:v>3.3</c:v>
                </c:pt>
                <c:pt idx="93">
                  <c:v>3.7</c:v>
                </c:pt>
                <c:pt idx="94">
                  <c:v>4.26</c:v>
                </c:pt>
                <c:pt idx="95">
                  <c:v>5.149999999999999</c:v>
                </c:pt>
                <c:pt idx="96">
                  <c:v>5.38</c:v>
                </c:pt>
                <c:pt idx="97">
                  <c:v>5.58</c:v>
                </c:pt>
                <c:pt idx="98">
                  <c:v>6.22</c:v>
                </c:pt>
                <c:pt idx="99">
                  <c:v>8.37</c:v>
                </c:pt>
                <c:pt idx="100">
                  <c:v>8.58</c:v>
                </c:pt>
                <c:pt idx="101">
                  <c:v>9.05</c:v>
                </c:pt>
                <c:pt idx="102">
                  <c:v>10.3</c:v>
                </c:pt>
                <c:pt idx="103">
                  <c:v>11.6</c:v>
                </c:pt>
                <c:pt idx="104">
                  <c:v>12.9</c:v>
                </c:pt>
                <c:pt idx="105">
                  <c:v>21.4</c:v>
                </c:pt>
                <c:pt idx="106">
                  <c:v>23.9</c:v>
                </c:pt>
                <c:pt idx="107">
                  <c:v>24.3</c:v>
                </c:pt>
                <c:pt idx="108">
                  <c:v>35.2</c:v>
                </c:pt>
                <c:pt idx="109">
                  <c:v>35.6</c:v>
                </c:pt>
                <c:pt idx="110">
                  <c:v>42.7</c:v>
                </c:pt>
                <c:pt idx="111">
                  <c:v>44.7</c:v>
                </c:pt>
                <c:pt idx="112">
                  <c:v>46.7</c:v>
                </c:pt>
                <c:pt idx="113">
                  <c:v>48.8</c:v>
                </c:pt>
                <c:pt idx="114">
                  <c:v>73.3</c:v>
                </c:pt>
                <c:pt idx="115">
                  <c:v>84.1</c:v>
                </c:pt>
                <c:pt idx="116">
                  <c:v>130.0</c:v>
                </c:pt>
                <c:pt idx="117">
                  <c:v>227.0</c:v>
                </c:pt>
                <c:pt idx="118">
                  <c:v>8720.0</c:v>
                </c:pt>
                <c:pt idx="119">
                  <c:v>13500.0</c:v>
                </c:pt>
                <c:pt idx="120">
                  <c:v>17900.0</c:v>
                </c:pt>
                <c:pt idx="121">
                  <c:v>71800.0</c:v>
                </c:pt>
                <c:pt idx="122">
                  <c:v>71800.0</c:v>
                </c:pt>
                <c:pt idx="123">
                  <c:v>71800.0</c:v>
                </c:pt>
                <c:pt idx="124">
                  <c:v>71800.0</c:v>
                </c:pt>
                <c:pt idx="125">
                  <c:v>71800.0</c:v>
                </c:pt>
                <c:pt idx="126">
                  <c:v>71800.0</c:v>
                </c:pt>
                <c:pt idx="127">
                  <c:v>71800.0</c:v>
                </c:pt>
                <c:pt idx="128">
                  <c:v>71800.0</c:v>
                </c:pt>
                <c:pt idx="129">
                  <c:v>71800.0</c:v>
                </c:pt>
                <c:pt idx="130">
                  <c:v>71800.0</c:v>
                </c:pt>
                <c:pt idx="131">
                  <c:v>71800.0</c:v>
                </c:pt>
                <c:pt idx="132">
                  <c:v>71800.0</c:v>
                </c:pt>
                <c:pt idx="133">
                  <c:v>71800.0</c:v>
                </c:pt>
                <c:pt idx="134">
                  <c:v>71800.0</c:v>
                </c:pt>
                <c:pt idx="135">
                  <c:v>71800.0</c:v>
                </c:pt>
                <c:pt idx="136">
                  <c:v>71800.0</c:v>
                </c:pt>
                <c:pt idx="137">
                  <c:v>71800.0</c:v>
                </c:pt>
                <c:pt idx="138">
                  <c:v>71800.0</c:v>
                </c:pt>
                <c:pt idx="139">
                  <c:v>71800.0</c:v>
                </c:pt>
                <c:pt idx="140">
                  <c:v>71800.0</c:v>
                </c:pt>
                <c:pt idx="141">
                  <c:v>71800.0</c:v>
                </c:pt>
                <c:pt idx="142">
                  <c:v>71800.0</c:v>
                </c:pt>
                <c:pt idx="143">
                  <c:v>71800.0</c:v>
                </c:pt>
                <c:pt idx="144">
                  <c:v>71800.0</c:v>
                </c:pt>
                <c:pt idx="145">
                  <c:v>71800.0</c:v>
                </c:pt>
                <c:pt idx="146">
                  <c:v>71800.0</c:v>
                </c:pt>
                <c:pt idx="147">
                  <c:v>71800.0</c:v>
                </c:pt>
                <c:pt idx="148">
                  <c:v>71800.0</c:v>
                </c:pt>
                <c:pt idx="149">
                  <c:v>71800.0</c:v>
                </c:pt>
                <c:pt idx="150">
                  <c:v>71800.0</c:v>
                </c:pt>
                <c:pt idx="151">
                  <c:v>71800.0</c:v>
                </c:pt>
                <c:pt idx="152">
                  <c:v>71800.0</c:v>
                </c:pt>
                <c:pt idx="153">
                  <c:v>71800.0</c:v>
                </c:pt>
                <c:pt idx="154">
                  <c:v>71800.0</c:v>
                </c:pt>
                <c:pt idx="155">
                  <c:v>71800.0</c:v>
                </c:pt>
                <c:pt idx="156">
                  <c:v>71800.0</c:v>
                </c:pt>
                <c:pt idx="157">
                  <c:v>71800.0</c:v>
                </c:pt>
                <c:pt idx="158">
                  <c:v>71800.0</c:v>
                </c:pt>
                <c:pt idx="159">
                  <c:v>71800.0</c:v>
                </c:pt>
                <c:pt idx="160">
                  <c:v>71800.0</c:v>
                </c:pt>
                <c:pt idx="161">
                  <c:v>71800.0</c:v>
                </c:pt>
                <c:pt idx="162">
                  <c:v>71800.0</c:v>
                </c:pt>
                <c:pt idx="163">
                  <c:v>71800.0</c:v>
                </c:pt>
                <c:pt idx="164">
                  <c:v>71800.0</c:v>
                </c:pt>
                <c:pt idx="165">
                  <c:v>71800.0</c:v>
                </c:pt>
                <c:pt idx="166">
                  <c:v>71800.0</c:v>
                </c:pt>
                <c:pt idx="167">
                  <c:v>71800.0</c:v>
                </c:pt>
                <c:pt idx="168">
                  <c:v>71800.0</c:v>
                </c:pt>
                <c:pt idx="169">
                  <c:v>71800.0</c:v>
                </c:pt>
                <c:pt idx="170">
                  <c:v>71800.0</c:v>
                </c:pt>
                <c:pt idx="171">
                  <c:v>71800.0</c:v>
                </c:pt>
                <c:pt idx="172">
                  <c:v>71800.0</c:v>
                </c:pt>
                <c:pt idx="173">
                  <c:v>71800.0</c:v>
                </c:pt>
                <c:pt idx="174">
                  <c:v>71800.0</c:v>
                </c:pt>
                <c:pt idx="175">
                  <c:v>71800.0</c:v>
                </c:pt>
                <c:pt idx="176">
                  <c:v>71800.0</c:v>
                </c:pt>
                <c:pt idx="177">
                  <c:v>71800.0</c:v>
                </c:pt>
                <c:pt idx="178">
                  <c:v>71800.0</c:v>
                </c:pt>
                <c:pt idx="179">
                  <c:v>71800.0</c:v>
                </c:pt>
                <c:pt idx="180">
                  <c:v>71800.0</c:v>
                </c:pt>
                <c:pt idx="181">
                  <c:v>71800.0</c:v>
                </c:pt>
                <c:pt idx="182">
                  <c:v>71800.0</c:v>
                </c:pt>
                <c:pt idx="183">
                  <c:v>71800.0</c:v>
                </c:pt>
                <c:pt idx="184">
                  <c:v>71800.0</c:v>
                </c:pt>
                <c:pt idx="185">
                  <c:v>71800.0</c:v>
                </c:pt>
                <c:pt idx="186">
                  <c:v>71800.0</c:v>
                </c:pt>
                <c:pt idx="187">
                  <c:v>71800.0</c:v>
                </c:pt>
                <c:pt idx="188">
                  <c:v>71900.0</c:v>
                </c:pt>
                <c:pt idx="189">
                  <c:v>71900.0</c:v>
                </c:pt>
                <c:pt idx="190">
                  <c:v>71900.0</c:v>
                </c:pt>
                <c:pt idx="191">
                  <c:v>71900.0</c:v>
                </c:pt>
              </c:numCache>
            </c:numRef>
          </c:val>
          <c:smooth val="0"/>
        </c:ser>
        <c:dLbls>
          <c:showLegendKey val="0"/>
          <c:showVal val="0"/>
          <c:showCatName val="0"/>
          <c:showSerName val="0"/>
          <c:showPercent val="0"/>
          <c:showBubbleSize val="0"/>
        </c:dLbls>
        <c:marker val="1"/>
        <c:smooth val="0"/>
        <c:axId val="2129195224"/>
        <c:axId val="2129198040"/>
      </c:lineChart>
      <c:catAx>
        <c:axId val="2129195224"/>
        <c:scaling>
          <c:orientation val="minMax"/>
        </c:scaling>
        <c:delete val="0"/>
        <c:axPos val="b"/>
        <c:numFmt formatCode="General" sourceLinked="1"/>
        <c:majorTickMark val="out"/>
        <c:minorTickMark val="none"/>
        <c:tickLblPos val="nextTo"/>
        <c:crossAx val="2129198040"/>
        <c:crossesAt val="0.01"/>
        <c:auto val="1"/>
        <c:lblAlgn val="ctr"/>
        <c:lblOffset val="100"/>
        <c:tickLblSkip val="10"/>
        <c:noMultiLvlLbl val="0"/>
      </c:catAx>
      <c:valAx>
        <c:axId val="2129198040"/>
        <c:scaling>
          <c:orientation val="minMax"/>
          <c:max val="72000.0"/>
          <c:min val="0.0"/>
        </c:scaling>
        <c:delete val="0"/>
        <c:axPos val="l"/>
        <c:majorGridlines/>
        <c:numFmt formatCode="General" sourceLinked="1"/>
        <c:majorTickMark val="out"/>
        <c:minorTickMark val="none"/>
        <c:tickLblPos val="nextTo"/>
        <c:crossAx val="2129195224"/>
        <c:crosses val="autoZero"/>
        <c:crossBetween val="between"/>
      </c:valAx>
    </c:plotArea>
    <c:legend>
      <c:legendPos val="r"/>
      <c:layout/>
      <c:overlay val="1"/>
      <c:txPr>
        <a:bodyPr/>
        <a:lstStyle/>
        <a:p>
          <a:pPr>
            <a:defRPr sz="20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smoothMarker"/>
        <c:varyColors val="0"/>
        <c:ser>
          <c:idx val="1"/>
          <c:order val="0"/>
          <c:tx>
            <c:v>Cachet*1.75</c:v>
          </c:tx>
          <c:spPr>
            <a:ln w="19050"/>
          </c:spPr>
          <c:marker>
            <c:symbol val="none"/>
          </c:marker>
          <c:xVal>
            <c:numRef>
              <c:f>Sheet1!$A$1:$A$95</c:f>
              <c:numCache>
                <c:formatCode>General</c:formatCode>
                <c:ptCount val="9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numCache>
            </c:numRef>
          </c:xVal>
          <c:yVal>
            <c:numRef>
              <c:f>Sheet1!$B$1:$B$95</c:f>
              <c:numCache>
                <c:formatCode>General</c:formatCode>
                <c:ptCount val="95"/>
                <c:pt idx="0">
                  <c:v>963.2</c:v>
                </c:pt>
                <c:pt idx="1">
                  <c:v>1128.32</c:v>
                </c:pt>
                <c:pt idx="2">
                  <c:v>1376.0</c:v>
                </c:pt>
                <c:pt idx="3">
                  <c:v>5056.8</c:v>
                </c:pt>
                <c:pt idx="4">
                  <c:v>20640.0</c:v>
                </c:pt>
                <c:pt idx="5">
                  <c:v>82732.0</c:v>
                </c:pt>
                <c:pt idx="6">
                  <c:v>137428.0</c:v>
                </c:pt>
                <c:pt idx="7">
                  <c:v>204680.0</c:v>
                </c:pt>
                <c:pt idx="8">
                  <c:v>218440.0</c:v>
                </c:pt>
                <c:pt idx="9">
                  <c:v>302720.0</c:v>
                </c:pt>
                <c:pt idx="10">
                  <c:v>366360.0</c:v>
                </c:pt>
                <c:pt idx="11">
                  <c:v>662200.0</c:v>
                </c:pt>
                <c:pt idx="12">
                  <c:v>3.8356E6</c:v>
                </c:pt>
                <c:pt idx="13">
                  <c:v>4.6268E6</c:v>
                </c:pt>
                <c:pt idx="14">
                  <c:v>5.418E6</c:v>
                </c:pt>
                <c:pt idx="15">
                  <c:v>6.7596E6</c:v>
                </c:pt>
                <c:pt idx="16">
                  <c:v>1.03716E7</c:v>
                </c:pt>
                <c:pt idx="17">
                  <c:v>1.08188E7</c:v>
                </c:pt>
                <c:pt idx="18">
                  <c:v>1.57896E7</c:v>
                </c:pt>
                <c:pt idx="19">
                  <c:v>1.7544E7</c:v>
                </c:pt>
                <c:pt idx="20">
                  <c:v>1.806E7</c:v>
                </c:pt>
                <c:pt idx="21">
                  <c:v>1.892E7</c:v>
                </c:pt>
                <c:pt idx="22">
                  <c:v>3.3368E7</c:v>
                </c:pt>
                <c:pt idx="23">
                  <c:v>3.0616E7</c:v>
                </c:pt>
                <c:pt idx="24">
                  <c:v>3.87E7</c:v>
                </c:pt>
                <c:pt idx="25">
                  <c:v>5.0568E7</c:v>
                </c:pt>
                <c:pt idx="26">
                  <c:v>8.4796E7</c:v>
                </c:pt>
                <c:pt idx="27">
                  <c:v>9.0128E7</c:v>
                </c:pt>
                <c:pt idx="28">
                  <c:v>1.22636E8</c:v>
                </c:pt>
                <c:pt idx="29">
                  <c:v>4.042E8</c:v>
                </c:pt>
                <c:pt idx="30">
                  <c:v>4.1796E8</c:v>
                </c:pt>
                <c:pt idx="31">
                  <c:v>5.4868E8</c:v>
                </c:pt>
                <c:pt idx="32">
                  <c:v>6.2092E8</c:v>
                </c:pt>
                <c:pt idx="33">
                  <c:v>7.7916E8</c:v>
                </c:pt>
                <c:pt idx="34">
                  <c:v>1.15412E9</c:v>
                </c:pt>
                <c:pt idx="35">
                  <c:v>1.26936E9</c:v>
                </c:pt>
                <c:pt idx="36">
                  <c:v>2.4252E9</c:v>
                </c:pt>
                <c:pt idx="37">
                  <c:v>2.5456E9</c:v>
                </c:pt>
                <c:pt idx="38">
                  <c:v>3.8012E9</c:v>
                </c:pt>
                <c:pt idx="39">
                  <c:v>4.9708E9</c:v>
                </c:pt>
                <c:pt idx="40">
                  <c:v>8.084E9</c:v>
                </c:pt>
                <c:pt idx="41">
                  <c:v>7.8432E9</c:v>
                </c:pt>
                <c:pt idx="42">
                  <c:v>8.084E9</c:v>
                </c:pt>
                <c:pt idx="43">
                  <c:v>3.698E10</c:v>
                </c:pt>
                <c:pt idx="44">
                  <c:v>3.784E10</c:v>
                </c:pt>
                <c:pt idx="45">
                  <c:v>3.9732E10</c:v>
                </c:pt>
                <c:pt idx="46">
                  <c:v>5.1772E10</c:v>
                </c:pt>
                <c:pt idx="47">
                  <c:v>8.4968E10</c:v>
                </c:pt>
                <c:pt idx="48">
                  <c:v>9.5976E10</c:v>
                </c:pt>
                <c:pt idx="49" formatCode="0.00E+00">
                  <c:v>1.3674E11</c:v>
                </c:pt>
                <c:pt idx="50" formatCode="0.00E+00">
                  <c:v>1.44136E11</c:v>
                </c:pt>
                <c:pt idx="51" formatCode="0.00E+00">
                  <c:v>1.5136E11</c:v>
                </c:pt>
                <c:pt idx="52" formatCode="0.00E+00">
                  <c:v>1.9952E11</c:v>
                </c:pt>
                <c:pt idx="53" formatCode="0.00E+00">
                  <c:v>2.2876E11</c:v>
                </c:pt>
                <c:pt idx="54" formatCode="0.00E+00">
                  <c:v>2.9584E11</c:v>
                </c:pt>
                <c:pt idx="55" formatCode="0.00E+00">
                  <c:v>3.8356E11</c:v>
                </c:pt>
                <c:pt idx="56" formatCode="0.00E+00">
                  <c:v>3.698E11</c:v>
                </c:pt>
                <c:pt idx="57" formatCode="0.00E+00">
                  <c:v>4.73E11</c:v>
                </c:pt>
                <c:pt idx="58" formatCode="0.00E+00">
                  <c:v>4.73E11</c:v>
                </c:pt>
                <c:pt idx="59" formatCode="0.00E+00">
                  <c:v>4.8676E11</c:v>
                </c:pt>
                <c:pt idx="60" formatCode="0.00E+00">
                  <c:v>5.3148E11</c:v>
                </c:pt>
                <c:pt idx="61" formatCode="0.00E+00">
                  <c:v>6.2092E11</c:v>
                </c:pt>
                <c:pt idx="62" formatCode="0.00E+00">
                  <c:v>1.24184E12</c:v>
                </c:pt>
                <c:pt idx="63" formatCode="0.00E+00">
                  <c:v>1.3588E12</c:v>
                </c:pt>
                <c:pt idx="64" formatCode="0.00E+00">
                  <c:v>2.838E12</c:v>
                </c:pt>
                <c:pt idx="65" formatCode="0.00E+00">
                  <c:v>4.73E12</c:v>
                </c:pt>
                <c:pt idx="66" formatCode="0.00E+00">
                  <c:v>5.4352E12</c:v>
                </c:pt>
                <c:pt idx="67" formatCode="0.00E+00">
                  <c:v>7.3272E12</c:v>
                </c:pt>
                <c:pt idx="68" formatCode="0.00E+00">
                  <c:v>8.7548E12</c:v>
                </c:pt>
                <c:pt idx="69" formatCode="0.00E+00">
                  <c:v>8.7548E12</c:v>
                </c:pt>
                <c:pt idx="70" formatCode="0.00E+00">
                  <c:v>1.46544E13</c:v>
                </c:pt>
                <c:pt idx="71" formatCode="0.00E+00">
                  <c:v>1.9436E13</c:v>
                </c:pt>
                <c:pt idx="72" formatCode="0.00E+00">
                  <c:v>3.4056E13</c:v>
                </c:pt>
                <c:pt idx="73" formatCode="0.00E+00">
                  <c:v>3.4056E13</c:v>
                </c:pt>
                <c:pt idx="74" formatCode="0.00E+00">
                  <c:v>6.0544E13</c:v>
                </c:pt>
                <c:pt idx="75" formatCode="0.00E+00">
                  <c:v>6.4328E13</c:v>
                </c:pt>
                <c:pt idx="76" formatCode="0.00E+00">
                  <c:v>8.7032E13</c:v>
                </c:pt>
                <c:pt idx="77" formatCode="0.00E+00">
                  <c:v>8.3248E13</c:v>
                </c:pt>
                <c:pt idx="78" formatCode="0.00E+00">
                  <c:v>8.8924E13</c:v>
                </c:pt>
                <c:pt idx="79" formatCode="0.00E+00">
                  <c:v>8.8924E13</c:v>
                </c:pt>
                <c:pt idx="80" formatCode="0.00E+00">
                  <c:v>2.58E14</c:v>
                </c:pt>
                <c:pt idx="81" formatCode="0.00E+00">
                  <c:v>2.4252E14</c:v>
                </c:pt>
                <c:pt idx="82" formatCode="0.00E+00">
                  <c:v>3.4056E14</c:v>
                </c:pt>
                <c:pt idx="83" formatCode="0.00E+00">
                  <c:v>3.4744E14</c:v>
                </c:pt>
                <c:pt idx="84" formatCode="0.00E+00">
                  <c:v>5.7448E14</c:v>
                </c:pt>
                <c:pt idx="85" formatCode="0.00E+00">
                  <c:v>6.0544E14</c:v>
                </c:pt>
                <c:pt idx="86" formatCode="0.00E+00">
                  <c:v>1.02856E15</c:v>
                </c:pt>
                <c:pt idx="87" formatCode="0.00E+00">
                  <c:v>1.05952E15</c:v>
                </c:pt>
                <c:pt idx="88" formatCode="0.00E+00">
                  <c:v>1.9436E15</c:v>
                </c:pt>
                <c:pt idx="89" formatCode="0.00E+00">
                  <c:v>1.9436E15</c:v>
                </c:pt>
                <c:pt idx="90" formatCode="0.00E+00">
                  <c:v>1.9436E15</c:v>
                </c:pt>
                <c:pt idx="91" formatCode="0.00E+00">
                  <c:v>1.9952E15</c:v>
                </c:pt>
                <c:pt idx="92" formatCode="0.00E+00">
                  <c:v>2.064E15</c:v>
                </c:pt>
                <c:pt idx="93" formatCode="0.00E+00">
                  <c:v>1.54972E16</c:v>
                </c:pt>
                <c:pt idx="94" formatCode="0.00E+00">
                  <c:v>3.3884E16</c:v>
                </c:pt>
              </c:numCache>
            </c:numRef>
          </c:yVal>
          <c:smooth val="1"/>
        </c:ser>
        <c:ser>
          <c:idx val="2"/>
          <c:order val="1"/>
          <c:tx>
            <c:v>Cachet/1.75</c:v>
          </c:tx>
          <c:spPr>
            <a:ln w="12700">
              <a:solidFill>
                <a:schemeClr val="accent2"/>
              </a:solidFill>
            </a:ln>
          </c:spPr>
          <c:marker>
            <c:symbol val="none"/>
          </c:marker>
          <c:xVal>
            <c:numRef>
              <c:f>Sheet1!$A$1:$A$95</c:f>
              <c:numCache>
                <c:formatCode>General</c:formatCode>
                <c:ptCount val="9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numCache>
            </c:numRef>
          </c:xVal>
          <c:yVal>
            <c:numRef>
              <c:f>Sheet1!$C$1:$C$95</c:f>
              <c:numCache>
                <c:formatCode>General</c:formatCode>
                <c:ptCount val="95"/>
                <c:pt idx="0">
                  <c:v>325.5813953489996</c:v>
                </c:pt>
                <c:pt idx="1">
                  <c:v>381.395348837</c:v>
                </c:pt>
                <c:pt idx="2">
                  <c:v>465.11627907</c:v>
                </c:pt>
                <c:pt idx="3">
                  <c:v>1709.30232558</c:v>
                </c:pt>
                <c:pt idx="4">
                  <c:v>6976.74418605</c:v>
                </c:pt>
                <c:pt idx="5">
                  <c:v>27965.1162791</c:v>
                </c:pt>
                <c:pt idx="6">
                  <c:v>46453.4883721</c:v>
                </c:pt>
                <c:pt idx="7">
                  <c:v>69186.04651159992</c:v>
                </c:pt>
                <c:pt idx="8">
                  <c:v>73837.2093023</c:v>
                </c:pt>
                <c:pt idx="9">
                  <c:v>102325.581395</c:v>
                </c:pt>
                <c:pt idx="10">
                  <c:v>123837.209302</c:v>
                </c:pt>
                <c:pt idx="11">
                  <c:v>223837.209302</c:v>
                </c:pt>
                <c:pt idx="12">
                  <c:v>1.29651162791E6</c:v>
                </c:pt>
                <c:pt idx="13">
                  <c:v>1.56395348837E6</c:v>
                </c:pt>
                <c:pt idx="14">
                  <c:v>1.83139534884E6</c:v>
                </c:pt>
                <c:pt idx="15">
                  <c:v>2.28488372093E6</c:v>
                </c:pt>
                <c:pt idx="16">
                  <c:v>3.50581395349E6</c:v>
                </c:pt>
                <c:pt idx="17">
                  <c:v>3.65697674419E6</c:v>
                </c:pt>
                <c:pt idx="18">
                  <c:v>5.33720930233E6</c:v>
                </c:pt>
                <c:pt idx="19">
                  <c:v>5.93023255814E6</c:v>
                </c:pt>
                <c:pt idx="20">
                  <c:v>6.10465116279E6</c:v>
                </c:pt>
                <c:pt idx="21">
                  <c:v>6.39534883721E6</c:v>
                </c:pt>
                <c:pt idx="22">
                  <c:v>1.12790697674E7</c:v>
                </c:pt>
                <c:pt idx="23">
                  <c:v>1.03488372093E7</c:v>
                </c:pt>
                <c:pt idx="24">
                  <c:v>1.30813953488E7</c:v>
                </c:pt>
                <c:pt idx="25">
                  <c:v>1.70930232558E7</c:v>
                </c:pt>
                <c:pt idx="26">
                  <c:v>2.86627906977E7</c:v>
                </c:pt>
                <c:pt idx="27">
                  <c:v>3.04651162791E7</c:v>
                </c:pt>
                <c:pt idx="28">
                  <c:v>4.14534883721E7</c:v>
                </c:pt>
                <c:pt idx="29">
                  <c:v>1.36627906977E8</c:v>
                </c:pt>
                <c:pt idx="30">
                  <c:v>1.41279069767E8</c:v>
                </c:pt>
                <c:pt idx="31">
                  <c:v>1.85465116279E8</c:v>
                </c:pt>
                <c:pt idx="32">
                  <c:v>2.0988372093E8</c:v>
                </c:pt>
                <c:pt idx="33">
                  <c:v>2.63372093023E8</c:v>
                </c:pt>
                <c:pt idx="34">
                  <c:v>3.9011627907E8</c:v>
                </c:pt>
                <c:pt idx="35">
                  <c:v>4.29069767442E8</c:v>
                </c:pt>
                <c:pt idx="36">
                  <c:v>8.1976744186E8</c:v>
                </c:pt>
                <c:pt idx="37">
                  <c:v>8.60465116279E8</c:v>
                </c:pt>
                <c:pt idx="38">
                  <c:v>1.28488372093E9</c:v>
                </c:pt>
                <c:pt idx="39">
                  <c:v>1.68023255814E9</c:v>
                </c:pt>
                <c:pt idx="40">
                  <c:v>2.73255813953E9</c:v>
                </c:pt>
                <c:pt idx="41">
                  <c:v>2.6511627907E9</c:v>
                </c:pt>
                <c:pt idx="42">
                  <c:v>2.73255813953E9</c:v>
                </c:pt>
                <c:pt idx="43">
                  <c:v>1.25E10</c:v>
                </c:pt>
                <c:pt idx="44">
                  <c:v>1.27906976744E10</c:v>
                </c:pt>
                <c:pt idx="45">
                  <c:v>1.34302325581E10</c:v>
                </c:pt>
                <c:pt idx="46">
                  <c:v>1.75E10</c:v>
                </c:pt>
                <c:pt idx="47">
                  <c:v>2.87209302326E10</c:v>
                </c:pt>
                <c:pt idx="48">
                  <c:v>3.24418604651E10</c:v>
                </c:pt>
                <c:pt idx="49">
                  <c:v>4.62209302326E10</c:v>
                </c:pt>
                <c:pt idx="50">
                  <c:v>4.87209302326E10</c:v>
                </c:pt>
                <c:pt idx="51">
                  <c:v>5.11627906977E10</c:v>
                </c:pt>
                <c:pt idx="52">
                  <c:v>6.74418604651E10</c:v>
                </c:pt>
                <c:pt idx="53">
                  <c:v>7.73255813953E10</c:v>
                </c:pt>
                <c:pt idx="54" formatCode="0.00E+00">
                  <c:v>1.0E11</c:v>
                </c:pt>
                <c:pt idx="55" formatCode="0.00E+00">
                  <c:v>1.29651162791E11</c:v>
                </c:pt>
                <c:pt idx="56" formatCode="0.00E+00">
                  <c:v>1.25E11</c:v>
                </c:pt>
                <c:pt idx="57" formatCode="0.00E+00">
                  <c:v>1.5988372093E11</c:v>
                </c:pt>
                <c:pt idx="58" formatCode="0.00E+00">
                  <c:v>1.5988372093E11</c:v>
                </c:pt>
                <c:pt idx="59" formatCode="0.00E+00">
                  <c:v>1.64534883721E11</c:v>
                </c:pt>
                <c:pt idx="60" formatCode="0.00E+00">
                  <c:v>1.79651162791E11</c:v>
                </c:pt>
                <c:pt idx="61" formatCode="0.00E+00">
                  <c:v>2.0988372093E11</c:v>
                </c:pt>
                <c:pt idx="62" formatCode="0.00E+00">
                  <c:v>4.1976744186E11</c:v>
                </c:pt>
                <c:pt idx="63" formatCode="0.00E+00">
                  <c:v>4.59302325581E11</c:v>
                </c:pt>
                <c:pt idx="64" formatCode="0.00E+00">
                  <c:v>9.59302325581E11</c:v>
                </c:pt>
                <c:pt idx="65" formatCode="0.00E+00">
                  <c:v>1.5988372093E12</c:v>
                </c:pt>
                <c:pt idx="66" formatCode="0.00E+00">
                  <c:v>1.83720930233E12</c:v>
                </c:pt>
                <c:pt idx="67" formatCode="0.00E+00">
                  <c:v>2.47674418605E12</c:v>
                </c:pt>
                <c:pt idx="68" formatCode="0.00E+00">
                  <c:v>2.95930232558E12</c:v>
                </c:pt>
                <c:pt idx="69" formatCode="0.00E+00">
                  <c:v>2.95930232558E12</c:v>
                </c:pt>
                <c:pt idx="70" formatCode="0.00E+00">
                  <c:v>4.95348837209E12</c:v>
                </c:pt>
                <c:pt idx="71" formatCode="0.00E+00">
                  <c:v>6.56976744186E12</c:v>
                </c:pt>
                <c:pt idx="72" formatCode="0.00E+00">
                  <c:v>1.1511627907E13</c:v>
                </c:pt>
                <c:pt idx="73" formatCode="0.00E+00">
                  <c:v>1.1511627907E13</c:v>
                </c:pt>
                <c:pt idx="74" formatCode="0.00E+00">
                  <c:v>2.04651162791E13</c:v>
                </c:pt>
                <c:pt idx="75" formatCode="0.00E+00">
                  <c:v>2.17441860465E13</c:v>
                </c:pt>
                <c:pt idx="76" formatCode="0.00E+00">
                  <c:v>2.94186046512E13</c:v>
                </c:pt>
                <c:pt idx="77" formatCode="0.00E+00">
                  <c:v>2.81395348837E13</c:v>
                </c:pt>
                <c:pt idx="78" formatCode="0.00E+00">
                  <c:v>3.00581395349E13</c:v>
                </c:pt>
                <c:pt idx="79" formatCode="0.00E+00">
                  <c:v>3.00581395349E13</c:v>
                </c:pt>
                <c:pt idx="80" formatCode="0.00E+00">
                  <c:v>8.72093023256E13</c:v>
                </c:pt>
                <c:pt idx="81" formatCode="0.00E+00">
                  <c:v>8.1976744186E13</c:v>
                </c:pt>
                <c:pt idx="82" formatCode="0.00E+00">
                  <c:v>1.1511627907E14</c:v>
                </c:pt>
                <c:pt idx="83" formatCode="0.00E+00">
                  <c:v>1.17441860465E14</c:v>
                </c:pt>
                <c:pt idx="84" formatCode="0.00E+00">
                  <c:v>1.94186046512E14</c:v>
                </c:pt>
                <c:pt idx="85" formatCode="0.00E+00">
                  <c:v>2.04651162791E14</c:v>
                </c:pt>
                <c:pt idx="86" formatCode="0.00E+00">
                  <c:v>3.47674418605E14</c:v>
                </c:pt>
                <c:pt idx="87" formatCode="0.00E+00">
                  <c:v>3.58139534884E14</c:v>
                </c:pt>
                <c:pt idx="88" formatCode="0.00E+00">
                  <c:v>6.56976744186E14</c:v>
                </c:pt>
                <c:pt idx="89" formatCode="0.00E+00">
                  <c:v>6.56976744186E14</c:v>
                </c:pt>
                <c:pt idx="90" formatCode="0.00E+00">
                  <c:v>6.56976744186E14</c:v>
                </c:pt>
                <c:pt idx="91" formatCode="0.00E+00">
                  <c:v>6.74418604651E14</c:v>
                </c:pt>
                <c:pt idx="92" formatCode="0.00E+00">
                  <c:v>6.97674418605E14</c:v>
                </c:pt>
                <c:pt idx="93" formatCode="0.00E+00">
                  <c:v>5.23837209302E15</c:v>
                </c:pt>
                <c:pt idx="94" formatCode="0.00E+00">
                  <c:v>1.14534883721E16</c:v>
                </c:pt>
              </c:numCache>
            </c:numRef>
          </c:yVal>
          <c:smooth val="1"/>
        </c:ser>
        <c:ser>
          <c:idx val="3"/>
          <c:order val="2"/>
          <c:tx>
            <c:v>ApproxMC</c:v>
          </c:tx>
          <c:spPr>
            <a:ln w="19050"/>
          </c:spPr>
          <c:marker>
            <c:symbol val="none"/>
          </c:marker>
          <c:xVal>
            <c:numRef>
              <c:f>Sheet1!$A$1:$A$95</c:f>
              <c:numCache>
                <c:formatCode>General</c:formatCode>
                <c:ptCount val="95"/>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numCache>
            </c:numRef>
          </c:xVal>
          <c:yVal>
            <c:numRef>
              <c:f>Sheet1!$D$1:$D$95</c:f>
              <c:numCache>
                <c:formatCode>General</c:formatCode>
                <c:ptCount val="95"/>
                <c:pt idx="0">
                  <c:v>560.0</c:v>
                </c:pt>
                <c:pt idx="1">
                  <c:v>656.0</c:v>
                </c:pt>
                <c:pt idx="2">
                  <c:v>800.0</c:v>
                </c:pt>
                <c:pt idx="3">
                  <c:v>2940.0</c:v>
                </c:pt>
                <c:pt idx="4">
                  <c:v>12000.0</c:v>
                </c:pt>
                <c:pt idx="5">
                  <c:v>48100.0</c:v>
                </c:pt>
                <c:pt idx="6">
                  <c:v>79900.0</c:v>
                </c:pt>
                <c:pt idx="7">
                  <c:v>119000.0</c:v>
                </c:pt>
                <c:pt idx="8">
                  <c:v>127000.0</c:v>
                </c:pt>
                <c:pt idx="9">
                  <c:v>176000.0</c:v>
                </c:pt>
                <c:pt idx="10">
                  <c:v>213000.0</c:v>
                </c:pt>
                <c:pt idx="11">
                  <c:v>385000.0</c:v>
                </c:pt>
                <c:pt idx="12">
                  <c:v>2.23E6</c:v>
                </c:pt>
                <c:pt idx="13">
                  <c:v>2.69E6</c:v>
                </c:pt>
                <c:pt idx="14">
                  <c:v>3.15E6</c:v>
                </c:pt>
                <c:pt idx="15">
                  <c:v>3.93E6</c:v>
                </c:pt>
                <c:pt idx="16">
                  <c:v>6.03E6</c:v>
                </c:pt>
                <c:pt idx="17">
                  <c:v>6.29E6</c:v>
                </c:pt>
                <c:pt idx="18">
                  <c:v>9.18E6</c:v>
                </c:pt>
                <c:pt idx="19">
                  <c:v>1.02E7</c:v>
                </c:pt>
                <c:pt idx="20">
                  <c:v>1.05E7</c:v>
                </c:pt>
                <c:pt idx="21">
                  <c:v>1.1E7</c:v>
                </c:pt>
                <c:pt idx="22">
                  <c:v>1.94E7</c:v>
                </c:pt>
                <c:pt idx="23">
                  <c:v>1.78E7</c:v>
                </c:pt>
                <c:pt idx="24">
                  <c:v>2.25E7</c:v>
                </c:pt>
                <c:pt idx="25">
                  <c:v>2.94E7</c:v>
                </c:pt>
                <c:pt idx="26">
                  <c:v>4.93E7</c:v>
                </c:pt>
                <c:pt idx="27">
                  <c:v>5.24E7</c:v>
                </c:pt>
                <c:pt idx="28">
                  <c:v>7.13E7</c:v>
                </c:pt>
                <c:pt idx="29">
                  <c:v>2.35E8</c:v>
                </c:pt>
                <c:pt idx="30">
                  <c:v>2.43E8</c:v>
                </c:pt>
                <c:pt idx="31">
                  <c:v>3.19E8</c:v>
                </c:pt>
                <c:pt idx="32">
                  <c:v>3.61E8</c:v>
                </c:pt>
                <c:pt idx="33">
                  <c:v>4.53E8</c:v>
                </c:pt>
                <c:pt idx="34">
                  <c:v>6.71E8</c:v>
                </c:pt>
                <c:pt idx="35">
                  <c:v>7.38E8</c:v>
                </c:pt>
                <c:pt idx="36">
                  <c:v>1.41E9</c:v>
                </c:pt>
                <c:pt idx="37">
                  <c:v>1.48E9</c:v>
                </c:pt>
                <c:pt idx="38">
                  <c:v>2.21E9</c:v>
                </c:pt>
                <c:pt idx="39">
                  <c:v>2.89E9</c:v>
                </c:pt>
                <c:pt idx="40">
                  <c:v>4.7E9</c:v>
                </c:pt>
                <c:pt idx="41">
                  <c:v>4.56E9</c:v>
                </c:pt>
                <c:pt idx="42">
                  <c:v>4.7E9</c:v>
                </c:pt>
                <c:pt idx="43">
                  <c:v>2.15E10</c:v>
                </c:pt>
                <c:pt idx="44">
                  <c:v>2.2E10</c:v>
                </c:pt>
                <c:pt idx="45">
                  <c:v>2.31E10</c:v>
                </c:pt>
                <c:pt idx="46">
                  <c:v>3.01E10</c:v>
                </c:pt>
                <c:pt idx="47">
                  <c:v>4.94E10</c:v>
                </c:pt>
                <c:pt idx="48">
                  <c:v>5.58E10</c:v>
                </c:pt>
                <c:pt idx="49">
                  <c:v>7.95E10</c:v>
                </c:pt>
                <c:pt idx="50">
                  <c:v>8.38E10</c:v>
                </c:pt>
                <c:pt idx="51">
                  <c:v>8.8E10</c:v>
                </c:pt>
                <c:pt idx="52" formatCode="0.00E+00">
                  <c:v>1.16E11</c:v>
                </c:pt>
                <c:pt idx="53" formatCode="0.00E+00">
                  <c:v>1.33E11</c:v>
                </c:pt>
                <c:pt idx="54" formatCode="0.00E+00">
                  <c:v>1.72E11</c:v>
                </c:pt>
                <c:pt idx="55" formatCode="0.00E+00">
                  <c:v>2.23E11</c:v>
                </c:pt>
                <c:pt idx="56" formatCode="0.00E+00">
                  <c:v>2.15E11</c:v>
                </c:pt>
                <c:pt idx="57" formatCode="0.00E+00">
                  <c:v>2.75E11</c:v>
                </c:pt>
                <c:pt idx="58" formatCode="0.00E+00">
                  <c:v>2.75E11</c:v>
                </c:pt>
                <c:pt idx="59" formatCode="0.00E+00">
                  <c:v>2.83E11</c:v>
                </c:pt>
                <c:pt idx="60" formatCode="0.00E+00">
                  <c:v>3.09E11</c:v>
                </c:pt>
                <c:pt idx="61" formatCode="0.00E+00">
                  <c:v>3.61E11</c:v>
                </c:pt>
                <c:pt idx="62" formatCode="0.00E+00">
                  <c:v>7.22E11</c:v>
                </c:pt>
                <c:pt idx="63" formatCode="0.00E+00">
                  <c:v>7.9E11</c:v>
                </c:pt>
                <c:pt idx="64" formatCode="0.00E+00">
                  <c:v>1.65E12</c:v>
                </c:pt>
                <c:pt idx="65" formatCode="0.00E+00">
                  <c:v>2.75E12</c:v>
                </c:pt>
                <c:pt idx="66" formatCode="0.00E+00">
                  <c:v>3.16E12</c:v>
                </c:pt>
                <c:pt idx="67" formatCode="0.00E+00">
                  <c:v>4.26E12</c:v>
                </c:pt>
                <c:pt idx="68" formatCode="0.00E+00">
                  <c:v>5.09E12</c:v>
                </c:pt>
                <c:pt idx="69" formatCode="0.00E+00">
                  <c:v>5.09E12</c:v>
                </c:pt>
                <c:pt idx="70" formatCode="0.00E+00">
                  <c:v>8.52E12</c:v>
                </c:pt>
                <c:pt idx="71" formatCode="0.00E+00">
                  <c:v>1.13E13</c:v>
                </c:pt>
                <c:pt idx="72" formatCode="0.00E+00">
                  <c:v>1.98E13</c:v>
                </c:pt>
                <c:pt idx="73" formatCode="0.00E+00">
                  <c:v>1.98E13</c:v>
                </c:pt>
                <c:pt idx="74" formatCode="0.00E+00">
                  <c:v>3.52E13</c:v>
                </c:pt>
                <c:pt idx="75" formatCode="0.00E+00">
                  <c:v>3.74E13</c:v>
                </c:pt>
                <c:pt idx="76" formatCode="0.00E+00">
                  <c:v>5.06E13</c:v>
                </c:pt>
                <c:pt idx="77" formatCode="0.00E+00">
                  <c:v>4.84E13</c:v>
                </c:pt>
                <c:pt idx="78" formatCode="0.00E+00">
                  <c:v>5.17E13</c:v>
                </c:pt>
                <c:pt idx="79" formatCode="0.00E+00">
                  <c:v>5.17E13</c:v>
                </c:pt>
                <c:pt idx="80" formatCode="0.00E+00">
                  <c:v>1.5E14</c:v>
                </c:pt>
                <c:pt idx="81" formatCode="0.00E+00">
                  <c:v>1.41E14</c:v>
                </c:pt>
                <c:pt idx="82" formatCode="0.00E+00">
                  <c:v>1.98E14</c:v>
                </c:pt>
                <c:pt idx="83" formatCode="0.00E+00">
                  <c:v>2.02E14</c:v>
                </c:pt>
                <c:pt idx="84" formatCode="0.00E+00">
                  <c:v>3.34E14</c:v>
                </c:pt>
                <c:pt idx="85" formatCode="0.00E+00">
                  <c:v>3.52E14</c:v>
                </c:pt>
                <c:pt idx="86" formatCode="0.00E+00">
                  <c:v>5.98E14</c:v>
                </c:pt>
                <c:pt idx="87" formatCode="0.00E+00">
                  <c:v>6.16E14</c:v>
                </c:pt>
                <c:pt idx="88" formatCode="0.00E+00">
                  <c:v>1.13E15</c:v>
                </c:pt>
                <c:pt idx="89" formatCode="0.00E+00">
                  <c:v>1.13E15</c:v>
                </c:pt>
                <c:pt idx="90" formatCode="0.00E+00">
                  <c:v>1.13E15</c:v>
                </c:pt>
                <c:pt idx="91" formatCode="0.00E+00">
                  <c:v>1.16E15</c:v>
                </c:pt>
                <c:pt idx="92" formatCode="0.00E+00">
                  <c:v>1.2E15</c:v>
                </c:pt>
                <c:pt idx="93" formatCode="0.00E+00">
                  <c:v>9.01E15</c:v>
                </c:pt>
                <c:pt idx="94" formatCode="0.00E+00">
                  <c:v>1.97E16</c:v>
                </c:pt>
              </c:numCache>
            </c:numRef>
          </c:yVal>
          <c:smooth val="1"/>
        </c:ser>
        <c:dLbls>
          <c:showLegendKey val="0"/>
          <c:showVal val="0"/>
          <c:showCatName val="0"/>
          <c:showSerName val="0"/>
          <c:showPercent val="0"/>
          <c:showBubbleSize val="0"/>
        </c:dLbls>
        <c:axId val="2126594216"/>
        <c:axId val="2126591160"/>
      </c:scatterChart>
      <c:valAx>
        <c:axId val="2126594216"/>
        <c:scaling>
          <c:orientation val="minMax"/>
          <c:max val="95.0"/>
          <c:min val="0.0"/>
        </c:scaling>
        <c:delete val="0"/>
        <c:axPos val="b"/>
        <c:numFmt formatCode="General" sourceLinked="1"/>
        <c:majorTickMark val="out"/>
        <c:minorTickMark val="none"/>
        <c:tickLblPos val="nextTo"/>
        <c:crossAx val="2126591160"/>
        <c:crosses val="autoZero"/>
        <c:crossBetween val="midCat"/>
      </c:valAx>
      <c:valAx>
        <c:axId val="2126591160"/>
        <c:scaling>
          <c:logBase val="2.0"/>
          <c:orientation val="minMax"/>
        </c:scaling>
        <c:delete val="0"/>
        <c:axPos val="l"/>
        <c:majorGridlines>
          <c:spPr>
            <a:ln>
              <a:noFill/>
            </a:ln>
          </c:spPr>
        </c:majorGridlines>
        <c:numFmt formatCode="0.0E+00" sourceLinked="0"/>
        <c:majorTickMark val="out"/>
        <c:minorTickMark val="none"/>
        <c:tickLblPos val="nextTo"/>
        <c:crossAx val="2126594216"/>
        <c:crosses val="autoZero"/>
        <c:crossBetween val="midCat"/>
        <c:majorUnit val="32.0"/>
      </c:valAx>
    </c:plotArea>
    <c:legend>
      <c:legendPos val="r"/>
      <c:layout/>
      <c:overlay val="1"/>
      <c:txPr>
        <a:bodyPr/>
        <a:lstStyle/>
        <a:p>
          <a:pPr>
            <a:defRPr sz="2000"/>
          </a:pPr>
          <a:endParaRPr lang="en-US"/>
        </a:p>
      </c:txPr>
    </c:legend>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ApproMC</c:v>
          </c:tx>
          <c:marker>
            <c:symbol val="none"/>
          </c:marker>
          <c:cat>
            <c:numRef>
              <c:f>Sheet1!$E$1:$E$64</c:f>
              <c:numCache>
                <c:formatCode>General</c:formatCode>
                <c:ptCount val="6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numCache>
            </c:numRef>
          </c:cat>
          <c:val>
            <c:numRef>
              <c:f>Sheet1!$F$1:$F$64</c:f>
              <c:numCache>
                <c:formatCode>General</c:formatCode>
                <c:ptCount val="64"/>
                <c:pt idx="0">
                  <c:v>637.0</c:v>
                </c:pt>
                <c:pt idx="1">
                  <c:v>749.0</c:v>
                </c:pt>
                <c:pt idx="2">
                  <c:v>915.0</c:v>
                </c:pt>
                <c:pt idx="3">
                  <c:v>3350.0</c:v>
                </c:pt>
                <c:pt idx="4">
                  <c:v>13700.0</c:v>
                </c:pt>
                <c:pt idx="5">
                  <c:v>54800.0</c:v>
                </c:pt>
                <c:pt idx="6">
                  <c:v>90600.0</c:v>
                </c:pt>
                <c:pt idx="7">
                  <c:v>134900.0</c:v>
                </c:pt>
                <c:pt idx="8">
                  <c:v>144200.0</c:v>
                </c:pt>
                <c:pt idx="9">
                  <c:v>201000.0</c:v>
                </c:pt>
                <c:pt idx="10">
                  <c:v>242000.0</c:v>
                </c:pt>
                <c:pt idx="11">
                  <c:v>438000.0</c:v>
                </c:pt>
                <c:pt idx="12">
                  <c:v>2.53E6</c:v>
                </c:pt>
                <c:pt idx="13">
                  <c:v>3.06E6</c:v>
                </c:pt>
                <c:pt idx="14">
                  <c:v>3.58E6</c:v>
                </c:pt>
                <c:pt idx="15">
                  <c:v>4.47E6</c:v>
                </c:pt>
                <c:pt idx="16">
                  <c:v>6.89E6</c:v>
                </c:pt>
                <c:pt idx="17">
                  <c:v>7.14E6</c:v>
                </c:pt>
                <c:pt idx="18">
                  <c:v>1.047E7</c:v>
                </c:pt>
                <c:pt idx="19">
                  <c:v>1.166E7</c:v>
                </c:pt>
                <c:pt idx="20">
                  <c:v>1.19E7</c:v>
                </c:pt>
                <c:pt idx="21">
                  <c:v>1.25E7</c:v>
                </c:pt>
                <c:pt idx="22">
                  <c:v>2.03E7</c:v>
                </c:pt>
                <c:pt idx="23">
                  <c:v>2.21E7</c:v>
                </c:pt>
                <c:pt idx="24">
                  <c:v>2.57E7</c:v>
                </c:pt>
                <c:pt idx="25">
                  <c:v>3.34E7</c:v>
                </c:pt>
                <c:pt idx="26">
                  <c:v>5.61E7</c:v>
                </c:pt>
                <c:pt idx="27">
                  <c:v>5.97E7</c:v>
                </c:pt>
                <c:pt idx="28">
                  <c:v>2.67E8</c:v>
                </c:pt>
                <c:pt idx="29">
                  <c:v>3.63E8</c:v>
                </c:pt>
                <c:pt idx="30">
                  <c:v>4.1E8</c:v>
                </c:pt>
                <c:pt idx="31">
                  <c:v>7.6E8</c:v>
                </c:pt>
                <c:pt idx="32">
                  <c:v>1.682E9</c:v>
                </c:pt>
                <c:pt idx="33">
                  <c:v>2.37E9</c:v>
                </c:pt>
                <c:pt idx="34">
                  <c:v>2.52E9</c:v>
                </c:pt>
                <c:pt idx="35">
                  <c:v>3.28E9</c:v>
                </c:pt>
                <c:pt idx="36">
                  <c:v>5.35E9</c:v>
                </c:pt>
                <c:pt idx="37">
                  <c:v>5.35E9</c:v>
                </c:pt>
                <c:pt idx="38">
                  <c:v>2.44E10</c:v>
                </c:pt>
                <c:pt idx="39">
                  <c:v>2.51E10</c:v>
                </c:pt>
                <c:pt idx="40">
                  <c:v>2.63E10</c:v>
                </c:pt>
                <c:pt idx="41">
                  <c:v>5.63E10</c:v>
                </c:pt>
                <c:pt idx="42">
                  <c:v>9.53E10</c:v>
                </c:pt>
                <c:pt idx="43">
                  <c:v>9.98E10</c:v>
                </c:pt>
                <c:pt idx="44" formatCode="0.00E+00">
                  <c:v>1.516E11</c:v>
                </c:pt>
                <c:pt idx="45" formatCode="0.00E+00">
                  <c:v>2.44E11</c:v>
                </c:pt>
                <c:pt idx="46" formatCode="0.00E+00">
                  <c:v>3.13E11</c:v>
                </c:pt>
                <c:pt idx="47" formatCode="0.00E+00">
                  <c:v>3.52E11</c:v>
                </c:pt>
                <c:pt idx="48" formatCode="0.00E+00">
                  <c:v>4.11E11</c:v>
                </c:pt>
                <c:pt idx="49" formatCode="0.00E+00">
                  <c:v>8.2E11</c:v>
                </c:pt>
                <c:pt idx="50" formatCode="0.00E+00">
                  <c:v>9.01E11</c:v>
                </c:pt>
                <c:pt idx="51" formatCode="0.00E+00">
                  <c:v>1.881E12</c:v>
                </c:pt>
                <c:pt idx="52" formatCode="0.00E+00">
                  <c:v>3.13E12</c:v>
                </c:pt>
                <c:pt idx="53" formatCode="0.00E+00">
                  <c:v>3.6E12</c:v>
                </c:pt>
                <c:pt idx="54" formatCode="0.00E+00">
                  <c:v>4.85E12</c:v>
                </c:pt>
                <c:pt idx="55" formatCode="0.00E+00">
                  <c:v>5.79E12</c:v>
                </c:pt>
                <c:pt idx="56" formatCode="0.00E+00">
                  <c:v>5.79E12</c:v>
                </c:pt>
                <c:pt idx="57" formatCode="0.00E+00">
                  <c:v>9.75E12</c:v>
                </c:pt>
                <c:pt idx="58" formatCode="0.00E+00">
                  <c:v>1.285E13</c:v>
                </c:pt>
                <c:pt idx="59" formatCode="0.00E+00">
                  <c:v>2.25E13</c:v>
                </c:pt>
                <c:pt idx="60" formatCode="0.00E+00">
                  <c:v>5.51E13</c:v>
                </c:pt>
                <c:pt idx="61" formatCode="0.00E+00">
                  <c:v>6.82E14</c:v>
                </c:pt>
                <c:pt idx="62" formatCode="0.00E+00">
                  <c:v>7.02E14</c:v>
                </c:pt>
                <c:pt idx="63" formatCode="0.00E+00">
                  <c:v>2.24E16</c:v>
                </c:pt>
              </c:numCache>
            </c:numRef>
          </c:val>
          <c:smooth val="0"/>
        </c:ser>
        <c:ser>
          <c:idx val="1"/>
          <c:order val="1"/>
          <c:tx>
            <c:v>MBound/SampleCount/MiniCount</c:v>
          </c:tx>
          <c:marker>
            <c:symbol val="none"/>
          </c:marker>
          <c:cat>
            <c:numRef>
              <c:f>Sheet1!$E$1:$E$64</c:f>
              <c:numCache>
                <c:formatCode>General</c:formatCode>
                <c:ptCount val="64"/>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numCache>
            </c:numRef>
          </c:cat>
          <c:val>
            <c:numRef>
              <c:f>Sheet1!$G$1:$G$64</c:f>
              <c:numCache>
                <c:formatCode>General</c:formatCode>
                <c:ptCount val="64"/>
                <c:pt idx="0">
                  <c:v>1794.0</c:v>
                </c:pt>
                <c:pt idx="1">
                  <c:v>32480.0</c:v>
                </c:pt>
                <c:pt idx="2">
                  <c:v>16016.0</c:v>
                </c:pt>
                <c:pt idx="3">
                  <c:v>14860.0</c:v>
                </c:pt>
                <c:pt idx="4">
                  <c:v>59360.0</c:v>
                </c:pt>
                <c:pt idx="5">
                  <c:v>237400.0</c:v>
                </c:pt>
                <c:pt idx="6">
                  <c:v>3.35595E7</c:v>
                </c:pt>
                <c:pt idx="7">
                  <c:v>992700.0</c:v>
                </c:pt>
                <c:pt idx="8">
                  <c:v>2.0345E6</c:v>
                </c:pt>
                <c:pt idx="9">
                  <c:v>2.016E6</c:v>
                </c:pt>
                <c:pt idx="10">
                  <c:v>6.6997E7</c:v>
                </c:pt>
                <c:pt idx="11">
                  <c:v>3.993E6</c:v>
                </c:pt>
                <c:pt idx="12">
                  <c:v>6.605E7</c:v>
                </c:pt>
                <c:pt idx="13">
                  <c:v>2.679024E8</c:v>
                </c:pt>
                <c:pt idx="14">
                  <c:v>6.541E7</c:v>
                </c:pt>
                <c:pt idx="15">
                  <c:v>3.176E7</c:v>
                </c:pt>
                <c:pt idx="16">
                  <c:v>1.3105E8</c:v>
                </c:pt>
                <c:pt idx="17">
                  <c:v>6.382E7</c:v>
                </c:pt>
                <c:pt idx="18">
                  <c:v>2.6367E8</c:v>
                </c:pt>
                <c:pt idx="19">
                  <c:v>1.06528E9</c:v>
                </c:pt>
                <c:pt idx="20">
                  <c:v>6.213E7</c:v>
                </c:pt>
                <c:pt idx="21">
                  <c:v>2.623E8</c:v>
                </c:pt>
                <c:pt idx="22">
                  <c:v>2.5934E8</c:v>
                </c:pt>
                <c:pt idx="23">
                  <c:v>2.5961E8</c:v>
                </c:pt>
                <c:pt idx="24">
                  <c:v>5.26E8</c:v>
                </c:pt>
                <c:pt idx="25">
                  <c:v>2.538E8</c:v>
                </c:pt>
                <c:pt idx="26">
                  <c:v>1.0458E9</c:v>
                </c:pt>
                <c:pt idx="27">
                  <c:v>1.0441E9</c:v>
                </c:pt>
                <c:pt idx="28">
                  <c:v>8.473E9</c:v>
                </c:pt>
                <c:pt idx="29">
                  <c:v>4.127E9</c:v>
                </c:pt>
                <c:pt idx="30">
                  <c:v>1.7015E10</c:v>
                </c:pt>
                <c:pt idx="31">
                  <c:v>3.951E9</c:v>
                </c:pt>
                <c:pt idx="32">
                  <c:v>3.3662E10</c:v>
                </c:pt>
                <c:pt idx="33" formatCode="0.00E+00">
                  <c:v>1.369999591E11</c:v>
                </c:pt>
                <c:pt idx="34">
                  <c:v>3.11E9</c:v>
                </c:pt>
                <c:pt idx="35">
                  <c:v>3.225E10</c:v>
                </c:pt>
                <c:pt idx="36">
                  <c:v>6.655E10</c:v>
                </c:pt>
                <c:pt idx="37">
                  <c:v>1.505E10</c:v>
                </c:pt>
                <c:pt idx="38">
                  <c:v>6.5E9</c:v>
                </c:pt>
                <c:pt idx="39" formatCode="0.00E+00">
                  <c:v>1.0893E12</c:v>
                </c:pt>
                <c:pt idx="40" formatCode="0.00E+00">
                  <c:v>2.63E11</c:v>
                </c:pt>
                <c:pt idx="41" formatCode="0.00E+00">
                  <c:v>2.1819E12</c:v>
                </c:pt>
                <c:pt idx="42" formatCode="0.00E+00">
                  <c:v>2.339E11</c:v>
                </c:pt>
                <c:pt idx="43">
                  <c:v>9.23E10</c:v>
                </c:pt>
                <c:pt idx="44" formatCode="0.00E+00">
                  <c:v>1.0402E12</c:v>
                </c:pt>
                <c:pt idx="45" formatCode="0.00E+00">
                  <c:v>1.7486E13</c:v>
                </c:pt>
                <c:pt idx="46" formatCode="0.00E+00">
                  <c:v>9.67E11</c:v>
                </c:pt>
                <c:pt idx="47" formatCode="0.00E+00">
                  <c:v>1.16E11</c:v>
                </c:pt>
                <c:pt idx="48" formatCode="0.00E+00">
                  <c:v>2.017E12</c:v>
                </c:pt>
                <c:pt idx="49" formatCode="0.00E+00">
                  <c:v>8.14E11</c:v>
                </c:pt>
                <c:pt idx="50" formatCode="0.00E+00">
                  <c:v>6.79E11</c:v>
                </c:pt>
                <c:pt idx="51" formatCode="0.00E+00">
                  <c:v>1.335E12</c:v>
                </c:pt>
                <c:pt idx="52" formatCode="0.00E+00">
                  <c:v>3.16E12</c:v>
                </c:pt>
                <c:pt idx="53" formatCode="0.00E+00">
                  <c:v>3.352E13</c:v>
                </c:pt>
                <c:pt idx="54" formatCode="0.00E+00">
                  <c:v>2.34E12</c:v>
                </c:pt>
                <c:pt idx="55" formatCode="0.00E+00">
                  <c:v>1.489E13</c:v>
                </c:pt>
                <c:pt idx="56" formatCode="0.00E+00">
                  <c:v>1.502E13</c:v>
                </c:pt>
                <c:pt idx="57" formatCode="0.00E+00">
                  <c:v>3.095E13</c:v>
                </c:pt>
                <c:pt idx="58" formatCode="0.00E+00">
                  <c:v>6.473E13</c:v>
                </c:pt>
                <c:pt idx="59" formatCode="0.00E+00">
                  <c:v>2.86E13</c:v>
                </c:pt>
                <c:pt idx="60" formatCode="0.00E+00">
                  <c:v>1.05E13</c:v>
                </c:pt>
                <c:pt idx="61" formatCode="0.00E+00">
                  <c:v>8.32E14</c:v>
                </c:pt>
                <c:pt idx="62" formatCode="0.00E+00">
                  <c:v>1.95E15</c:v>
                </c:pt>
                <c:pt idx="63" formatCode="0.00E+00">
                  <c:v>6.45E16</c:v>
                </c:pt>
              </c:numCache>
            </c:numRef>
          </c:val>
          <c:smooth val="0"/>
        </c:ser>
        <c:dLbls>
          <c:showLegendKey val="0"/>
          <c:showVal val="0"/>
          <c:showCatName val="0"/>
          <c:showSerName val="0"/>
          <c:showPercent val="0"/>
          <c:showBubbleSize val="0"/>
        </c:dLbls>
        <c:marker val="1"/>
        <c:smooth val="0"/>
        <c:axId val="2126553144"/>
        <c:axId val="2126550120"/>
      </c:lineChart>
      <c:catAx>
        <c:axId val="2126553144"/>
        <c:scaling>
          <c:orientation val="minMax"/>
        </c:scaling>
        <c:delete val="0"/>
        <c:axPos val="b"/>
        <c:numFmt formatCode="General" sourceLinked="1"/>
        <c:majorTickMark val="out"/>
        <c:minorTickMark val="none"/>
        <c:tickLblPos val="nextTo"/>
        <c:crossAx val="2126550120"/>
        <c:crossesAt val="256.0"/>
        <c:auto val="1"/>
        <c:lblAlgn val="ctr"/>
        <c:lblOffset val="100"/>
        <c:tickLblSkip val="5"/>
        <c:noMultiLvlLbl val="0"/>
      </c:catAx>
      <c:valAx>
        <c:axId val="2126550120"/>
        <c:scaling>
          <c:logBase val="2.0"/>
          <c:orientation val="minMax"/>
          <c:min val="256.0"/>
        </c:scaling>
        <c:delete val="0"/>
        <c:axPos val="l"/>
        <c:majorGridlines/>
        <c:numFmt formatCode="0.0E+00" sourceLinked="0"/>
        <c:majorTickMark val="out"/>
        <c:minorTickMark val="none"/>
        <c:tickLblPos val="nextTo"/>
        <c:crossAx val="2126553144"/>
        <c:crossesAt val="0.0"/>
        <c:crossBetween val="between"/>
        <c:majorUnit val="32.0"/>
      </c:valAx>
    </c:plotArea>
    <c:legend>
      <c:legendPos val="r"/>
      <c:layout>
        <c:manualLayout>
          <c:xMode val="edge"/>
          <c:yMode val="edge"/>
          <c:x val="0.495577817624282"/>
          <c:y val="0.669713990983524"/>
          <c:w val="0.495091993451314"/>
          <c:h val="0.226147412532506"/>
        </c:manualLayout>
      </c:layout>
      <c:overlay val="1"/>
      <c:txPr>
        <a:bodyPr/>
        <a:lstStyle/>
        <a:p>
          <a:pPr>
            <a:defRPr sz="20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45FE94-C305-7446-83CB-417490269C8F}" type="datetimeFigureOut">
              <a:rPr lang="en-US" smtClean="0"/>
              <a:t>9/9/13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93741F-E7CD-A74C-B990-673291175D58}" type="slidenum">
              <a:rPr lang="en-US" smtClean="0"/>
              <a:t>‹#›</a:t>
            </a:fld>
            <a:endParaRPr lang="en-US"/>
          </a:p>
        </p:txBody>
      </p:sp>
    </p:spTree>
    <p:extLst>
      <p:ext uri="{BB962C8B-B14F-4D97-AF65-F5344CB8AC3E}">
        <p14:creationId xmlns:p14="http://schemas.microsoft.com/office/powerpoint/2010/main" val="317455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9/9/13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1148306537"/>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Everyone.</a:t>
            </a:r>
            <a:r>
              <a:rPr lang="en-US" baseline="0" dirty="0" smtClean="0"/>
              <a:t> It’s an honor to be here. It really is. I will be presenting our work on A Scalable and Nearly uniform generation of SAT Witnesses. This work was done in collaboration with my advisors Prof. Moshe </a:t>
            </a:r>
            <a:r>
              <a:rPr lang="en-US" baseline="0" dirty="0" err="1" smtClean="0"/>
              <a:t>Vardi</a:t>
            </a:r>
            <a:r>
              <a:rPr lang="en-US" baseline="0" dirty="0" smtClean="0"/>
              <a:t> and Prof. </a:t>
            </a:r>
            <a:r>
              <a:rPr lang="en-US" baseline="0" dirty="0" err="1" smtClean="0"/>
              <a:t>Supratik</a:t>
            </a:r>
            <a:r>
              <a:rPr lang="en-US" baseline="0" dirty="0" smtClean="0"/>
              <a:t> </a:t>
            </a:r>
            <a:r>
              <a:rPr lang="en-US" baseline="0" dirty="0" err="1" smtClean="0"/>
              <a:t>Chakraborty</a:t>
            </a:r>
            <a:r>
              <a:rPr lang="en-US" baseline="0" dirty="0" smtClean="0"/>
              <a:t>. So (Slide change)</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Uniform</a:t>
            </a:r>
            <a:r>
              <a:rPr lang="en-US" baseline="0" dirty="0" smtClean="0"/>
              <a:t> Generation has been the area of active research for last 30 years. There have been two lines of work.</a:t>
            </a:r>
          </a:p>
          <a:p>
            <a:r>
              <a:rPr lang="en-US" baseline="0" dirty="0" smtClean="0"/>
              <a:t>First of them is theoretical line of work where we have strong guarantees but poor performance. One of the notable example is</a:t>
            </a:r>
          </a:p>
          <a:p>
            <a:r>
              <a:rPr lang="en-US" baseline="0" dirty="0" smtClean="0"/>
              <a:t>BGP algorithm – named after the initials of the authors </a:t>
            </a:r>
            <a:r>
              <a:rPr lang="en-US" baseline="0" dirty="0" err="1" smtClean="0"/>
              <a:t>Bellare,Goldreich</a:t>
            </a:r>
            <a:r>
              <a:rPr lang="en-US" baseline="0" dirty="0" smtClean="0"/>
              <a:t> &amp; </a:t>
            </a:r>
            <a:r>
              <a:rPr lang="en-US" baseline="0" dirty="0" err="1" smtClean="0"/>
              <a:t>Petrank</a:t>
            </a:r>
            <a:endParaRPr lang="en-US" baseline="0" dirty="0" smtClean="0"/>
          </a:p>
          <a:p>
            <a:endParaRPr lang="en-US" baseline="0" dirty="0" smtClean="0"/>
          </a:p>
          <a:p>
            <a:r>
              <a:rPr lang="en-US" baseline="0" dirty="0" smtClean="0"/>
              <a:t>Another line of work has focused on heuristic work </a:t>
            </a:r>
            <a:r>
              <a:rPr lang="en-US" baseline="0" dirty="0" err="1" smtClean="0"/>
              <a:t>wehre</a:t>
            </a:r>
            <a:r>
              <a:rPr lang="en-US" baseline="0" dirty="0" smtClean="0"/>
              <a:t> the emphasis is on strong performance but comes at the price of poor guarantees. </a:t>
            </a:r>
          </a:p>
          <a:p>
            <a:r>
              <a:rPr lang="en-US" baseline="0" dirty="0" smtClean="0"/>
              <a:t>Notable example is </a:t>
            </a:r>
            <a:r>
              <a:rPr lang="en-US" baseline="0" dirty="0" err="1" smtClean="0"/>
              <a:t>XORSample</a:t>
            </a:r>
            <a:r>
              <a:rPr lang="en-US" baseline="0" dirty="0" smtClean="0"/>
              <a:t>’ from Gomes, </a:t>
            </a:r>
            <a:r>
              <a:rPr lang="en-US" baseline="0" dirty="0" err="1" smtClean="0"/>
              <a:t>Sabhrawal</a:t>
            </a:r>
            <a:r>
              <a:rPr lang="en-US" baseline="0" dirty="0" smtClean="0"/>
              <a:t> and Selman.</a:t>
            </a:r>
          </a:p>
          <a:p>
            <a:endParaRPr lang="en-US" baseline="0" dirty="0" smtClean="0"/>
          </a:p>
          <a:p>
            <a:r>
              <a:rPr lang="en-US" baseline="0" dirty="0" smtClean="0"/>
              <a:t>In our work we try to bridge the gap and we introduce a new generator </a:t>
            </a:r>
            <a:r>
              <a:rPr lang="en-US" baseline="0" dirty="0" err="1" smtClean="0"/>
              <a:t>UniWit</a:t>
            </a:r>
            <a:r>
              <a:rPr lang="en-US" baseline="0" dirty="0" smtClean="0"/>
              <a:t> which has strong theoretical guarantees and strong performance, scaling problems with thousands of variables.</a:t>
            </a:r>
          </a:p>
          <a:p>
            <a:r>
              <a:rPr lang="en-US" baseline="0" dirty="0" smtClean="0"/>
              <a:t>----- Meeting Notes (7/10/13 16:53) -----</a:t>
            </a:r>
          </a:p>
          <a:p>
            <a:r>
              <a:rPr lang="en-US" baseline="0" dirty="0" smtClean="0"/>
              <a:t>Bridge the gap between industry and academia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246863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mathematical formulation, let me present our central idea.</a:t>
            </a:r>
          </a:p>
          <a:p>
            <a:r>
              <a:rPr lang="en-US" baseline="0" dirty="0" smtClean="0"/>
              <a:t>The idea is that since we can enumerate the whole space of solutions, can we partition the space and select one of the partition and enumerate the set of solutions in that </a:t>
            </a:r>
            <a:r>
              <a:rPr lang="en-US" baseline="0" dirty="0" err="1" smtClean="0"/>
              <a:t>parition</a:t>
            </a:r>
            <a:r>
              <a:rPr lang="en-US" baseline="0" dirty="0" smtClean="0"/>
              <a:t>. Now we can randomly choose one of the solution in that partition. The question is that how do we partition the space of solutions such that all cells are almost equal. To achieve that we use r-wise hashing, in particular 2-independent hashing. Another question is that what is the size of “small” cell – this is characterize by the number of variables in the formula. So in summary our method uses hashing based approach to sampling. </a:t>
            </a:r>
          </a:p>
          <a:p>
            <a:r>
              <a:rPr lang="en-US" baseline="0" dirty="0" smtClean="0"/>
              <a:t>----- Meeting Notes (7/10/13 16:53) -----</a:t>
            </a:r>
          </a:p>
          <a:p>
            <a:r>
              <a:rPr lang="en-US" baseline="0" dirty="0" smtClean="0"/>
              <a:t>2-wise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163006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mathematical formulation, let me present our central idea.</a:t>
            </a:r>
          </a:p>
          <a:p>
            <a:r>
              <a:rPr lang="en-US" baseline="0" dirty="0" smtClean="0"/>
              <a:t>The idea is that since we can enumerate the whole space of solutions, can we partition the space and select one of the partition and enumerate the set of solutions in that </a:t>
            </a:r>
            <a:r>
              <a:rPr lang="en-US" baseline="0" dirty="0" err="1" smtClean="0"/>
              <a:t>parition</a:t>
            </a:r>
            <a:r>
              <a:rPr lang="en-US" baseline="0" dirty="0" smtClean="0"/>
              <a:t>. Now we can randomly choose one of the solution in that partition. The question is that how do we partition the space of solutions such that all cells are almost equal. To achieve that we use r-wise hashing, in particular 2-independent hashing. Another question is that what is the size of “small” cell – this is characterize by the number of variables in the formula. So in summary our method uses hashing based approach to sampling. </a:t>
            </a:r>
          </a:p>
          <a:p>
            <a:r>
              <a:rPr lang="en-US" baseline="0" dirty="0" smtClean="0"/>
              <a:t>----- Meeting Notes (7/10/13 16:53) -----</a:t>
            </a:r>
          </a:p>
          <a:p>
            <a:r>
              <a:rPr lang="en-US" baseline="0" dirty="0" smtClean="0"/>
              <a:t>2-wise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163006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mathematical formulation, let me present our central idea.</a:t>
            </a:r>
          </a:p>
          <a:p>
            <a:r>
              <a:rPr lang="en-US" baseline="0" dirty="0" smtClean="0"/>
              <a:t>The idea is that since we can enumerate the whole space of solutions, can we partition the space and select one of the partition and enumerate the set of solutions in that </a:t>
            </a:r>
            <a:r>
              <a:rPr lang="en-US" baseline="0" dirty="0" err="1" smtClean="0"/>
              <a:t>parition</a:t>
            </a:r>
            <a:r>
              <a:rPr lang="en-US" baseline="0" dirty="0" smtClean="0"/>
              <a:t>. Now we can randomly choose one of the solution in that partition. The question is that how do we partition the space of solutions such that all cells are almost equal. To achieve that we use r-wise hashing, in particular 2-independent hashing. Another question is that what is the size of “small” cell – this is characterize by the number of variables in the formula. So in summary our method uses hashing based approach to sampling. </a:t>
            </a:r>
          </a:p>
          <a:p>
            <a:r>
              <a:rPr lang="en-US" baseline="0" dirty="0" smtClean="0"/>
              <a:t>----- Meeting Notes (7/10/13 16:53) -----</a:t>
            </a:r>
          </a:p>
          <a:p>
            <a:r>
              <a:rPr lang="en-US" baseline="0" dirty="0" smtClean="0"/>
              <a:t>2-wise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163006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dive deep into our</a:t>
            </a:r>
            <a:r>
              <a:rPr lang="en-US" baseline="0" dirty="0" smtClean="0"/>
              <a:t> approach, some mathematical formulations. </a:t>
            </a:r>
          </a:p>
          <a:p>
            <a:r>
              <a:rPr lang="en-US" baseline="0" dirty="0" smtClean="0"/>
              <a:t>F denotes a CNF formula with n variables and R_F denotes the set of all solutions for F</a:t>
            </a:r>
          </a:p>
          <a:p>
            <a:r>
              <a:rPr lang="en-US" baseline="0" dirty="0" smtClean="0"/>
              <a:t>Our work extensively uses hashing, so some notations related to hashing. </a:t>
            </a:r>
            <a:br>
              <a:rPr lang="en-US" baseline="0" dirty="0" smtClean="0"/>
            </a:br>
            <a:r>
              <a:rPr lang="en-US" baseline="0" dirty="0" smtClean="0"/>
              <a:t>H n m r denotes the family of r-wise independent hash functions mapping from 2^n to 2^m</a:t>
            </a:r>
          </a:p>
          <a:p>
            <a:r>
              <a:rPr lang="en-US" baseline="0" dirty="0" smtClean="0"/>
              <a:t>From r-wise independence we mean that if we randomly select r input output pairs, then probability that the hash function h which is randomly drawn from H(</a:t>
            </a:r>
            <a:r>
              <a:rPr lang="en-US" baseline="0" dirty="0" err="1" smtClean="0"/>
              <a:t>n,m,r</a:t>
            </a:r>
            <a:r>
              <a:rPr lang="en-US" baseline="0" dirty="0" smtClean="0"/>
              <a:t>) maps some pair doesn’t affect the probability of h mapping other pairs.  </a:t>
            </a:r>
          </a:p>
          <a:p>
            <a:r>
              <a:rPr lang="en-US" baseline="0" dirty="0" smtClean="0"/>
              <a:t>----- Meeting Notes (7/10/13 16:53) -----</a:t>
            </a:r>
          </a:p>
          <a:p>
            <a:r>
              <a:rPr lang="en-US" baseline="0" dirty="0" smtClean="0"/>
              <a:t>Skip r-wise indepdence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81829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of all how do you encoding n-independent hashing requires algebraic functions which compute nth powers. That is not feasible! So we propose a method where only 2-independent hash functions are needed which can implemented by XOR-based equation – simpler compared to algebraic hash functions.</a:t>
            </a:r>
          </a:p>
          <a:p>
            <a:endParaRPr lang="en-US" baseline="0" dirty="0" smtClean="0"/>
          </a:p>
          <a:p>
            <a:r>
              <a:rPr lang="en-US" baseline="0" dirty="0" smtClean="0"/>
              <a:t>So what is the other problem?  how do you check all cells are small? Well, we are talking about 2^100 cell, checking every cell is small is again infeasible. So we investigated if checking a randomly picked cell is enough. Turns out it is. </a:t>
            </a:r>
          </a:p>
          <a:p>
            <a:endParaRPr lang="en-US" baseline="0" dirty="0" smtClean="0"/>
          </a:p>
          <a:p>
            <a:r>
              <a:rPr lang="en-US" baseline="0" dirty="0" smtClean="0"/>
              <a:t>So the above two modifications make </a:t>
            </a:r>
            <a:r>
              <a:rPr lang="en-US" baseline="0" dirty="0" err="1" smtClean="0"/>
              <a:t>UniWit</a:t>
            </a:r>
            <a:r>
              <a:rPr lang="en-US" baseline="0" dirty="0" smtClean="0"/>
              <a:t> scalable and we can still guarantee near uniformity.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79572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of all how do you encoding n-independent hashing requires algebraic functions which compute nth powers. That is not feasible! So we propose a method where only 2-independent hash functions are needed which can implemented by XOR-based equation – simpler compared to algebraic hash functions.</a:t>
            </a:r>
          </a:p>
          <a:p>
            <a:endParaRPr lang="en-US" baseline="0" dirty="0" smtClean="0"/>
          </a:p>
          <a:p>
            <a:r>
              <a:rPr lang="en-US" baseline="0" dirty="0" smtClean="0"/>
              <a:t>So what is the other problem?  how do you check all cells are small? Well, we are talking about 2^100 cell, checking every cell is small is again infeasible. So we investigated if checking a randomly picked cell is enough. Turns out it is. </a:t>
            </a:r>
          </a:p>
          <a:p>
            <a:endParaRPr lang="en-US" baseline="0" dirty="0" smtClean="0"/>
          </a:p>
          <a:p>
            <a:r>
              <a:rPr lang="en-US" baseline="0" dirty="0" smtClean="0"/>
              <a:t>So the above two modifications make </a:t>
            </a:r>
            <a:r>
              <a:rPr lang="en-US" baseline="0" dirty="0" err="1" smtClean="0"/>
              <a:t>UniWit</a:t>
            </a:r>
            <a:r>
              <a:rPr lang="en-US" baseline="0" dirty="0" smtClean="0"/>
              <a:t> scalable and we can still guarantee near uniformity.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795720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of all how do you encoding n-independent hashing requires algebraic functions which compute nth powers. That is not feasible! So we propose a method where only 2-independent hash functions are needed which can implemented by XOR-based equation – simpler compared to algebraic hash functions.</a:t>
            </a:r>
          </a:p>
          <a:p>
            <a:endParaRPr lang="en-US" baseline="0" dirty="0" smtClean="0"/>
          </a:p>
          <a:p>
            <a:r>
              <a:rPr lang="en-US" baseline="0" dirty="0" smtClean="0"/>
              <a:t>So what is the other problem?  how do you check all cells are small? Well, we are talking about 2^100 cell, checking every cell is small is again infeasible. So we investigated if checking a randomly picked cell is enough. Turns out it is. </a:t>
            </a:r>
          </a:p>
          <a:p>
            <a:endParaRPr lang="en-US" baseline="0" dirty="0" smtClean="0"/>
          </a:p>
          <a:p>
            <a:r>
              <a:rPr lang="en-US" baseline="0" dirty="0" smtClean="0"/>
              <a:t>So the above two modifications make </a:t>
            </a:r>
            <a:r>
              <a:rPr lang="en-US" baseline="0" dirty="0" err="1" smtClean="0"/>
              <a:t>UniWit</a:t>
            </a:r>
            <a:r>
              <a:rPr lang="en-US" baseline="0" dirty="0" smtClean="0"/>
              <a:t> scalable and we can still guarantee near uniformity.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795720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summarize the highlights of our approach</a:t>
            </a:r>
          </a:p>
          <a:p>
            <a:r>
              <a:rPr lang="en-US" dirty="0" smtClean="0"/>
              <a:t>(1)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804507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 you used at least one of the devices in your lifetime?</a:t>
            </a:r>
            <a:r>
              <a:rPr lang="en-US" baseline="0" dirty="0" smtClean="0"/>
              <a:t> </a:t>
            </a:r>
            <a:r>
              <a:rPr lang="en-US" dirty="0" smtClean="0"/>
              <a:t> Since I see a lot of laptops open, I assume the answer is almost</a:t>
            </a:r>
            <a:r>
              <a:rPr lang="en-US" baseline="0" dirty="0" smtClean="0"/>
              <a:t> everyone</a:t>
            </a:r>
            <a:r>
              <a:rPr lang="en-US" dirty="0" smtClean="0"/>
              <a:t>. </a:t>
            </a:r>
          </a:p>
          <a:p>
            <a:r>
              <a:rPr lang="en-US" dirty="0" smtClean="0"/>
              <a:t>What</a:t>
            </a:r>
            <a:r>
              <a:rPr lang="en-US" baseline="0" dirty="0" smtClean="0"/>
              <a:t> are some of our worries when we use them? &lt;Click&gt;</a:t>
            </a:r>
          </a:p>
          <a:p>
            <a:r>
              <a:rPr lang="en-US" baseline="0" dirty="0" smtClean="0"/>
              <a:t>Well, in my case, </a:t>
            </a:r>
            <a:r>
              <a:rPr lang="en-US" baseline="0" dirty="0" err="1" smtClean="0"/>
              <a:t>everytime</a:t>
            </a:r>
            <a:r>
              <a:rPr lang="en-US" baseline="0" dirty="0" smtClean="0"/>
              <a:t> I send an email or message to my girlfriend. I want to be absolutely sure that it was delivered to my girlfriend and not her roommate. </a:t>
            </a:r>
          </a:p>
          <a:p>
            <a:r>
              <a:rPr lang="en-US" baseline="0" dirty="0" smtClean="0"/>
              <a:t>So what is it that I am worried about? Well, in essence I am worried if the device is performing according to its specifications. E.g. when I dial my girlfriend’s number, it shouldn’t dial her roommate instead.</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1935119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 Meeting Notes (7/10/13 16:53) -----</a:t>
            </a:r>
          </a:p>
          <a:p>
            <a:r>
              <a:rPr lang="en-US"/>
              <a:t>, after O(n^3/2)</a:t>
            </a:r>
          </a:p>
          <a:p>
            <a:r>
              <a:rPr lang="en-US"/>
              <a:t>: after polynomial</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136877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(7/2/13 13:46) -----</a:t>
            </a:r>
          </a:p>
          <a:p>
            <a:r>
              <a:rPr lang="en-US" dirty="0"/>
              <a:t>Uniformity of </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2793797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(7/2/13 13:46) -----</a:t>
            </a:r>
          </a:p>
          <a:p>
            <a:r>
              <a:rPr lang="en-US" dirty="0"/>
              <a:t>Uniformity of </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2793797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30</a:t>
            </a:fld>
            <a:endParaRPr lang="en-US"/>
          </a:p>
        </p:txBody>
      </p:sp>
    </p:spTree>
    <p:extLst>
      <p:ext uri="{BB962C8B-B14F-4D97-AF65-F5344CB8AC3E}">
        <p14:creationId xmlns:p14="http://schemas.microsoft.com/office/powerpoint/2010/main" val="3943358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Cachet:</a:t>
            </a:r>
            <a:r>
              <a:rPr lang="en-US" baseline="0" dirty="0" smtClean="0"/>
              <a:t> State of art Exact Counters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33</a:t>
            </a:fld>
            <a:endParaRPr lang="en-US"/>
          </a:p>
        </p:txBody>
      </p:sp>
    </p:spTree>
    <p:extLst>
      <p:ext uri="{BB962C8B-B14F-4D97-AF65-F5344CB8AC3E}">
        <p14:creationId xmlns:p14="http://schemas.microsoft.com/office/powerpoint/2010/main" val="3820771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35</a:t>
            </a:fld>
            <a:endParaRPr lang="en-US"/>
          </a:p>
        </p:txBody>
      </p:sp>
    </p:spTree>
    <p:extLst>
      <p:ext uri="{BB962C8B-B14F-4D97-AF65-F5344CB8AC3E}">
        <p14:creationId xmlns:p14="http://schemas.microsoft.com/office/powerpoint/2010/main" val="1071184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want to scale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36</a:t>
            </a:fld>
            <a:endParaRPr lang="en-US"/>
          </a:p>
        </p:txBody>
      </p:sp>
    </p:spTree>
    <p:extLst>
      <p:ext uri="{BB962C8B-B14F-4D97-AF65-F5344CB8AC3E}">
        <p14:creationId xmlns:p14="http://schemas.microsoft.com/office/powerpoint/2010/main" val="1397452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want to scale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37</a:t>
            </a:fld>
            <a:endParaRPr lang="en-US"/>
          </a:p>
        </p:txBody>
      </p:sp>
    </p:spTree>
    <p:extLst>
      <p:ext uri="{BB962C8B-B14F-4D97-AF65-F5344CB8AC3E}">
        <p14:creationId xmlns:p14="http://schemas.microsoft.com/office/powerpoint/2010/main" val="1397452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mathematical formulation, let me present our central idea.</a:t>
            </a:r>
          </a:p>
          <a:p>
            <a:r>
              <a:rPr lang="en-US" baseline="0" dirty="0" smtClean="0"/>
              <a:t>The idea is that since we can enumerate the whole space of solutions, can we partition the space and select one of the partition and enumerate the set of solutions in that </a:t>
            </a:r>
            <a:r>
              <a:rPr lang="en-US" baseline="0" dirty="0" err="1" smtClean="0"/>
              <a:t>parition</a:t>
            </a:r>
            <a:r>
              <a:rPr lang="en-US" baseline="0" dirty="0" smtClean="0"/>
              <a:t>. Now we can randomly choose one of the solution in that partition. The question is that how do we partition the space of solutions such that all cells are almost equal. To achieve that we use r-wise hashing, in particular 2-independent hashing. Another question is that what is the size of “small” cell – this is characterize by the number of variables in the formula. So in summary our method uses hashing based approach to sampling. </a:t>
            </a:r>
          </a:p>
          <a:p>
            <a:r>
              <a:rPr lang="en-US" baseline="0" dirty="0" smtClean="0"/>
              <a:t>----- Meeting Notes (7/10/13 16:53) -----</a:t>
            </a:r>
          </a:p>
          <a:p>
            <a:r>
              <a:rPr lang="en-US" baseline="0" dirty="0" smtClean="0"/>
              <a:t>2-wise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39</a:t>
            </a:fld>
            <a:endParaRPr lang="en-US"/>
          </a:p>
        </p:txBody>
      </p:sp>
    </p:spTree>
    <p:extLst>
      <p:ext uri="{BB962C8B-B14F-4D97-AF65-F5344CB8AC3E}">
        <p14:creationId xmlns:p14="http://schemas.microsoft.com/office/powerpoint/2010/main" val="163006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question that we face is how do we guarantee that the systems work correctly? In particular verifying hardware circuits  in itself is a billions of dollar industry. </a:t>
            </a:r>
          </a:p>
          <a:p>
            <a:r>
              <a:rPr lang="en-US" baseline="0" dirty="0" smtClean="0"/>
              <a:t>Lets take a motivating example to revisit the verification techniques.</a:t>
            </a:r>
          </a:p>
          <a:p>
            <a:r>
              <a:rPr lang="en-US" baseline="0" dirty="0" smtClean="0"/>
              <a:t>Well, in my case, </a:t>
            </a:r>
            <a:r>
              <a:rPr lang="en-US" baseline="0" dirty="0" err="1" smtClean="0"/>
              <a:t>everytime</a:t>
            </a:r>
            <a:r>
              <a:rPr lang="en-US" baseline="0" dirty="0" smtClean="0"/>
              <a:t> I send an email or message to my girlfriend. I want to be absolutely sure that it was delivered to my girlfriend and not her roommate. </a:t>
            </a:r>
          </a:p>
          <a:p>
            <a:r>
              <a:rPr lang="en-US" baseline="0" dirty="0" smtClean="0"/>
              <a:t>So what is it that I am worried about? Well, in essence I am worried if the device is performing according to its specifications. E.g. when I dial my girlfriend’s number, it shouldn’t dial her roommate instead.</a:t>
            </a:r>
            <a:endParaRPr lang="en-US" dirty="0" smtClean="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1935119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mathematical formulation, let me present our central idea.</a:t>
            </a:r>
          </a:p>
          <a:p>
            <a:r>
              <a:rPr lang="en-US" baseline="0" dirty="0" smtClean="0"/>
              <a:t>The idea is that since we can enumerate the whole space of solutions, can we partition the space and select one of the partition and enumerate the set of solutions in that </a:t>
            </a:r>
            <a:r>
              <a:rPr lang="en-US" baseline="0" dirty="0" err="1" smtClean="0"/>
              <a:t>parition</a:t>
            </a:r>
            <a:r>
              <a:rPr lang="en-US" baseline="0" dirty="0" smtClean="0"/>
              <a:t>. Now we can randomly choose one of the solution in that partition. The question is that how do we partition the space of solutions such that all cells are almost equal. To achieve that we use r-wise hashing, in particular 2-independent hashing. Another question is that what is the size of “small” cell – this is characterize by the number of variables in the formula. So in summary our method uses hashing based approach to sampling. </a:t>
            </a:r>
          </a:p>
          <a:p>
            <a:r>
              <a:rPr lang="en-US" baseline="0" dirty="0" smtClean="0"/>
              <a:t>----- Meeting Notes (7/10/13 16:53) -----</a:t>
            </a:r>
          </a:p>
          <a:p>
            <a:r>
              <a:rPr lang="en-US" baseline="0" dirty="0" smtClean="0"/>
              <a:t>2-wise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40</a:t>
            </a:fld>
            <a:endParaRPr lang="en-US"/>
          </a:p>
        </p:txBody>
      </p:sp>
    </p:spTree>
    <p:extLst>
      <p:ext uri="{BB962C8B-B14F-4D97-AF65-F5344CB8AC3E}">
        <p14:creationId xmlns:p14="http://schemas.microsoft.com/office/powerpoint/2010/main" val="1630065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mathematical formulation, let me present our central idea.</a:t>
            </a:r>
          </a:p>
          <a:p>
            <a:r>
              <a:rPr lang="en-US" baseline="0" dirty="0" smtClean="0"/>
              <a:t>The idea is that since we can enumerate the whole space of solutions, can we partition the space and select one of the partition and enumerate the set of solutions in that </a:t>
            </a:r>
            <a:r>
              <a:rPr lang="en-US" baseline="0" dirty="0" err="1" smtClean="0"/>
              <a:t>parition</a:t>
            </a:r>
            <a:r>
              <a:rPr lang="en-US" baseline="0" dirty="0" smtClean="0"/>
              <a:t>. Now we can randomly choose one of the solution in that partition. The question is that how do we partition the space of solutions such that all cells are almost equal. To achieve that we use r-wise hashing, in particular 2-independent hashing. Another question is that what is the size of “small” cell – this is characterize by the number of variables in the formula. So in summary our method uses hashing based approach to sampling. </a:t>
            </a:r>
          </a:p>
          <a:p>
            <a:r>
              <a:rPr lang="en-US" baseline="0" dirty="0" smtClean="0"/>
              <a:t>----- Meeting Notes (7/10/13 16:53) -----</a:t>
            </a:r>
          </a:p>
          <a:p>
            <a:r>
              <a:rPr lang="en-US" baseline="0" dirty="0" smtClean="0"/>
              <a:t>2-wise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41</a:t>
            </a:fld>
            <a:endParaRPr lang="en-US"/>
          </a:p>
        </p:txBody>
      </p:sp>
    </p:spTree>
    <p:extLst>
      <p:ext uri="{BB962C8B-B14F-4D97-AF65-F5344CB8AC3E}">
        <p14:creationId xmlns:p14="http://schemas.microsoft.com/office/powerpoint/2010/main" val="1630065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mathematical formulation, let me present our central idea.</a:t>
            </a:r>
          </a:p>
          <a:p>
            <a:r>
              <a:rPr lang="en-US" baseline="0" dirty="0" smtClean="0"/>
              <a:t>The idea is that since we can enumerate the whole space of solutions, can we partition the space and select one of the partition and enumerate the set of solutions in that </a:t>
            </a:r>
            <a:r>
              <a:rPr lang="en-US" baseline="0" dirty="0" err="1" smtClean="0"/>
              <a:t>parition</a:t>
            </a:r>
            <a:r>
              <a:rPr lang="en-US" baseline="0" dirty="0" smtClean="0"/>
              <a:t>. Now we can randomly choose one of the solution in that partition. The question is that how do we partition the space of solutions such that all cells are almost equal. To achieve that we use r-wise hashing, in particular 2-independent hashing. Another question is that what is the size of “small” cell – this is characterize by the number of variables in the formula. So in summary our method uses hashing based approach to sampling. </a:t>
            </a:r>
          </a:p>
          <a:p>
            <a:r>
              <a:rPr lang="en-US" baseline="0" dirty="0" smtClean="0"/>
              <a:t>----- Meeting Notes (7/10/13 16:53) -----</a:t>
            </a:r>
          </a:p>
          <a:p>
            <a:r>
              <a:rPr lang="en-US" baseline="0" dirty="0" smtClean="0"/>
              <a:t>2-wise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42</a:t>
            </a:fld>
            <a:endParaRPr lang="en-US"/>
          </a:p>
        </p:txBody>
      </p:sp>
    </p:spTree>
    <p:extLst>
      <p:ext uri="{BB962C8B-B14F-4D97-AF65-F5344CB8AC3E}">
        <p14:creationId xmlns:p14="http://schemas.microsoft.com/office/powerpoint/2010/main" val="1630065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mathematical formulation, let me present our central idea.</a:t>
            </a:r>
          </a:p>
          <a:p>
            <a:r>
              <a:rPr lang="en-US" baseline="0" dirty="0" smtClean="0"/>
              <a:t>The idea is that since we can enumerate the whole space of solutions, can we partition the space and select one of the partition and enumerate the set of solutions in that </a:t>
            </a:r>
            <a:r>
              <a:rPr lang="en-US" baseline="0" dirty="0" err="1" smtClean="0"/>
              <a:t>parition</a:t>
            </a:r>
            <a:r>
              <a:rPr lang="en-US" baseline="0" dirty="0" smtClean="0"/>
              <a:t>. Now we can randomly choose one of the solution in that partition. The question is that how do we partition the space of solutions such that all cells are almost equal. To achieve that we use r-wise hashing, in particular 2-independent hashing. Another question is that what is the size of “small” cell – this is characterize by the number of variables in the formula. So in summary our method uses hashing based approach to sampling. </a:t>
            </a:r>
          </a:p>
          <a:p>
            <a:r>
              <a:rPr lang="en-US" baseline="0" dirty="0" smtClean="0"/>
              <a:t>----- Meeting Notes (7/10/13 16:53) -----</a:t>
            </a:r>
          </a:p>
          <a:p>
            <a:r>
              <a:rPr lang="en-US" baseline="0" dirty="0" smtClean="0"/>
              <a:t>2-wise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45</a:t>
            </a:fld>
            <a:endParaRPr lang="en-US"/>
          </a:p>
        </p:txBody>
      </p:sp>
    </p:spTree>
    <p:extLst>
      <p:ext uri="{BB962C8B-B14F-4D97-AF65-F5344CB8AC3E}">
        <p14:creationId xmlns:p14="http://schemas.microsoft.com/office/powerpoint/2010/main" val="1630065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Serious outliers where</a:t>
            </a:r>
            <a:r>
              <a:rPr lang="en-US" baseline="0" dirty="0" smtClean="0"/>
              <a:t> we perform better or computation was wrong – lower bound</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53</a:t>
            </a:fld>
            <a:endParaRPr lang="en-US"/>
          </a:p>
        </p:txBody>
      </p:sp>
    </p:spTree>
    <p:extLst>
      <p:ext uri="{BB962C8B-B14F-4D97-AF65-F5344CB8AC3E}">
        <p14:creationId xmlns:p14="http://schemas.microsoft.com/office/powerpoint/2010/main" val="3314353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simple division circuit. A and B are 64 bit inputs and C is the output such that C represents the value A divided by B. So how do we verify that this circuit works? </a:t>
            </a:r>
          </a:p>
          <a:p>
            <a:r>
              <a:rPr lang="en-US" baseline="0" dirty="0" smtClean="0"/>
              <a:t>One idea can be to simulate for all possible values of a and b’s. Do you see something wrong with that? </a:t>
            </a:r>
          </a:p>
          <a:p>
            <a:r>
              <a:rPr lang="en-US" baseline="0" dirty="0" smtClean="0"/>
              <a:t>2^128 possibilities! In case of real systems like your laptop – this is not just scalable</a:t>
            </a:r>
          </a:p>
          <a:p>
            <a:r>
              <a:rPr lang="en-US" baseline="0" dirty="0" smtClean="0"/>
              <a:t>A better strategy might be to randomly sample some a and b’s. But we know that none of the circuits in the past faulted when 10&lt;b&lt;40. Since we have finite resources it is much more desirable to sample from regions where this is likely to fault. </a:t>
            </a:r>
          </a:p>
          <a:p>
            <a:r>
              <a:rPr lang="en-US" baseline="0" dirty="0" smtClean="0"/>
              <a:t>So how do we come up with constraints that define such regions?</a:t>
            </a:r>
          </a:p>
          <a:p>
            <a:r>
              <a:rPr lang="en-US" baseline="0" dirty="0" smtClean="0"/>
              <a:t>----- Meeting Notes (7/10/13 16:39) -----</a:t>
            </a:r>
          </a:p>
          <a:p>
            <a:r>
              <a:rPr lang="en-US" baseline="0" dirty="0" smtClean="0"/>
              <a:t>Due to state explosion, Formal Verification is not scalable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280687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Designing constraints</a:t>
            </a:r>
            <a:r>
              <a:rPr lang="en-US" baseline="0" dirty="0" smtClean="0"/>
              <a:t> is mainly accomplished in three ways. </a:t>
            </a:r>
            <a:br>
              <a:rPr lang="en-US" baseline="0" dirty="0" smtClean="0"/>
            </a:br>
            <a:r>
              <a:rPr lang="en-US" baseline="0" dirty="0" smtClean="0"/>
              <a:t>(1) Designers can inform the regions where they feel that systems might fail. E.g. in this case a designer of the circuit might say that it is likely to fail when b lies between 100 and 200.</a:t>
            </a:r>
          </a:p>
          <a:p>
            <a:r>
              <a:rPr lang="en-US" baseline="0" dirty="0" smtClean="0"/>
              <a:t>(2) It can be built on past experience. </a:t>
            </a:r>
          </a:p>
          <a:p>
            <a:r>
              <a:rPr lang="en-US" baseline="0" dirty="0" smtClean="0"/>
              <a:t>(3) It can also come from the users e.g. through bug reports. </a:t>
            </a:r>
          </a:p>
          <a:p>
            <a:endParaRPr lang="en-US" baseline="0" dirty="0" smtClean="0"/>
          </a:p>
          <a:p>
            <a:r>
              <a:rPr lang="en-US" baseline="0" dirty="0" smtClean="0"/>
              <a:t>So now we have the set of constraints where the circuit might fail and the problem is that how do we randomly sample the values of a and b satisfying the above constraints.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347267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summarize</a:t>
            </a:r>
            <a:r>
              <a:rPr lang="en-US" baseline="0" dirty="0" smtClean="0"/>
              <a:t> the problem again. </a:t>
            </a:r>
          </a:p>
          <a:p>
            <a:r>
              <a:rPr lang="en-US" baseline="0" dirty="0" smtClean="0"/>
              <a:t>So we have a system, division circuit in this case. From various sources we have a set of constraints. This can be represented as CNF SAT formula. Now the problem can be stated as that  given a CNF SAT formula, can one uniformly sample solutions without enumerating all solutions while scaling to real world problems? </a:t>
            </a:r>
          </a:p>
          <a:p>
            <a:r>
              <a:rPr lang="en-US" baseline="0" dirty="0" smtClean="0"/>
              <a:t>This is the problem that is known as Uniform generation of SAT-Witness is what we try to tackle in our work and today I will discuss our approach to this.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285514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summarize</a:t>
            </a:r>
            <a:r>
              <a:rPr lang="en-US" baseline="0" dirty="0" smtClean="0"/>
              <a:t> the problem again. </a:t>
            </a:r>
          </a:p>
          <a:p>
            <a:r>
              <a:rPr lang="en-US" baseline="0" dirty="0" smtClean="0"/>
              <a:t>So we have a system, division circuit in this case. From various sources we have a set of constraints. This can be represented as CNF SAT formula. Now the problem can be stated as that  given a CNF SAT formula, can one uniformly sample solutions without enumerating all solutions while scaling to real world problems? </a:t>
            </a:r>
          </a:p>
          <a:p>
            <a:r>
              <a:rPr lang="en-US" baseline="0" dirty="0" smtClean="0"/>
              <a:t>This is the problem that is known as Uniform generation of SAT-Witness is what we try to tackle in our work and today I will discuss our approach to this.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285514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summarize</a:t>
            </a:r>
            <a:r>
              <a:rPr lang="en-US" baseline="0" dirty="0" smtClean="0"/>
              <a:t> the problem again. </a:t>
            </a:r>
          </a:p>
          <a:p>
            <a:r>
              <a:rPr lang="en-US" baseline="0" dirty="0" smtClean="0"/>
              <a:t>So we have a system, division circuit in this case. From various sources we have a set of constraints. This can be represented as CNF SAT formula. Now the problem can be stated as that  given a CNF SAT formula, can one uniformly sample solutions without enumerating all solutions while scaling to real world problems? </a:t>
            </a:r>
          </a:p>
          <a:p>
            <a:r>
              <a:rPr lang="en-US" baseline="0" dirty="0" smtClean="0"/>
              <a:t>This is the problem that is known as Uniform generation of SAT-Witness is what we try to tackle in our work and today I will discuss our approach to this.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285514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Uniform</a:t>
            </a:r>
            <a:r>
              <a:rPr lang="en-US" baseline="0" dirty="0" smtClean="0"/>
              <a:t> Generation has been the area of active research for last 30 years. There have been two lines of work.</a:t>
            </a:r>
          </a:p>
          <a:p>
            <a:r>
              <a:rPr lang="en-US" baseline="0" dirty="0" smtClean="0"/>
              <a:t>First of them is theoretical line of work where we have strong guarantees but poor performance. One of the notable example is</a:t>
            </a:r>
          </a:p>
          <a:p>
            <a:r>
              <a:rPr lang="en-US" baseline="0" dirty="0" smtClean="0"/>
              <a:t>BGP algorithm – named after the initials of the authors </a:t>
            </a:r>
            <a:r>
              <a:rPr lang="en-US" baseline="0" dirty="0" err="1" smtClean="0"/>
              <a:t>Bellare,Goldreich</a:t>
            </a:r>
            <a:r>
              <a:rPr lang="en-US" baseline="0" dirty="0" smtClean="0"/>
              <a:t> &amp; </a:t>
            </a:r>
            <a:r>
              <a:rPr lang="en-US" baseline="0" dirty="0" err="1" smtClean="0"/>
              <a:t>Petrank</a:t>
            </a:r>
            <a:endParaRPr lang="en-US" baseline="0" dirty="0" smtClean="0"/>
          </a:p>
          <a:p>
            <a:endParaRPr lang="en-US" baseline="0" dirty="0" smtClean="0"/>
          </a:p>
          <a:p>
            <a:r>
              <a:rPr lang="en-US" baseline="0" dirty="0" smtClean="0"/>
              <a:t>Another line of work has focused on heuristic work </a:t>
            </a:r>
            <a:r>
              <a:rPr lang="en-US" baseline="0" dirty="0" err="1" smtClean="0"/>
              <a:t>wehre</a:t>
            </a:r>
            <a:r>
              <a:rPr lang="en-US" baseline="0" dirty="0" smtClean="0"/>
              <a:t> the emphasis is on strong performance but comes at the price of poor guarantees. </a:t>
            </a:r>
          </a:p>
          <a:p>
            <a:r>
              <a:rPr lang="en-US" baseline="0" dirty="0" smtClean="0"/>
              <a:t>Notable example is </a:t>
            </a:r>
            <a:r>
              <a:rPr lang="en-US" baseline="0" dirty="0" err="1" smtClean="0"/>
              <a:t>XORSample</a:t>
            </a:r>
            <a:r>
              <a:rPr lang="en-US" baseline="0" dirty="0" smtClean="0"/>
              <a:t>’ from Gomes, </a:t>
            </a:r>
            <a:r>
              <a:rPr lang="en-US" baseline="0" dirty="0" err="1" smtClean="0"/>
              <a:t>Sabhrawal</a:t>
            </a:r>
            <a:r>
              <a:rPr lang="en-US" baseline="0" dirty="0" smtClean="0"/>
              <a:t> and Selman.</a:t>
            </a:r>
          </a:p>
          <a:p>
            <a:endParaRPr lang="en-US" baseline="0" dirty="0" smtClean="0"/>
          </a:p>
          <a:p>
            <a:r>
              <a:rPr lang="en-US" baseline="0" dirty="0" smtClean="0"/>
              <a:t>In our work we try to bridge the gap and we introduce a new generator </a:t>
            </a:r>
            <a:r>
              <a:rPr lang="en-US" baseline="0" dirty="0" err="1" smtClean="0"/>
              <a:t>UniWit</a:t>
            </a:r>
            <a:r>
              <a:rPr lang="en-US" baseline="0" dirty="0" smtClean="0"/>
              <a:t> which has strong theoretical guarantees and strong performance, scaling problems with thousands of variables.</a:t>
            </a:r>
          </a:p>
          <a:p>
            <a:r>
              <a:rPr lang="en-US" baseline="0" dirty="0" smtClean="0"/>
              <a:t>----- Meeting Notes (7/10/13 16:53) -----</a:t>
            </a:r>
          </a:p>
          <a:p>
            <a:r>
              <a:rPr lang="en-US" baseline="0" dirty="0" smtClean="0"/>
              <a:t>Acadmia - with Theoretical work</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246863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C4D09B9F-0B98-E44D-B9D5-692A0492D939}" type="datetime8">
              <a:rPr lang="en-US" smtClean="0"/>
              <a:t>9/9/13 11:22</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7A39E-7133-2C41-93A2-6BC3533A7BC1}" type="datetime8">
              <a:rPr lang="en-US" smtClean="0">
                <a:solidFill>
                  <a:schemeClr val="tx2"/>
                </a:solidFill>
              </a:rPr>
              <a:t>9/9/13 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3AFDFD1B-DD9A-B145-BF06-098E2C2F225A}" type="datetime8">
              <a:rPr lang="en-US" smtClean="0">
                <a:solidFill>
                  <a:schemeClr val="tx2"/>
                </a:solidFill>
              </a:rPr>
              <a:t>9/9/13 11:22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4EE11D8-A19A-0B4D-AD9E-0688391AD0C0}" type="datetime8">
              <a:rPr lang="en-US" smtClean="0"/>
              <a:t>9/9/13 11:22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4444F162-FB43-4447-BBEB-F89AF891D91E}" type="datetime8">
              <a:rPr lang="en-US" smtClean="0"/>
              <a:t>9/9/13 11:22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C6EB4E7C-B3F2-A34B-A066-DAE1D00F3F86}" type="datetime8">
              <a:rPr lang="en-US" smtClean="0"/>
              <a:t>9/9/13 11:22</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ED8C1252-A4D8-0040-92DD-E8287FBAF98A}" type="datetime8">
              <a:rPr lang="en-US" smtClean="0"/>
              <a:t>9/9/13 11:22</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4A5CE-5E6A-DA4D-A0E7-D65A9B9D6ED0}" type="datetime8">
              <a:rPr lang="en-US" smtClean="0"/>
              <a:t>9/9/13 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46C92-884B-7947-B8F7-8615948C135D}" type="datetime8">
              <a:rPr lang="en-US" smtClean="0"/>
              <a:t>9/9/13 11:22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BBE7910-C56F-384B-98E1-6F1A5F2B0708}" type="datetime8">
              <a:rPr lang="en-US" smtClean="0"/>
              <a:t>9/9/13 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68C3A3EF-1508-5748-847B-B995C68C7145}" type="datetime8">
              <a:rPr lang="en-US" smtClean="0"/>
              <a:t>9/9/13 11:22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Drag picture to placeholder or click icon to add</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F335DDA4-61E9-AC40-B9A7-535D263ACBAC}" type="datetime8">
              <a:rPr lang="en-US" smtClean="0">
                <a:solidFill>
                  <a:schemeClr val="tx2"/>
                </a:solidFill>
              </a:rPr>
              <a:t>9/9/13 11:22</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28600" y="1447800"/>
            <a:ext cx="9144000" cy="1828800"/>
          </a:xfrm>
        </p:spPr>
        <p:txBody>
          <a:bodyPr>
            <a:normAutofit/>
          </a:bodyPr>
          <a:lstStyle/>
          <a:p>
            <a:r>
              <a:rPr lang="en-US" sz="3600" cap="none" dirty="0" smtClean="0"/>
              <a:t>Sampling Techniques for Boolean </a:t>
            </a:r>
            <a:r>
              <a:rPr lang="en-US" sz="3600" cap="none" dirty="0" err="1" smtClean="0"/>
              <a:t>Satisfiability</a:t>
            </a:r>
            <a:endParaRPr lang="en-US" cap="none" dirty="0"/>
          </a:p>
        </p:txBody>
      </p:sp>
      <p:sp>
        <p:nvSpPr>
          <p:cNvPr id="4" name="TextBox 3"/>
          <p:cNvSpPr txBox="1"/>
          <p:nvPr/>
        </p:nvSpPr>
        <p:spPr>
          <a:xfrm>
            <a:off x="1371600" y="3733800"/>
            <a:ext cx="5715000" cy="646331"/>
          </a:xfrm>
          <a:prstGeom prst="rect">
            <a:avLst/>
          </a:prstGeom>
          <a:noFill/>
        </p:spPr>
        <p:txBody>
          <a:bodyPr wrap="square" rtlCol="0">
            <a:spAutoFit/>
          </a:bodyPr>
          <a:lstStyle/>
          <a:p>
            <a:pPr algn="ctr"/>
            <a:r>
              <a:rPr lang="en-US" dirty="0" smtClean="0"/>
              <a:t>	</a:t>
            </a:r>
            <a:r>
              <a:rPr lang="en-US" b="1" dirty="0"/>
              <a:t>Kuldeep S </a:t>
            </a:r>
            <a:r>
              <a:rPr lang="en-US" b="1" dirty="0" smtClean="0"/>
              <a:t>Meel</a:t>
            </a:r>
            <a:r>
              <a:rPr lang="en-US" b="1" baseline="30000" dirty="0"/>
              <a:t>1</a:t>
            </a:r>
            <a:endParaRPr lang="en-US" dirty="0" smtClean="0"/>
          </a:p>
          <a:p>
            <a:pPr algn="ctr"/>
            <a:r>
              <a:rPr lang="en-US" dirty="0" smtClean="0"/>
              <a:t>(Joint work with </a:t>
            </a:r>
            <a:r>
              <a:rPr lang="en-US" dirty="0" err="1" smtClean="0"/>
              <a:t>Supratik</a:t>
            </a:r>
            <a:r>
              <a:rPr lang="en-US" dirty="0" smtClean="0"/>
              <a:t> Chakraborty</a:t>
            </a:r>
            <a:r>
              <a:rPr lang="en-US" baseline="30000" dirty="0"/>
              <a:t>2</a:t>
            </a:r>
            <a:r>
              <a:rPr lang="en-US" dirty="0" smtClean="0"/>
              <a:t>, Moshe Y Vardi</a:t>
            </a:r>
            <a:r>
              <a:rPr lang="en-US" baseline="30000" dirty="0"/>
              <a:t>1</a:t>
            </a:r>
            <a:r>
              <a:rPr lang="en-US" dirty="0" smtClean="0"/>
              <a:t>)</a:t>
            </a:r>
            <a:endParaRPr lang="en-US" baseline="30000" dirty="0"/>
          </a:p>
        </p:txBody>
      </p:sp>
      <p:sp>
        <p:nvSpPr>
          <p:cNvPr id="5" name="TextBox 4"/>
          <p:cNvSpPr txBox="1"/>
          <p:nvPr/>
        </p:nvSpPr>
        <p:spPr>
          <a:xfrm>
            <a:off x="2133600" y="5029200"/>
            <a:ext cx="5257800" cy="923330"/>
          </a:xfrm>
          <a:prstGeom prst="rect">
            <a:avLst/>
          </a:prstGeom>
          <a:noFill/>
        </p:spPr>
        <p:txBody>
          <a:bodyPr wrap="square" rtlCol="0">
            <a:spAutoFit/>
          </a:bodyPr>
          <a:lstStyle/>
          <a:p>
            <a:r>
              <a:rPr lang="en-US" baseline="30000" dirty="0"/>
              <a:t>1</a:t>
            </a:r>
            <a:r>
              <a:rPr lang="en-US" dirty="0" smtClean="0"/>
              <a:t>Department of Computer Science, Rice University</a:t>
            </a:r>
          </a:p>
          <a:p>
            <a:r>
              <a:rPr lang="en-US" baseline="30000" dirty="0" smtClean="0"/>
              <a:t>2</a:t>
            </a:r>
            <a:r>
              <a:rPr lang="en-US" dirty="0" smtClean="0"/>
              <a:t>Indian </a:t>
            </a:r>
            <a:r>
              <a:rPr lang="en-US" dirty="0"/>
              <a:t>Institute of Technology Bombay, India</a:t>
            </a:r>
          </a:p>
          <a:p>
            <a:endParaRPr lang="en-US" dirty="0"/>
          </a:p>
        </p:txBody>
      </p:sp>
      <p:sp>
        <p:nvSpPr>
          <p:cNvPr id="6" name="TextBox 5"/>
          <p:cNvSpPr txBox="1"/>
          <p:nvPr/>
        </p:nvSpPr>
        <p:spPr>
          <a:xfrm>
            <a:off x="152400" y="6248400"/>
            <a:ext cx="1676400" cy="369332"/>
          </a:xfrm>
          <a:prstGeom prst="rect">
            <a:avLst/>
          </a:prstGeom>
          <a:noFill/>
        </p:spPr>
        <p:txBody>
          <a:bodyPr wrap="square" rtlCol="0">
            <a:spAutoFit/>
          </a:bodyPr>
          <a:lstStyle/>
          <a:p>
            <a:r>
              <a:rPr lang="en-US" dirty="0" smtClean="0"/>
              <a:t>Sept 9, 2013</a:t>
            </a:r>
            <a:endParaRPr lang="en-US" dirty="0"/>
          </a:p>
        </p:txBody>
      </p:sp>
      <p:sp>
        <p:nvSpPr>
          <p:cNvPr id="7" name="Subtitle 6"/>
          <p:cNvSpPr>
            <a:spLocks noGrp="1"/>
          </p:cNvSpPr>
          <p:nvPr>
            <p:ph type="subTitle" idx="1"/>
          </p:nvPr>
        </p:nvSpPr>
        <p:spPr/>
        <p:txBody>
          <a:bodyPr/>
          <a:lstStyle/>
          <a:p>
            <a:pPr algn="r"/>
            <a:r>
              <a:rPr lang="en-US" dirty="0" smtClean="0"/>
              <a:t>COMP 600</a:t>
            </a:r>
            <a:endParaRPr lang="en-US" dirty="0"/>
          </a:p>
        </p:txBody>
      </p:sp>
      <p:sp>
        <p:nvSpPr>
          <p:cNvPr id="3" name="Slide Number Placeholder 2"/>
          <p:cNvSpPr>
            <a:spLocks noGrp="1"/>
          </p:cNvSpPr>
          <p:nvPr>
            <p:ph type="sldNum" sz="quarter" idx="12"/>
          </p:nvPr>
        </p:nvSpPr>
        <p:spPr/>
        <p:txBody>
          <a:bodyPr/>
          <a:lstStyle/>
          <a:p>
            <a:fld id="{72AC53DF-4216-466D-99A7-94400E6C2A25}" type="slidenum">
              <a:rPr lang="en-US" smtClean="0"/>
              <a:pPr/>
              <a:t>0</a:t>
            </a:fld>
            <a:endParaRPr lang="en-US" dirty="0">
              <a:solidFill>
                <a:schemeClr val="tx2"/>
              </a:solidFill>
            </a:endParaRPr>
          </a:p>
        </p:txBody>
      </p:sp>
    </p:spTree>
    <p:extLst>
      <p:ext uri="{BB962C8B-B14F-4D97-AF65-F5344CB8AC3E}">
        <p14:creationId xmlns:p14="http://schemas.microsoft.com/office/powerpoint/2010/main" val="40210541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9</a:t>
            </a:fld>
            <a:endParaRPr lang="en-US" dirty="0">
              <a:solidFill>
                <a:srgbClr val="FFFFFF"/>
              </a:solidFill>
            </a:endParaRPr>
          </a:p>
        </p:txBody>
      </p:sp>
      <p:sp>
        <p:nvSpPr>
          <p:cNvPr id="4" name="Content Placeholder 3"/>
          <p:cNvSpPr>
            <a:spLocks noGrp="1"/>
          </p:cNvSpPr>
          <p:nvPr>
            <p:ph sz="quarter" idx="1"/>
          </p:nvPr>
        </p:nvSpPr>
        <p:spPr>
          <a:xfrm>
            <a:off x="533400" y="2057400"/>
            <a:ext cx="8153400" cy="3276600"/>
          </a:xfrm>
        </p:spPr>
        <p:txBody>
          <a:bodyPr>
            <a:normAutofit/>
          </a:bodyPr>
          <a:lstStyle/>
          <a:p>
            <a:r>
              <a:rPr lang="en-US" sz="3600" dirty="0" smtClean="0">
                <a:solidFill>
                  <a:srgbClr val="FF0000"/>
                </a:solidFill>
              </a:rPr>
              <a:t>Uniform Generation of SAT-witnesses</a:t>
            </a:r>
          </a:p>
          <a:p>
            <a:pPr marL="0" indent="0">
              <a:buNone/>
            </a:pPr>
            <a:endParaRPr lang="en-US" sz="3600" dirty="0" smtClean="0">
              <a:solidFill>
                <a:srgbClr val="FF0000"/>
              </a:solidFill>
            </a:endParaRPr>
          </a:p>
          <a:p>
            <a:r>
              <a:rPr lang="en-US" sz="3600" dirty="0" smtClean="0"/>
              <a:t>Approximate Model Counting</a:t>
            </a:r>
          </a:p>
          <a:p>
            <a:pPr marL="0" indent="0">
              <a:buNone/>
            </a:pPr>
            <a:endParaRPr lang="en-US" sz="3600" dirty="0" smtClean="0"/>
          </a:p>
          <a:p>
            <a:r>
              <a:rPr lang="en-US" sz="3600" dirty="0" smtClean="0"/>
              <a:t>Future Directions</a:t>
            </a:r>
            <a:endParaRPr lang="en-US" sz="3600" dirty="0"/>
          </a:p>
        </p:txBody>
      </p:sp>
    </p:spTree>
    <p:extLst>
      <p:ext uri="{BB962C8B-B14F-4D97-AF65-F5344CB8AC3E}">
        <p14:creationId xmlns:p14="http://schemas.microsoft.com/office/powerpoint/2010/main" val="7140502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a:t>
            </a:r>
            <a:endParaRPr lang="en-US" dirty="0"/>
          </a:p>
        </p:txBody>
      </p:sp>
      <p:sp>
        <p:nvSpPr>
          <p:cNvPr id="5" name="TextBox 4"/>
          <p:cNvSpPr txBox="1"/>
          <p:nvPr/>
        </p:nvSpPr>
        <p:spPr>
          <a:xfrm>
            <a:off x="4800600" y="4495800"/>
            <a:ext cx="3124200" cy="923330"/>
          </a:xfrm>
          <a:prstGeom prst="rect">
            <a:avLst/>
          </a:prstGeom>
          <a:noFill/>
          <a:ln>
            <a:solidFill>
              <a:schemeClr val="tx1"/>
            </a:solidFill>
          </a:ln>
        </p:spPr>
        <p:txBody>
          <a:bodyPr wrap="square" rtlCol="0">
            <a:spAutoFit/>
          </a:bodyPr>
          <a:lstStyle/>
          <a:p>
            <a:pPr lvl="1"/>
            <a:r>
              <a:rPr lang="en-US" dirty="0" smtClean="0"/>
              <a:t>Heuristic Work</a:t>
            </a:r>
          </a:p>
          <a:p>
            <a:r>
              <a:rPr lang="en-US" dirty="0" smtClean="0"/>
              <a:t>Guarantees: weak</a:t>
            </a:r>
          </a:p>
          <a:p>
            <a:r>
              <a:rPr lang="en-US" b="1" dirty="0" smtClean="0"/>
              <a:t>Performance: strong </a:t>
            </a:r>
            <a:endParaRPr lang="en-US" b="1" dirty="0"/>
          </a:p>
        </p:txBody>
      </p:sp>
      <p:sp>
        <p:nvSpPr>
          <p:cNvPr id="6" name="TextBox 5"/>
          <p:cNvSpPr txBox="1"/>
          <p:nvPr/>
        </p:nvSpPr>
        <p:spPr>
          <a:xfrm>
            <a:off x="3124200" y="2514600"/>
            <a:ext cx="2362200" cy="914400"/>
          </a:xfrm>
          <a:prstGeom prst="rect">
            <a:avLst/>
          </a:prstGeom>
          <a:noFill/>
          <a:ln>
            <a:solidFill>
              <a:schemeClr val="tx1"/>
            </a:solidFill>
          </a:ln>
        </p:spPr>
        <p:txBody>
          <a:bodyPr wrap="square" rtlCol="0">
            <a:spAutoFit/>
          </a:bodyPr>
          <a:lstStyle/>
          <a:p>
            <a:pPr algn="ctr"/>
            <a:endParaRPr lang="en-US" b="1" dirty="0"/>
          </a:p>
        </p:txBody>
      </p:sp>
      <p:sp>
        <p:nvSpPr>
          <p:cNvPr id="3" name="TextBox 2"/>
          <p:cNvSpPr txBox="1"/>
          <p:nvPr/>
        </p:nvSpPr>
        <p:spPr>
          <a:xfrm>
            <a:off x="609600" y="5715000"/>
            <a:ext cx="3429000" cy="646331"/>
          </a:xfrm>
          <a:prstGeom prst="rect">
            <a:avLst/>
          </a:prstGeom>
          <a:noFill/>
        </p:spPr>
        <p:txBody>
          <a:bodyPr wrap="square" rtlCol="0">
            <a:spAutoFit/>
          </a:bodyPr>
          <a:lstStyle/>
          <a:p>
            <a:pPr algn="ctr"/>
            <a:r>
              <a:rPr lang="en-US" b="1" dirty="0" smtClean="0"/>
              <a:t>BGP </a:t>
            </a:r>
            <a:r>
              <a:rPr lang="en-US" dirty="0" smtClean="0"/>
              <a:t>Algorithm</a:t>
            </a:r>
          </a:p>
          <a:p>
            <a:endParaRPr lang="en-US" dirty="0"/>
          </a:p>
        </p:txBody>
      </p:sp>
      <p:sp>
        <p:nvSpPr>
          <p:cNvPr id="7" name="TextBox 6"/>
          <p:cNvSpPr txBox="1"/>
          <p:nvPr/>
        </p:nvSpPr>
        <p:spPr>
          <a:xfrm>
            <a:off x="4876800" y="5715000"/>
            <a:ext cx="3505200" cy="369332"/>
          </a:xfrm>
          <a:prstGeom prst="rect">
            <a:avLst/>
          </a:prstGeom>
          <a:noFill/>
        </p:spPr>
        <p:txBody>
          <a:bodyPr wrap="square" rtlCol="0">
            <a:spAutoFit/>
          </a:bodyPr>
          <a:lstStyle/>
          <a:p>
            <a:pPr algn="ctr"/>
            <a:r>
              <a:rPr lang="en-US" b="1" dirty="0" err="1" smtClean="0"/>
              <a:t>XORSample</a:t>
            </a:r>
            <a:r>
              <a:rPr lang="en-US" b="1" baseline="30000" dirty="0" smtClean="0"/>
              <a:t>’</a:t>
            </a:r>
          </a:p>
        </p:txBody>
      </p:sp>
      <p:sp>
        <p:nvSpPr>
          <p:cNvPr id="22" name="TextBox 21"/>
          <p:cNvSpPr txBox="1"/>
          <p:nvPr/>
        </p:nvSpPr>
        <p:spPr>
          <a:xfrm>
            <a:off x="762000" y="4495800"/>
            <a:ext cx="3124200" cy="923330"/>
          </a:xfrm>
          <a:prstGeom prst="rect">
            <a:avLst/>
          </a:prstGeom>
          <a:noFill/>
          <a:ln>
            <a:solidFill>
              <a:schemeClr val="tx1"/>
            </a:solidFill>
          </a:ln>
        </p:spPr>
        <p:txBody>
          <a:bodyPr wrap="square" rtlCol="0">
            <a:spAutoFit/>
          </a:bodyPr>
          <a:lstStyle/>
          <a:p>
            <a:pPr lvl="1"/>
            <a:r>
              <a:rPr lang="en-US" dirty="0" smtClean="0"/>
              <a:t>Theoretical Work</a:t>
            </a:r>
          </a:p>
          <a:p>
            <a:r>
              <a:rPr lang="en-US" b="1" dirty="0" smtClean="0"/>
              <a:t>Guarantees: strong</a:t>
            </a:r>
          </a:p>
          <a:p>
            <a:r>
              <a:rPr lang="en-US" dirty="0" smtClean="0"/>
              <a:t>Performance: weak</a:t>
            </a:r>
            <a:endParaRPr lang="en-US" dirty="0"/>
          </a:p>
        </p:txBody>
      </p:sp>
      <p:sp>
        <p:nvSpPr>
          <p:cNvPr id="9" name="TextBox 8"/>
          <p:cNvSpPr txBox="1"/>
          <p:nvPr/>
        </p:nvSpPr>
        <p:spPr>
          <a:xfrm>
            <a:off x="838200" y="2514600"/>
            <a:ext cx="2286000" cy="923330"/>
          </a:xfrm>
          <a:prstGeom prst="rect">
            <a:avLst/>
          </a:prstGeom>
          <a:solidFill>
            <a:schemeClr val="bg2">
              <a:lumMod val="90000"/>
            </a:schemeClr>
          </a:solidFill>
          <a:ln>
            <a:solidFill>
              <a:schemeClr val="tx1"/>
            </a:solidFill>
          </a:ln>
        </p:spPr>
        <p:txBody>
          <a:bodyPr wrap="square" rtlCol="0">
            <a:spAutoFit/>
          </a:bodyPr>
          <a:lstStyle/>
          <a:p>
            <a:pPr algn="ctr"/>
            <a:r>
              <a:rPr lang="en-US" dirty="0" smtClean="0"/>
              <a:t>BDD-</a:t>
            </a:r>
            <a:r>
              <a:rPr lang="en-US" dirty="0" smtClean="0"/>
              <a:t>based</a:t>
            </a:r>
            <a:endParaRPr lang="en-US" dirty="0" smtClean="0"/>
          </a:p>
          <a:p>
            <a:r>
              <a:rPr lang="en-US" b="1" dirty="0"/>
              <a:t>Guarantees: strong</a:t>
            </a:r>
          </a:p>
          <a:p>
            <a:r>
              <a:rPr lang="en-US" dirty="0"/>
              <a:t>Performance: weak</a:t>
            </a:r>
            <a:endParaRPr lang="en-US" dirty="0"/>
          </a:p>
        </p:txBody>
      </p:sp>
      <p:sp>
        <p:nvSpPr>
          <p:cNvPr id="13" name="TextBox 12"/>
          <p:cNvSpPr txBox="1"/>
          <p:nvPr/>
        </p:nvSpPr>
        <p:spPr>
          <a:xfrm>
            <a:off x="5486400" y="2514600"/>
            <a:ext cx="2286000" cy="923330"/>
          </a:xfrm>
          <a:prstGeom prst="rect">
            <a:avLst/>
          </a:prstGeom>
          <a:solidFill>
            <a:schemeClr val="bg2">
              <a:lumMod val="90000"/>
            </a:schemeClr>
          </a:solidFill>
          <a:ln>
            <a:solidFill>
              <a:schemeClr val="tx1"/>
            </a:solidFill>
          </a:ln>
        </p:spPr>
        <p:txBody>
          <a:bodyPr wrap="square" rtlCol="0">
            <a:spAutoFit/>
          </a:bodyPr>
          <a:lstStyle/>
          <a:p>
            <a:pPr algn="ctr"/>
            <a:r>
              <a:rPr lang="en-US" dirty="0" smtClean="0"/>
              <a:t>SAT-based </a:t>
            </a:r>
            <a:r>
              <a:rPr lang="en-US" dirty="0" smtClean="0"/>
              <a:t>heuristics</a:t>
            </a:r>
          </a:p>
          <a:p>
            <a:r>
              <a:rPr lang="en-US" dirty="0"/>
              <a:t>Guarantees: weak</a:t>
            </a:r>
          </a:p>
          <a:p>
            <a:r>
              <a:rPr lang="en-US" b="1" dirty="0"/>
              <a:t>Performance: strong </a:t>
            </a:r>
          </a:p>
        </p:txBody>
      </p:sp>
      <p:sp>
        <p:nvSpPr>
          <p:cNvPr id="10" name="TextBox 9"/>
          <p:cNvSpPr txBox="1"/>
          <p:nvPr/>
        </p:nvSpPr>
        <p:spPr>
          <a:xfrm>
            <a:off x="7924800" y="2667000"/>
            <a:ext cx="1219200" cy="400110"/>
          </a:xfrm>
          <a:prstGeom prst="rect">
            <a:avLst/>
          </a:prstGeom>
          <a:noFill/>
        </p:spPr>
        <p:txBody>
          <a:bodyPr wrap="square" rtlCol="0">
            <a:spAutoFit/>
          </a:bodyPr>
          <a:lstStyle/>
          <a:p>
            <a:r>
              <a:rPr lang="en-US" sz="2000" dirty="0" smtClean="0"/>
              <a:t>INDUSTRY</a:t>
            </a:r>
          </a:p>
        </p:txBody>
      </p:sp>
      <p:sp>
        <p:nvSpPr>
          <p:cNvPr id="14" name="TextBox 13"/>
          <p:cNvSpPr txBox="1"/>
          <p:nvPr/>
        </p:nvSpPr>
        <p:spPr>
          <a:xfrm>
            <a:off x="7924800" y="4800600"/>
            <a:ext cx="1219200" cy="369332"/>
          </a:xfrm>
          <a:prstGeom prst="rect">
            <a:avLst/>
          </a:prstGeom>
          <a:noFill/>
        </p:spPr>
        <p:txBody>
          <a:bodyPr wrap="square" rtlCol="0">
            <a:spAutoFit/>
          </a:bodyPr>
          <a:lstStyle/>
          <a:p>
            <a:r>
              <a:rPr lang="en-US" dirty="0" smtClean="0"/>
              <a:t>ACADEMIA</a:t>
            </a:r>
          </a:p>
        </p:txBody>
      </p:sp>
      <p:sp>
        <p:nvSpPr>
          <p:cNvPr id="12" name="Slide Number Placeholder 11"/>
          <p:cNvSpPr>
            <a:spLocks noGrp="1"/>
          </p:cNvSpPr>
          <p:nvPr>
            <p:ph type="sldNum" sz="quarter" idx="12"/>
          </p:nvPr>
        </p:nvSpPr>
        <p:spPr/>
        <p:txBody>
          <a:bodyPr>
            <a:normAutofit fontScale="85000" lnSpcReduction="20000"/>
          </a:bodyPr>
          <a:lstStyle/>
          <a:p>
            <a:fld id="{1AD93096-5B34-4342-9326-69289CEAE4C2}" type="slidenum">
              <a:rPr lang="en-US" smtClean="0"/>
              <a:pPr/>
              <a:t>10</a:t>
            </a:fld>
            <a:endParaRPr lang="en-US" dirty="0">
              <a:solidFill>
                <a:srgbClr val="FFFFFF"/>
              </a:solidFill>
            </a:endParaRPr>
          </a:p>
        </p:txBody>
      </p:sp>
    </p:spTree>
    <p:extLst>
      <p:ext uri="{BB962C8B-B14F-4D97-AF65-F5344CB8AC3E}">
        <p14:creationId xmlns:p14="http://schemas.microsoft.com/office/powerpoint/2010/main" val="3851726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7" grpId="0"/>
      <p:bldP spid="22" grpId="0" animBg="1"/>
      <p:bldP spid="9" grpId="0" animBg="1"/>
      <p:bldP spid="13" grpId="0" animBg="1"/>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a:t>
            </a:r>
            <a:endParaRPr lang="en-US" dirty="0"/>
          </a:p>
        </p:txBody>
      </p:sp>
      <p:sp>
        <p:nvSpPr>
          <p:cNvPr id="5" name="TextBox 4"/>
          <p:cNvSpPr txBox="1"/>
          <p:nvPr/>
        </p:nvSpPr>
        <p:spPr>
          <a:xfrm>
            <a:off x="4800600" y="4495800"/>
            <a:ext cx="3124200" cy="923330"/>
          </a:xfrm>
          <a:prstGeom prst="rect">
            <a:avLst/>
          </a:prstGeom>
          <a:noFill/>
          <a:ln>
            <a:solidFill>
              <a:schemeClr val="tx1"/>
            </a:solidFill>
          </a:ln>
        </p:spPr>
        <p:txBody>
          <a:bodyPr wrap="square" rtlCol="0">
            <a:spAutoFit/>
          </a:bodyPr>
          <a:lstStyle/>
          <a:p>
            <a:pPr lvl="1"/>
            <a:r>
              <a:rPr lang="en-US" dirty="0" smtClean="0"/>
              <a:t>Heuristic Work</a:t>
            </a:r>
          </a:p>
          <a:p>
            <a:r>
              <a:rPr lang="en-US" dirty="0" smtClean="0"/>
              <a:t>Guarantees: weak</a:t>
            </a:r>
          </a:p>
          <a:p>
            <a:r>
              <a:rPr lang="en-US" b="1" dirty="0" smtClean="0"/>
              <a:t>Performance: strong </a:t>
            </a:r>
            <a:endParaRPr lang="en-US" b="1" dirty="0"/>
          </a:p>
        </p:txBody>
      </p:sp>
      <p:sp>
        <p:nvSpPr>
          <p:cNvPr id="3" name="TextBox 2"/>
          <p:cNvSpPr txBox="1"/>
          <p:nvPr/>
        </p:nvSpPr>
        <p:spPr>
          <a:xfrm>
            <a:off x="609600" y="5715000"/>
            <a:ext cx="3429000" cy="369332"/>
          </a:xfrm>
          <a:prstGeom prst="rect">
            <a:avLst/>
          </a:prstGeom>
          <a:noFill/>
        </p:spPr>
        <p:txBody>
          <a:bodyPr wrap="square" rtlCol="0">
            <a:spAutoFit/>
          </a:bodyPr>
          <a:lstStyle/>
          <a:p>
            <a:pPr algn="ctr"/>
            <a:r>
              <a:rPr lang="en-US" b="1" dirty="0" smtClean="0"/>
              <a:t>BGP </a:t>
            </a:r>
            <a:r>
              <a:rPr lang="en-US" dirty="0" smtClean="0"/>
              <a:t>Algorithm</a:t>
            </a:r>
            <a:endParaRPr lang="en-US" dirty="0" smtClean="0"/>
          </a:p>
        </p:txBody>
      </p:sp>
      <p:sp>
        <p:nvSpPr>
          <p:cNvPr id="7" name="TextBox 6"/>
          <p:cNvSpPr txBox="1"/>
          <p:nvPr/>
        </p:nvSpPr>
        <p:spPr>
          <a:xfrm>
            <a:off x="4876800" y="5715000"/>
            <a:ext cx="3505200" cy="369332"/>
          </a:xfrm>
          <a:prstGeom prst="rect">
            <a:avLst/>
          </a:prstGeom>
          <a:noFill/>
        </p:spPr>
        <p:txBody>
          <a:bodyPr wrap="square" rtlCol="0">
            <a:spAutoFit/>
          </a:bodyPr>
          <a:lstStyle/>
          <a:p>
            <a:pPr algn="ctr"/>
            <a:r>
              <a:rPr lang="en-US" b="1" dirty="0" err="1" smtClean="0"/>
              <a:t>XORSample</a:t>
            </a:r>
            <a:r>
              <a:rPr lang="en-US" b="1" baseline="30000" dirty="0" smtClean="0"/>
              <a:t>’</a:t>
            </a:r>
            <a:endParaRPr lang="en-US" b="1" baseline="30000" dirty="0" smtClean="0"/>
          </a:p>
        </p:txBody>
      </p:sp>
      <p:sp>
        <p:nvSpPr>
          <p:cNvPr id="22" name="TextBox 21"/>
          <p:cNvSpPr txBox="1"/>
          <p:nvPr/>
        </p:nvSpPr>
        <p:spPr>
          <a:xfrm>
            <a:off x="762000" y="4495800"/>
            <a:ext cx="3124200" cy="923330"/>
          </a:xfrm>
          <a:prstGeom prst="rect">
            <a:avLst/>
          </a:prstGeom>
          <a:noFill/>
          <a:ln>
            <a:solidFill>
              <a:schemeClr val="tx1"/>
            </a:solidFill>
          </a:ln>
        </p:spPr>
        <p:txBody>
          <a:bodyPr wrap="square" rtlCol="0">
            <a:spAutoFit/>
          </a:bodyPr>
          <a:lstStyle/>
          <a:p>
            <a:pPr lvl="1"/>
            <a:r>
              <a:rPr lang="en-US" dirty="0" smtClean="0"/>
              <a:t>Theoretical Work</a:t>
            </a:r>
          </a:p>
          <a:p>
            <a:r>
              <a:rPr lang="en-US" b="1" dirty="0" smtClean="0"/>
              <a:t>Guarantees: strong</a:t>
            </a:r>
          </a:p>
          <a:p>
            <a:r>
              <a:rPr lang="en-US" dirty="0" smtClean="0"/>
              <a:t>Performance: weak</a:t>
            </a:r>
            <a:endParaRPr lang="en-US" dirty="0"/>
          </a:p>
        </p:txBody>
      </p:sp>
      <p:sp>
        <p:nvSpPr>
          <p:cNvPr id="9" name="TextBox 8"/>
          <p:cNvSpPr txBox="1"/>
          <p:nvPr/>
        </p:nvSpPr>
        <p:spPr>
          <a:xfrm>
            <a:off x="838200" y="2514600"/>
            <a:ext cx="2286000" cy="923330"/>
          </a:xfrm>
          <a:prstGeom prst="rect">
            <a:avLst/>
          </a:prstGeom>
          <a:solidFill>
            <a:schemeClr val="bg2">
              <a:lumMod val="90000"/>
            </a:schemeClr>
          </a:solidFill>
          <a:ln>
            <a:solidFill>
              <a:schemeClr val="tx1"/>
            </a:solidFill>
          </a:ln>
        </p:spPr>
        <p:txBody>
          <a:bodyPr wrap="square" rtlCol="0">
            <a:spAutoFit/>
          </a:bodyPr>
          <a:lstStyle/>
          <a:p>
            <a:pPr algn="ctr"/>
            <a:r>
              <a:rPr lang="en-US" dirty="0" smtClean="0"/>
              <a:t>BDD-</a:t>
            </a:r>
            <a:r>
              <a:rPr lang="en-US" dirty="0" smtClean="0"/>
              <a:t>based</a:t>
            </a:r>
          </a:p>
          <a:p>
            <a:r>
              <a:rPr lang="en-US" b="1" dirty="0"/>
              <a:t>Guarantees: strong</a:t>
            </a:r>
          </a:p>
          <a:p>
            <a:r>
              <a:rPr lang="en-US" dirty="0"/>
              <a:t>Performance: </a:t>
            </a:r>
            <a:r>
              <a:rPr lang="en-US" dirty="0" smtClean="0"/>
              <a:t>weak</a:t>
            </a:r>
            <a:endParaRPr lang="en-US" dirty="0"/>
          </a:p>
        </p:txBody>
      </p:sp>
      <p:sp>
        <p:nvSpPr>
          <p:cNvPr id="13" name="TextBox 12"/>
          <p:cNvSpPr txBox="1"/>
          <p:nvPr/>
        </p:nvSpPr>
        <p:spPr>
          <a:xfrm>
            <a:off x="5486400" y="2514600"/>
            <a:ext cx="2286000" cy="923330"/>
          </a:xfrm>
          <a:prstGeom prst="rect">
            <a:avLst/>
          </a:prstGeom>
          <a:solidFill>
            <a:schemeClr val="bg2">
              <a:lumMod val="90000"/>
            </a:schemeClr>
          </a:solidFill>
        </p:spPr>
        <p:txBody>
          <a:bodyPr wrap="square" rtlCol="0">
            <a:spAutoFit/>
          </a:bodyPr>
          <a:lstStyle/>
          <a:p>
            <a:pPr algn="ctr"/>
            <a:r>
              <a:rPr lang="en-US" dirty="0" smtClean="0"/>
              <a:t>SAT-based heuristics</a:t>
            </a:r>
          </a:p>
          <a:p>
            <a:r>
              <a:rPr lang="en-US" dirty="0"/>
              <a:t>Guarantees: weak</a:t>
            </a:r>
          </a:p>
          <a:p>
            <a:r>
              <a:rPr lang="en-US" b="1" dirty="0"/>
              <a:t>Performance: strong </a:t>
            </a:r>
            <a:endParaRPr lang="en-US" b="1" dirty="0"/>
          </a:p>
        </p:txBody>
      </p:sp>
      <p:sp>
        <p:nvSpPr>
          <p:cNvPr id="10" name="TextBox 9"/>
          <p:cNvSpPr txBox="1"/>
          <p:nvPr/>
        </p:nvSpPr>
        <p:spPr>
          <a:xfrm>
            <a:off x="7924800" y="2667000"/>
            <a:ext cx="1219200" cy="400110"/>
          </a:xfrm>
          <a:prstGeom prst="rect">
            <a:avLst/>
          </a:prstGeom>
          <a:noFill/>
        </p:spPr>
        <p:txBody>
          <a:bodyPr wrap="square" rtlCol="0">
            <a:spAutoFit/>
          </a:bodyPr>
          <a:lstStyle/>
          <a:p>
            <a:r>
              <a:rPr lang="en-US" sz="2000" dirty="0" smtClean="0"/>
              <a:t>INDUSTRY</a:t>
            </a:r>
          </a:p>
        </p:txBody>
      </p:sp>
      <p:sp>
        <p:nvSpPr>
          <p:cNvPr id="14" name="TextBox 13"/>
          <p:cNvSpPr txBox="1"/>
          <p:nvPr/>
        </p:nvSpPr>
        <p:spPr>
          <a:xfrm>
            <a:off x="7924800" y="4800600"/>
            <a:ext cx="1219200" cy="369332"/>
          </a:xfrm>
          <a:prstGeom prst="rect">
            <a:avLst/>
          </a:prstGeom>
          <a:noFill/>
        </p:spPr>
        <p:txBody>
          <a:bodyPr wrap="square" rtlCol="0">
            <a:spAutoFit/>
          </a:bodyPr>
          <a:lstStyle/>
          <a:p>
            <a:r>
              <a:rPr lang="en-US" dirty="0" smtClean="0"/>
              <a:t>ACADEMIA</a:t>
            </a:r>
          </a:p>
        </p:txBody>
      </p:sp>
      <p:sp>
        <p:nvSpPr>
          <p:cNvPr id="12" name="TextBox 11"/>
          <p:cNvSpPr txBox="1"/>
          <p:nvPr/>
        </p:nvSpPr>
        <p:spPr>
          <a:xfrm>
            <a:off x="3124200" y="3092510"/>
            <a:ext cx="2362200" cy="923330"/>
          </a:xfrm>
          <a:prstGeom prst="rect">
            <a:avLst/>
          </a:prstGeom>
          <a:noFill/>
          <a:ln>
            <a:solidFill>
              <a:schemeClr val="tx1"/>
            </a:solidFill>
          </a:ln>
        </p:spPr>
        <p:txBody>
          <a:bodyPr wrap="square" rtlCol="0">
            <a:spAutoFit/>
          </a:bodyPr>
          <a:lstStyle/>
          <a:p>
            <a:pPr algn="ctr"/>
            <a:r>
              <a:rPr lang="en-US" b="1" dirty="0" err="1" smtClean="0"/>
              <a:t>UniWit</a:t>
            </a:r>
            <a:endParaRPr lang="en-US" b="1" dirty="0" smtClean="0"/>
          </a:p>
          <a:p>
            <a:r>
              <a:rPr lang="en-US" b="1" dirty="0" smtClean="0"/>
              <a:t>Guarantees : strong</a:t>
            </a:r>
          </a:p>
          <a:p>
            <a:r>
              <a:rPr lang="en-US" b="1" dirty="0" smtClean="0"/>
              <a:t>Performance: strong</a:t>
            </a:r>
            <a:endParaRPr lang="en-US" b="1" dirty="0"/>
          </a:p>
        </p:txBody>
      </p:sp>
      <p:cxnSp>
        <p:nvCxnSpPr>
          <p:cNvPr id="15" name="Straight Arrow Connector 14"/>
          <p:cNvCxnSpPr/>
          <p:nvPr/>
        </p:nvCxnSpPr>
        <p:spPr>
          <a:xfrm flipV="1">
            <a:off x="2590800" y="4015840"/>
            <a:ext cx="685800" cy="479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257800" y="4015840"/>
            <a:ext cx="533400" cy="479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Slide Number Placeholder 16"/>
          <p:cNvSpPr>
            <a:spLocks noGrp="1"/>
          </p:cNvSpPr>
          <p:nvPr>
            <p:ph type="sldNum" sz="quarter" idx="12"/>
          </p:nvPr>
        </p:nvSpPr>
        <p:spPr/>
        <p:txBody>
          <a:bodyPr>
            <a:normAutofit fontScale="85000" lnSpcReduction="20000"/>
          </a:bodyPr>
          <a:lstStyle/>
          <a:p>
            <a:fld id="{1AD93096-5B34-4342-9326-69289CEAE4C2}" type="slidenum">
              <a:rPr lang="en-US" smtClean="0"/>
              <a:pPr/>
              <a:t>11</a:t>
            </a:fld>
            <a:endParaRPr lang="en-US" dirty="0">
              <a:solidFill>
                <a:srgbClr val="FFFFFF"/>
              </a:solidFill>
            </a:endParaRPr>
          </a:p>
        </p:txBody>
      </p:sp>
    </p:spTree>
    <p:extLst>
      <p:ext uri="{BB962C8B-B14F-4D97-AF65-F5344CB8AC3E}">
        <p14:creationId xmlns:p14="http://schemas.microsoft.com/office/powerpoint/2010/main" val="3056496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Idea</a:t>
            </a:r>
            <a:endParaRPr lang="en-US" dirty="0"/>
          </a:p>
        </p:txBody>
      </p:sp>
      <p:sp>
        <p:nvSpPr>
          <p:cNvPr id="6" name="Oval 5"/>
          <p:cNvSpPr/>
          <p:nvPr/>
        </p:nvSpPr>
        <p:spPr>
          <a:xfrm>
            <a:off x="1600200" y="2133600"/>
            <a:ext cx="6096000" cy="4038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648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8006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530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05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578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15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57150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1336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324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629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2390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7818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61722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9342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0866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239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670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7162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1242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60198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1242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438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1242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2766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1242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29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7338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2766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429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1910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3434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4958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6482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800600" y="5029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9530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1054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752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133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1910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7338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1910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5052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8580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9530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800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4196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1054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257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864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029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2004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867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102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6388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486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77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286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7432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5908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7432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981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048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191000" y="2209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2590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1148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20574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810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9624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114800" y="5257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267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743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958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9530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19050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1752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2209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3622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25908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4196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23622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2971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38100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3276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429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2578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3124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886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0386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43434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44958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6482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8006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410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1628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2578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2484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7056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715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8674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6294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1722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3246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4770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791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1722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9342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629400" y="5486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638800" y="5715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334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5532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19812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5867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22098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3733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181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4038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8194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38862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495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4191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4724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6172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5105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52578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47244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562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3581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62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60198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72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Slide Number Placeholder 138"/>
          <p:cNvSpPr>
            <a:spLocks noGrp="1"/>
          </p:cNvSpPr>
          <p:nvPr>
            <p:ph type="sldNum" sz="quarter" idx="12"/>
          </p:nvPr>
        </p:nvSpPr>
        <p:spPr/>
        <p:txBody>
          <a:bodyPr>
            <a:normAutofit fontScale="85000" lnSpcReduction="20000"/>
          </a:bodyPr>
          <a:lstStyle/>
          <a:p>
            <a:fld id="{1AD93096-5B34-4342-9326-69289CEAE4C2}" type="slidenum">
              <a:rPr lang="en-US" smtClean="0"/>
              <a:pPr/>
              <a:t>12</a:t>
            </a:fld>
            <a:endParaRPr lang="en-US" dirty="0">
              <a:solidFill>
                <a:srgbClr val="FFFFFF"/>
              </a:solidFill>
            </a:endParaRPr>
          </a:p>
        </p:txBody>
      </p:sp>
    </p:spTree>
    <p:extLst>
      <p:ext uri="{BB962C8B-B14F-4D97-AF65-F5344CB8AC3E}">
        <p14:creationId xmlns:p14="http://schemas.microsoft.com/office/powerpoint/2010/main" val="38887487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into </a:t>
            </a:r>
            <a:r>
              <a:rPr lang="en-US" dirty="0" smtClean="0"/>
              <a:t>equal “small” </a:t>
            </a:r>
            <a:r>
              <a:rPr lang="en-US" dirty="0" smtClean="0"/>
              <a:t>cells</a:t>
            </a:r>
            <a:endParaRPr lang="en-US" dirty="0"/>
          </a:p>
        </p:txBody>
      </p:sp>
      <p:sp>
        <p:nvSpPr>
          <p:cNvPr id="6" name="Oval 5"/>
          <p:cNvSpPr/>
          <p:nvPr/>
        </p:nvSpPr>
        <p:spPr>
          <a:xfrm>
            <a:off x="1600200" y="2133600"/>
            <a:ext cx="6096000" cy="4038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648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8006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1828800" y="3352800"/>
            <a:ext cx="4724400" cy="2362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9530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05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578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15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flipH="1" flipV="1">
            <a:off x="3810000" y="2209801"/>
            <a:ext cx="3810000" cy="1600199"/>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1828800" y="4953000"/>
            <a:ext cx="4539122" cy="838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1676400" y="3048000"/>
            <a:ext cx="5562600" cy="15240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69" name="Oval 168"/>
          <p:cNvSpPr/>
          <p:nvPr/>
        </p:nvSpPr>
        <p:spPr>
          <a:xfrm>
            <a:off x="57150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1336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324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a:off x="2971800" y="2514600"/>
            <a:ext cx="2819400" cy="3505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3048000" y="5181600"/>
            <a:ext cx="4158122" cy="7620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629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2390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7818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2133600" y="2895600"/>
            <a:ext cx="5410200" cy="1752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68" name="Oval 167"/>
          <p:cNvSpPr/>
          <p:nvPr/>
        </p:nvSpPr>
        <p:spPr>
          <a:xfrm>
            <a:off x="61722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flipV="1">
            <a:off x="2209800" y="4419600"/>
            <a:ext cx="5486400" cy="9144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69342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flipV="1">
            <a:off x="1600200" y="2362200"/>
            <a:ext cx="4343400" cy="1981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0866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1" name="Straight Connector 150"/>
          <p:cNvCxnSpPr>
            <a:stCxn id="6" idx="0"/>
            <a:endCxn id="6" idx="5"/>
          </p:cNvCxnSpPr>
          <p:nvPr/>
        </p:nvCxnSpPr>
        <p:spPr>
          <a:xfrm>
            <a:off x="4648200" y="2133600"/>
            <a:ext cx="2155261" cy="344716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7239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670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7162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1242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60198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1242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438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a:off x="1600200" y="3810000"/>
            <a:ext cx="6096000" cy="2667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1242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2766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1242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29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7338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2766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429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1910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3434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4958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6482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800600" y="5029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9530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1054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752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133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1910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7338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1910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5052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8580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9530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800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4196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1054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257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864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029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2004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867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102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6388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486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77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286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7432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5908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7432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981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048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191000" y="2209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2590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1148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20574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810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9624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114800" y="5257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267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743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958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9530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19050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1752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2209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3622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25908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4196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23622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2971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38100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3276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429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2578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3124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886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0386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43434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44958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6482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8006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410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1628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2578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2484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7056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715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8674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6294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1722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3246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4770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791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1722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9342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629400" y="5486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638800" y="5715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334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5532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19812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5867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22098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3733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181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4038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8194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38862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495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4191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4724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6172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5105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52578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47244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562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3581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62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60198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72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2514600" y="2743200"/>
            <a:ext cx="431052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46" name="Slide Number Placeholder 145"/>
          <p:cNvSpPr>
            <a:spLocks noGrp="1"/>
          </p:cNvSpPr>
          <p:nvPr>
            <p:ph type="sldNum" sz="quarter" idx="12"/>
          </p:nvPr>
        </p:nvSpPr>
        <p:spPr/>
        <p:txBody>
          <a:bodyPr>
            <a:normAutofit fontScale="85000" lnSpcReduction="20000"/>
          </a:bodyPr>
          <a:lstStyle/>
          <a:p>
            <a:fld id="{1AD93096-5B34-4342-9326-69289CEAE4C2}" type="slidenum">
              <a:rPr lang="en-US" smtClean="0"/>
              <a:pPr/>
              <a:t>13</a:t>
            </a:fld>
            <a:endParaRPr lang="en-US" dirty="0">
              <a:solidFill>
                <a:srgbClr val="FFFFFF"/>
              </a:solidFill>
            </a:endParaRPr>
          </a:p>
        </p:txBody>
      </p:sp>
    </p:spTree>
    <p:extLst>
      <p:ext uri="{BB962C8B-B14F-4D97-AF65-F5344CB8AC3E}">
        <p14:creationId xmlns:p14="http://schemas.microsoft.com/office/powerpoint/2010/main" val="17364715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Partition?</a:t>
            </a:r>
            <a:endParaRPr lang="en-US" dirty="0"/>
          </a:p>
        </p:txBody>
      </p:sp>
      <p:sp>
        <p:nvSpPr>
          <p:cNvPr id="5" name="TextBox 4"/>
          <p:cNvSpPr txBox="1"/>
          <p:nvPr/>
        </p:nvSpPr>
        <p:spPr>
          <a:xfrm>
            <a:off x="609600" y="1676400"/>
            <a:ext cx="8001000" cy="2031325"/>
          </a:xfrm>
          <a:prstGeom prst="rect">
            <a:avLst/>
          </a:prstGeom>
          <a:noFill/>
        </p:spPr>
        <p:txBody>
          <a:bodyPr wrap="square" rtlCol="0">
            <a:spAutoFit/>
          </a:bodyPr>
          <a:lstStyle/>
          <a:p>
            <a:r>
              <a:rPr lang="en-US" sz="4200" dirty="0" smtClean="0"/>
              <a:t>How to partition into roughly </a:t>
            </a:r>
            <a:r>
              <a:rPr lang="en-US" sz="4200" dirty="0" smtClean="0"/>
              <a:t>equal small </a:t>
            </a:r>
            <a:r>
              <a:rPr lang="en-US" sz="4200" dirty="0" smtClean="0"/>
              <a:t>cells of solutions without knowing the distribution of solutions? </a:t>
            </a:r>
            <a:endParaRPr lang="en-US" sz="4200" dirty="0"/>
          </a:p>
        </p:txBody>
      </p:sp>
      <p:sp>
        <p:nvSpPr>
          <p:cNvPr id="6" name="TextBox 5"/>
          <p:cNvSpPr txBox="1"/>
          <p:nvPr/>
        </p:nvSpPr>
        <p:spPr>
          <a:xfrm>
            <a:off x="609600" y="5410200"/>
            <a:ext cx="8077200" cy="1169551"/>
          </a:xfrm>
          <a:prstGeom prst="rect">
            <a:avLst/>
          </a:prstGeom>
          <a:noFill/>
        </p:spPr>
        <p:txBody>
          <a:bodyPr wrap="square" rtlCol="0">
            <a:spAutoFit/>
          </a:bodyPr>
          <a:lstStyle/>
          <a:p>
            <a:r>
              <a:rPr lang="en-US" sz="3500" b="1" dirty="0" smtClean="0"/>
              <a:t>Universal Hashing</a:t>
            </a:r>
            <a:endParaRPr lang="en-US" sz="3500" b="1" dirty="0" smtClean="0"/>
          </a:p>
          <a:p>
            <a:r>
              <a:rPr lang="en-US" sz="3500" b="1" dirty="0" smtClean="0"/>
              <a:t>[Carter-</a:t>
            </a:r>
            <a:r>
              <a:rPr lang="en-US" sz="3500" b="1" dirty="0" err="1" smtClean="0"/>
              <a:t>Wegman</a:t>
            </a:r>
            <a:r>
              <a:rPr lang="en-US" sz="3500" b="1" dirty="0" smtClean="0"/>
              <a:t> 1979, </a:t>
            </a:r>
            <a:r>
              <a:rPr lang="en-US" sz="3500" b="1" dirty="0" err="1" smtClean="0"/>
              <a:t>Sipser</a:t>
            </a:r>
            <a:r>
              <a:rPr lang="en-US" sz="3500" b="1" dirty="0" smtClean="0"/>
              <a:t> 1983] </a:t>
            </a:r>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14</a:t>
            </a:fld>
            <a:endParaRPr lang="en-US" dirty="0">
              <a:solidFill>
                <a:srgbClr val="FFFFFF"/>
              </a:solidFill>
            </a:endParaRPr>
          </a:p>
        </p:txBody>
      </p:sp>
    </p:spTree>
    <p:extLst>
      <p:ext uri="{BB962C8B-B14F-4D97-AF65-F5344CB8AC3E}">
        <p14:creationId xmlns:p14="http://schemas.microsoft.com/office/powerpoint/2010/main" val="3460743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Hashing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15</a:t>
            </a:fld>
            <a:endParaRPr lang="en-US" dirty="0">
              <a:solidFill>
                <a:srgbClr val="FFFFFF"/>
              </a:solidFill>
            </a:endParaRPr>
          </a:p>
        </p:txBody>
      </p:sp>
      <p:sp>
        <p:nvSpPr>
          <p:cNvPr id="4" name="Content Placeholder 3"/>
          <p:cNvSpPr>
            <a:spLocks noGrp="1"/>
          </p:cNvSpPr>
          <p:nvPr>
            <p:ph sz="quarter" idx="1"/>
          </p:nvPr>
        </p:nvSpPr>
        <p:spPr/>
        <p:txBody>
          <a:bodyPr>
            <a:normAutofit lnSpcReduction="10000"/>
          </a:bodyPr>
          <a:lstStyle/>
          <a:p>
            <a:r>
              <a:rPr lang="en-US" dirty="0" smtClean="0"/>
              <a:t>Hash functions from </a:t>
            </a:r>
            <a:r>
              <a:rPr lang="en-US" dirty="0"/>
              <a:t>mapping {0,1}</a:t>
            </a:r>
            <a:r>
              <a:rPr lang="en-US" baseline="30000" dirty="0"/>
              <a:t>n </a:t>
            </a:r>
            <a:r>
              <a:rPr lang="en-US" dirty="0"/>
              <a:t> to {0,1}</a:t>
            </a:r>
            <a:r>
              <a:rPr lang="en-US" baseline="30000" dirty="0"/>
              <a:t>m  </a:t>
            </a:r>
            <a:r>
              <a:rPr lang="en-US" dirty="0"/>
              <a:t>(2</a:t>
            </a:r>
            <a:r>
              <a:rPr lang="en-US" baseline="30000" dirty="0"/>
              <a:t>n </a:t>
            </a:r>
            <a:r>
              <a:rPr lang="en-US" dirty="0"/>
              <a:t>elements to 2</a:t>
            </a:r>
            <a:r>
              <a:rPr lang="en-US" baseline="30000" dirty="0"/>
              <a:t>m</a:t>
            </a:r>
            <a:r>
              <a:rPr lang="en-US" dirty="0"/>
              <a:t> cells</a:t>
            </a:r>
            <a:r>
              <a:rPr lang="en-US" dirty="0" smtClean="0"/>
              <a:t>)</a:t>
            </a:r>
          </a:p>
          <a:p>
            <a:pPr marL="0" indent="0">
              <a:buNone/>
            </a:pPr>
            <a:endParaRPr lang="en-US" dirty="0" smtClean="0"/>
          </a:p>
          <a:p>
            <a:r>
              <a:rPr lang="en-US" dirty="0" smtClean="0"/>
              <a:t>Random data =&gt; All cells are </a:t>
            </a:r>
            <a:r>
              <a:rPr lang="en-US" i="1" dirty="0" smtClean="0"/>
              <a:t>roughly </a:t>
            </a:r>
            <a:r>
              <a:rPr lang="en-US" dirty="0" smtClean="0"/>
              <a:t>small</a:t>
            </a:r>
          </a:p>
          <a:p>
            <a:pPr marL="0" indent="0">
              <a:buNone/>
            </a:pPr>
            <a:endParaRPr lang="en-US" i="1" dirty="0"/>
          </a:p>
          <a:p>
            <a:r>
              <a:rPr lang="en-US" dirty="0" smtClean="0"/>
              <a:t>Universal hash functions:</a:t>
            </a:r>
          </a:p>
          <a:p>
            <a:pPr lvl="1"/>
            <a:r>
              <a:rPr lang="en-US" dirty="0" smtClean="0"/>
              <a:t>Adversarial data =&gt; All cells are </a:t>
            </a:r>
            <a:r>
              <a:rPr lang="en-US" i="1" dirty="0" smtClean="0"/>
              <a:t>roughly </a:t>
            </a:r>
            <a:r>
              <a:rPr lang="en-US" dirty="0" smtClean="0"/>
              <a:t>small</a:t>
            </a:r>
          </a:p>
          <a:p>
            <a:pPr marL="365760" lvl="1" indent="0">
              <a:buNone/>
            </a:pPr>
            <a:endParaRPr lang="en-US" dirty="0" smtClean="0"/>
          </a:p>
          <a:p>
            <a:r>
              <a:rPr lang="en-US" dirty="0" smtClean="0"/>
              <a:t>Need stronger bounds on range of the size of cells</a:t>
            </a:r>
          </a:p>
        </p:txBody>
      </p:sp>
    </p:spTree>
    <p:extLst>
      <p:ext uri="{BB962C8B-B14F-4D97-AF65-F5344CB8AC3E}">
        <p14:creationId xmlns:p14="http://schemas.microsoft.com/office/powerpoint/2010/main" val="458259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Lower </a:t>
            </a:r>
            <a:r>
              <a:rPr lang="en-US" sz="3600" dirty="0" smtClean="0"/>
              <a:t>Universality      </a:t>
            </a:r>
            <a:r>
              <a:rPr lang="en-US" sz="3600" dirty="0" smtClean="0"/>
              <a:t>Lower Complexity</a:t>
            </a:r>
            <a:endParaRPr lang="en-US" sz="3600" dirty="0"/>
          </a:p>
        </p:txBody>
      </p:sp>
      <p:sp>
        <p:nvSpPr>
          <p:cNvPr id="3" name="Content Placeholder 2"/>
          <p:cNvSpPr>
            <a:spLocks noGrp="1"/>
          </p:cNvSpPr>
          <p:nvPr>
            <p:ph sz="quarter" idx="1"/>
          </p:nvPr>
        </p:nvSpPr>
        <p:spPr>
          <a:xfrm>
            <a:off x="612648" y="1600200"/>
            <a:ext cx="8153400" cy="5181600"/>
          </a:xfrm>
        </p:spPr>
        <p:txBody>
          <a:bodyPr>
            <a:normAutofit/>
          </a:bodyPr>
          <a:lstStyle/>
          <a:p>
            <a:r>
              <a:rPr lang="en-US" dirty="0" smtClean="0"/>
              <a:t>H(</a:t>
            </a:r>
            <a:r>
              <a:rPr lang="en-US" dirty="0" err="1" smtClean="0"/>
              <a:t>n,m,r</a:t>
            </a:r>
            <a:r>
              <a:rPr lang="en-US" dirty="0" smtClean="0"/>
              <a:t>): Family of </a:t>
            </a:r>
            <a:r>
              <a:rPr lang="en-US" dirty="0" smtClean="0"/>
              <a:t>r-universal hash </a:t>
            </a:r>
            <a:r>
              <a:rPr lang="en-US" dirty="0" smtClean="0"/>
              <a:t>functions</a:t>
            </a:r>
            <a:r>
              <a:rPr lang="en-US" baseline="-25000" dirty="0"/>
              <a:t> </a:t>
            </a:r>
            <a:r>
              <a:rPr lang="en-US" dirty="0" smtClean="0"/>
              <a:t>mapping {0,1}</a:t>
            </a:r>
            <a:r>
              <a:rPr lang="en-US" baseline="30000" dirty="0" smtClean="0"/>
              <a:t>n </a:t>
            </a:r>
            <a:r>
              <a:rPr lang="en-US" dirty="0" smtClean="0"/>
              <a:t> to {0,1}</a:t>
            </a:r>
            <a:r>
              <a:rPr lang="en-US" baseline="30000" dirty="0" smtClean="0"/>
              <a:t>m  </a:t>
            </a:r>
            <a:r>
              <a:rPr lang="en-US" dirty="0" smtClean="0"/>
              <a:t>(2</a:t>
            </a:r>
            <a:r>
              <a:rPr lang="en-US" baseline="30000" dirty="0" smtClean="0"/>
              <a:t>n </a:t>
            </a:r>
            <a:r>
              <a:rPr lang="en-US" dirty="0" smtClean="0"/>
              <a:t>elements to 2</a:t>
            </a:r>
            <a:r>
              <a:rPr lang="en-US" baseline="30000" dirty="0" smtClean="0"/>
              <a:t>m</a:t>
            </a:r>
            <a:r>
              <a:rPr lang="en-US" dirty="0" smtClean="0"/>
              <a:t> cells)</a:t>
            </a:r>
          </a:p>
          <a:p>
            <a:endParaRPr lang="en-US" dirty="0" smtClean="0"/>
          </a:p>
          <a:p>
            <a:r>
              <a:rPr lang="en-US" dirty="0" smtClean="0"/>
              <a:t>Higher </a:t>
            </a:r>
            <a:r>
              <a:rPr lang="en-US" dirty="0" smtClean="0"/>
              <a:t>the r =&gt; Stricter guarantees on range of </a:t>
            </a:r>
            <a:r>
              <a:rPr lang="en-US" dirty="0" smtClean="0"/>
              <a:t>size of cells</a:t>
            </a:r>
            <a:endParaRPr lang="en-US" dirty="0" smtClean="0"/>
          </a:p>
          <a:p>
            <a:pPr marL="0" indent="0">
              <a:buNone/>
            </a:pPr>
            <a:endParaRPr lang="en-US" dirty="0" smtClean="0"/>
          </a:p>
          <a:p>
            <a:r>
              <a:rPr lang="en-US" dirty="0" smtClean="0"/>
              <a:t>r-wise </a:t>
            </a:r>
            <a:r>
              <a:rPr lang="en-US" dirty="0" smtClean="0"/>
              <a:t>universality </a:t>
            </a:r>
            <a:r>
              <a:rPr lang="en-US" dirty="0" smtClean="0"/>
              <a:t>=&gt; Polynomials of degree r-1</a:t>
            </a:r>
          </a:p>
          <a:p>
            <a:pPr marL="0" indent="0">
              <a:buNone/>
            </a:pPr>
            <a:endParaRPr lang="en-US" dirty="0" smtClean="0"/>
          </a:p>
          <a:p>
            <a:r>
              <a:rPr lang="en-US" dirty="0" smtClean="0"/>
              <a:t>Lower </a:t>
            </a:r>
            <a:r>
              <a:rPr lang="en-US" dirty="0" smtClean="0"/>
              <a:t>universality </a:t>
            </a:r>
            <a:r>
              <a:rPr lang="en-US" dirty="0"/>
              <a:t>=&gt; lower </a:t>
            </a:r>
            <a:r>
              <a:rPr lang="en-US" dirty="0" smtClean="0"/>
              <a:t>complexity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AD93096-5B34-4342-9326-69289CEAE4C2}" type="slidenum">
              <a:rPr lang="en-US" smtClean="0"/>
              <a:pPr/>
              <a:t>16</a:t>
            </a:fld>
            <a:endParaRPr lang="en-US" dirty="0">
              <a:solidFill>
                <a:srgbClr val="FFFFFF"/>
              </a:solidFill>
            </a:endParaRPr>
          </a:p>
        </p:txBody>
      </p:sp>
      <p:sp>
        <p:nvSpPr>
          <p:cNvPr id="6" name="Right Arrow 5"/>
          <p:cNvSpPr/>
          <p:nvPr/>
        </p:nvSpPr>
        <p:spPr>
          <a:xfrm>
            <a:off x="4236720" y="622300"/>
            <a:ext cx="335280" cy="3733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236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Hashing-Based </a:t>
            </a:r>
            <a:r>
              <a:rPr lang="en-US" dirty="0"/>
              <a:t>A</a:t>
            </a:r>
            <a:r>
              <a:rPr lang="en-US" dirty="0" smtClean="0"/>
              <a:t>pproaches</a:t>
            </a:r>
            <a:endParaRPr lang="en-US" dirty="0"/>
          </a:p>
        </p:txBody>
      </p:sp>
      <p:pic>
        <p:nvPicPr>
          <p:cNvPr id="4" name="Picture 3" descr="Hashing.pdf"/>
          <p:cNvPicPr>
            <a:picLocks noChangeAspect="1"/>
          </p:cNvPicPr>
          <p:nvPr/>
        </p:nvPicPr>
        <p:blipFill rotWithShape="1">
          <a:blip r:embed="rId3" cstate="print">
            <a:extLst>
              <a:ext uri="{28A0092B-C50C-407E-A947-70E740481C1C}">
                <a14:useLocalDpi xmlns:a14="http://schemas.microsoft.com/office/drawing/2010/main" val="0"/>
              </a:ext>
            </a:extLst>
          </a:blip>
          <a:srcRect l="970" t="35799" r="51973" b="40960"/>
          <a:stretch/>
        </p:blipFill>
        <p:spPr>
          <a:xfrm>
            <a:off x="990600" y="3733800"/>
            <a:ext cx="2463800" cy="1574800"/>
          </a:xfrm>
          <a:prstGeom prst="rect">
            <a:avLst/>
          </a:prstGeom>
        </p:spPr>
      </p:pic>
      <p:pic>
        <p:nvPicPr>
          <p:cNvPr id="5" name="Picture 4" descr="Hashing.pdf"/>
          <p:cNvPicPr>
            <a:picLocks noChangeAspect="1"/>
          </p:cNvPicPr>
          <p:nvPr/>
        </p:nvPicPr>
        <p:blipFill rotWithShape="1">
          <a:blip r:embed="rId4" cstate="print">
            <a:extLst>
              <a:ext uri="{28A0092B-C50C-407E-A947-70E740481C1C}">
                <a14:useLocalDpi xmlns:a14="http://schemas.microsoft.com/office/drawing/2010/main" val="0"/>
              </a:ext>
            </a:extLst>
          </a:blip>
          <a:srcRect l="27167" t="10728" r="14862" b="73563"/>
          <a:stretch/>
        </p:blipFill>
        <p:spPr>
          <a:xfrm>
            <a:off x="3048000" y="1905000"/>
            <a:ext cx="3035300" cy="1041400"/>
          </a:xfrm>
          <a:prstGeom prst="rect">
            <a:avLst/>
          </a:prstGeom>
        </p:spPr>
      </p:pic>
      <p:sp>
        <p:nvSpPr>
          <p:cNvPr id="13" name="Rectangle 12"/>
          <p:cNvSpPr/>
          <p:nvPr/>
        </p:nvSpPr>
        <p:spPr>
          <a:xfrm>
            <a:off x="1828800" y="4800600"/>
            <a:ext cx="518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33400" y="2736334"/>
            <a:ext cx="2482771" cy="461665"/>
          </a:xfrm>
          <a:prstGeom prst="rect">
            <a:avLst/>
          </a:prstGeom>
          <a:noFill/>
        </p:spPr>
        <p:txBody>
          <a:bodyPr wrap="none" rtlCol="0">
            <a:spAutoFit/>
          </a:bodyPr>
          <a:lstStyle/>
          <a:p>
            <a:r>
              <a:rPr lang="en-US" sz="2400" dirty="0"/>
              <a:t>n</a:t>
            </a:r>
            <a:r>
              <a:rPr lang="en-US" sz="2400" dirty="0" smtClean="0"/>
              <a:t>-universal hashing</a:t>
            </a:r>
            <a:endParaRPr lang="en-US" sz="2400" dirty="0"/>
          </a:p>
        </p:txBody>
      </p:sp>
      <p:sp>
        <p:nvSpPr>
          <p:cNvPr id="10" name="TextBox 9"/>
          <p:cNvSpPr txBox="1"/>
          <p:nvPr/>
        </p:nvSpPr>
        <p:spPr>
          <a:xfrm>
            <a:off x="914400" y="5943600"/>
            <a:ext cx="2895600" cy="830997"/>
          </a:xfrm>
          <a:prstGeom prst="rect">
            <a:avLst/>
          </a:prstGeom>
          <a:noFill/>
        </p:spPr>
        <p:txBody>
          <a:bodyPr wrap="square" rtlCol="0">
            <a:spAutoFit/>
          </a:bodyPr>
          <a:lstStyle/>
          <a:p>
            <a:pPr algn="ctr"/>
            <a:r>
              <a:rPr lang="en-US" sz="2400" b="1" dirty="0" smtClean="0"/>
              <a:t>Uniform Generation</a:t>
            </a:r>
          </a:p>
          <a:p>
            <a:r>
              <a:rPr lang="en-US" sz="2400" dirty="0" smtClean="0"/>
              <a:t>   </a:t>
            </a:r>
            <a:endParaRPr lang="en-US" sz="2400" dirty="0"/>
          </a:p>
        </p:txBody>
      </p:sp>
      <p:sp>
        <p:nvSpPr>
          <p:cNvPr id="9" name="Rectangle 8"/>
          <p:cNvSpPr/>
          <p:nvPr/>
        </p:nvSpPr>
        <p:spPr>
          <a:xfrm>
            <a:off x="1295400" y="4343400"/>
            <a:ext cx="457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248400" y="3429000"/>
            <a:ext cx="8382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10200" y="3429000"/>
            <a:ext cx="381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943600" y="36576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105400" y="35814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819400" y="35814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181600" y="3657600"/>
            <a:ext cx="45719"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819400" y="2743200"/>
            <a:ext cx="8382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219200" y="5105400"/>
            <a:ext cx="3276600" cy="461665"/>
          </a:xfrm>
          <a:prstGeom prst="rect">
            <a:avLst/>
          </a:prstGeom>
          <a:noFill/>
        </p:spPr>
        <p:txBody>
          <a:bodyPr wrap="square" rtlCol="0">
            <a:spAutoFit/>
          </a:bodyPr>
          <a:lstStyle/>
          <a:p>
            <a:r>
              <a:rPr lang="en-US" sz="2400" dirty="0" smtClean="0"/>
              <a:t>All cells should be small</a:t>
            </a:r>
            <a:endParaRPr lang="en-US" sz="2400" dirty="0"/>
          </a:p>
        </p:txBody>
      </p:sp>
      <p:sp>
        <p:nvSpPr>
          <p:cNvPr id="3" name="Rectangle 2"/>
          <p:cNvSpPr/>
          <p:nvPr/>
        </p:nvSpPr>
        <p:spPr>
          <a:xfrm>
            <a:off x="-72665" y="4495800"/>
            <a:ext cx="1985189" cy="461665"/>
          </a:xfrm>
          <a:prstGeom prst="rect">
            <a:avLst/>
          </a:prstGeom>
        </p:spPr>
        <p:txBody>
          <a:bodyPr wrap="none">
            <a:spAutoFit/>
          </a:bodyPr>
          <a:lstStyle/>
          <a:p>
            <a:pPr algn="ctr"/>
            <a:r>
              <a:rPr lang="en-US" sz="2400" dirty="0"/>
              <a:t>BGP Algorithm</a:t>
            </a:r>
          </a:p>
        </p:txBody>
      </p:sp>
      <p:sp>
        <p:nvSpPr>
          <p:cNvPr id="26" name="Slide Number Placeholder 25"/>
          <p:cNvSpPr>
            <a:spLocks noGrp="1"/>
          </p:cNvSpPr>
          <p:nvPr>
            <p:ph type="sldNum" sz="quarter" idx="12"/>
          </p:nvPr>
        </p:nvSpPr>
        <p:spPr/>
        <p:txBody>
          <a:bodyPr>
            <a:normAutofit fontScale="85000" lnSpcReduction="20000"/>
          </a:bodyPr>
          <a:lstStyle/>
          <a:p>
            <a:fld id="{1AD93096-5B34-4342-9326-69289CEAE4C2}" type="slidenum">
              <a:rPr lang="en-US" smtClean="0"/>
              <a:pPr/>
              <a:t>17</a:t>
            </a:fld>
            <a:endParaRPr lang="en-US" dirty="0">
              <a:solidFill>
                <a:srgbClr val="FFFFFF"/>
              </a:solidFill>
            </a:endParaRPr>
          </a:p>
        </p:txBody>
      </p:sp>
      <p:sp>
        <p:nvSpPr>
          <p:cNvPr id="12" name="Rectangle 11"/>
          <p:cNvSpPr/>
          <p:nvPr/>
        </p:nvSpPr>
        <p:spPr>
          <a:xfrm>
            <a:off x="4724400" y="1981200"/>
            <a:ext cx="13589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724400" y="2006600"/>
            <a:ext cx="1981200" cy="381000"/>
          </a:xfrm>
          <a:prstGeom prst="rect">
            <a:avLst/>
          </a:prstGeom>
          <a:noFill/>
        </p:spPr>
        <p:txBody>
          <a:bodyPr wrap="square" rtlCol="0">
            <a:spAutoFit/>
          </a:bodyPr>
          <a:lstStyle/>
          <a:p>
            <a:r>
              <a:rPr lang="en-US" dirty="0" smtClean="0"/>
              <a:t>Solution space</a:t>
            </a:r>
            <a:endParaRPr lang="en-US" dirty="0"/>
          </a:p>
        </p:txBody>
      </p:sp>
    </p:spTree>
    <p:extLst>
      <p:ext uri="{BB962C8B-B14F-4D97-AF65-F5344CB8AC3E}">
        <p14:creationId xmlns:p14="http://schemas.microsoft.com/office/powerpoint/2010/main" val="2834049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to Thousands of Variables</a:t>
            </a:r>
            <a:endParaRPr lang="en-US" dirty="0"/>
          </a:p>
        </p:txBody>
      </p:sp>
      <p:pic>
        <p:nvPicPr>
          <p:cNvPr id="4" name="Picture 3" descr="Hashing.pdf"/>
          <p:cNvPicPr>
            <a:picLocks noChangeAspect="1"/>
          </p:cNvPicPr>
          <p:nvPr/>
        </p:nvPicPr>
        <p:blipFill rotWithShape="1">
          <a:blip r:embed="rId3" cstate="print">
            <a:extLst>
              <a:ext uri="{28A0092B-C50C-407E-A947-70E740481C1C}">
                <a14:useLocalDpi xmlns:a14="http://schemas.microsoft.com/office/drawing/2010/main" val="0"/>
              </a:ext>
            </a:extLst>
          </a:blip>
          <a:srcRect l="970" t="35799" r="51973" b="40960"/>
          <a:stretch/>
        </p:blipFill>
        <p:spPr>
          <a:xfrm>
            <a:off x="990600" y="3733800"/>
            <a:ext cx="2463800" cy="1574800"/>
          </a:xfrm>
          <a:prstGeom prst="rect">
            <a:avLst/>
          </a:prstGeom>
        </p:spPr>
      </p:pic>
      <p:pic>
        <p:nvPicPr>
          <p:cNvPr id="5" name="Picture 4" descr="Hashing.pdf"/>
          <p:cNvPicPr>
            <a:picLocks noChangeAspect="1"/>
          </p:cNvPicPr>
          <p:nvPr/>
        </p:nvPicPr>
        <p:blipFill rotWithShape="1">
          <a:blip r:embed="rId4" cstate="print">
            <a:extLst>
              <a:ext uri="{28A0092B-C50C-407E-A947-70E740481C1C}">
                <a14:useLocalDpi xmlns:a14="http://schemas.microsoft.com/office/drawing/2010/main" val="0"/>
              </a:ext>
            </a:extLst>
          </a:blip>
          <a:srcRect l="27167" t="10728" r="14862" b="73563"/>
          <a:stretch/>
        </p:blipFill>
        <p:spPr>
          <a:xfrm>
            <a:off x="3048000" y="1905000"/>
            <a:ext cx="3035300" cy="1041400"/>
          </a:xfrm>
          <a:prstGeom prst="rect">
            <a:avLst/>
          </a:prstGeom>
        </p:spPr>
      </p:pic>
      <p:pic>
        <p:nvPicPr>
          <p:cNvPr id="6" name="Picture 5" descr="Hashing.pdf"/>
          <p:cNvPicPr>
            <a:picLocks noChangeAspect="1"/>
          </p:cNvPicPr>
          <p:nvPr/>
        </p:nvPicPr>
        <p:blipFill rotWithShape="1">
          <a:blip r:embed="rId5" cstate="print">
            <a:extLst>
              <a:ext uri="{28A0092B-C50C-407E-A947-70E740481C1C}">
                <a14:useLocalDpi xmlns:a14="http://schemas.microsoft.com/office/drawing/2010/main" val="0"/>
              </a:ext>
            </a:extLst>
          </a:blip>
          <a:srcRect l="50807" t="30926" r="6056" b="43148"/>
          <a:stretch/>
        </p:blipFill>
        <p:spPr>
          <a:xfrm>
            <a:off x="4724400" y="3505200"/>
            <a:ext cx="2286000" cy="1778000"/>
          </a:xfrm>
          <a:prstGeom prst="rect">
            <a:avLst/>
          </a:prstGeom>
        </p:spPr>
      </p:pic>
      <p:sp>
        <p:nvSpPr>
          <p:cNvPr id="13" name="Rectangle 12"/>
          <p:cNvSpPr/>
          <p:nvPr/>
        </p:nvSpPr>
        <p:spPr>
          <a:xfrm>
            <a:off x="1828800" y="4800600"/>
            <a:ext cx="518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33400" y="2736334"/>
            <a:ext cx="2482771" cy="461665"/>
          </a:xfrm>
          <a:prstGeom prst="rect">
            <a:avLst/>
          </a:prstGeom>
          <a:noFill/>
        </p:spPr>
        <p:txBody>
          <a:bodyPr wrap="none" rtlCol="0">
            <a:spAutoFit/>
          </a:bodyPr>
          <a:lstStyle/>
          <a:p>
            <a:r>
              <a:rPr lang="en-US" sz="2400" dirty="0"/>
              <a:t>n</a:t>
            </a:r>
            <a:r>
              <a:rPr lang="en-US" sz="2400" dirty="0" smtClean="0"/>
              <a:t>-universal hashing</a:t>
            </a:r>
            <a:endParaRPr lang="en-US" sz="2400" dirty="0"/>
          </a:p>
        </p:txBody>
      </p:sp>
      <p:sp>
        <p:nvSpPr>
          <p:cNvPr id="17" name="TextBox 16"/>
          <p:cNvSpPr txBox="1"/>
          <p:nvPr/>
        </p:nvSpPr>
        <p:spPr>
          <a:xfrm>
            <a:off x="4800600" y="2743200"/>
            <a:ext cx="2517787" cy="461665"/>
          </a:xfrm>
          <a:prstGeom prst="rect">
            <a:avLst/>
          </a:prstGeom>
          <a:noFill/>
        </p:spPr>
        <p:txBody>
          <a:bodyPr wrap="none" rtlCol="0">
            <a:spAutoFit/>
          </a:bodyPr>
          <a:lstStyle/>
          <a:p>
            <a:r>
              <a:rPr lang="en-US" sz="2400" dirty="0"/>
              <a:t>2</a:t>
            </a:r>
            <a:r>
              <a:rPr lang="en-US" sz="2400" dirty="0" smtClean="0"/>
              <a:t>-universal hashing</a:t>
            </a:r>
            <a:endParaRPr lang="en-US" sz="2400" dirty="0"/>
          </a:p>
        </p:txBody>
      </p:sp>
      <p:sp>
        <p:nvSpPr>
          <p:cNvPr id="10" name="TextBox 9"/>
          <p:cNvSpPr txBox="1"/>
          <p:nvPr/>
        </p:nvSpPr>
        <p:spPr>
          <a:xfrm>
            <a:off x="914400" y="5943600"/>
            <a:ext cx="2895600" cy="830997"/>
          </a:xfrm>
          <a:prstGeom prst="rect">
            <a:avLst/>
          </a:prstGeom>
          <a:noFill/>
        </p:spPr>
        <p:txBody>
          <a:bodyPr wrap="square" rtlCol="0">
            <a:spAutoFit/>
          </a:bodyPr>
          <a:lstStyle/>
          <a:p>
            <a:pPr algn="ctr"/>
            <a:r>
              <a:rPr lang="en-US" sz="2400" b="1" dirty="0" smtClean="0"/>
              <a:t>Uniform Generation</a:t>
            </a:r>
          </a:p>
          <a:p>
            <a:r>
              <a:rPr lang="en-US" sz="2400" dirty="0" smtClean="0"/>
              <a:t>   </a:t>
            </a:r>
            <a:endParaRPr lang="en-US" sz="2400" dirty="0"/>
          </a:p>
        </p:txBody>
      </p:sp>
      <p:sp>
        <p:nvSpPr>
          <p:cNvPr id="9" name="Rectangle 8"/>
          <p:cNvSpPr/>
          <p:nvPr/>
        </p:nvSpPr>
        <p:spPr>
          <a:xfrm>
            <a:off x="1295400" y="4343400"/>
            <a:ext cx="457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248400" y="3429000"/>
            <a:ext cx="8382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10200" y="3429000"/>
            <a:ext cx="381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943600" y="36576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105400" y="35814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819400" y="35814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181600" y="3657600"/>
            <a:ext cx="45719"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819400" y="2743200"/>
            <a:ext cx="8382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495800" y="2819400"/>
            <a:ext cx="7620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172200" y="3200400"/>
            <a:ext cx="990600" cy="369332"/>
          </a:xfrm>
          <a:prstGeom prst="rect">
            <a:avLst/>
          </a:prstGeom>
          <a:noFill/>
        </p:spPr>
        <p:txBody>
          <a:bodyPr wrap="square" rtlCol="0">
            <a:spAutoFit/>
          </a:bodyPr>
          <a:lstStyle/>
          <a:p>
            <a:r>
              <a:rPr lang="en-US" dirty="0" smtClean="0"/>
              <a:t>Random</a:t>
            </a:r>
            <a:endParaRPr lang="en-US" dirty="0"/>
          </a:p>
        </p:txBody>
      </p:sp>
      <p:cxnSp>
        <p:nvCxnSpPr>
          <p:cNvPr id="30" name="Straight Arrow Connector 29"/>
          <p:cNvCxnSpPr/>
          <p:nvPr/>
        </p:nvCxnSpPr>
        <p:spPr>
          <a:xfrm flipH="1">
            <a:off x="6019800" y="3505200"/>
            <a:ext cx="304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219200" y="5105400"/>
            <a:ext cx="3276600" cy="461665"/>
          </a:xfrm>
          <a:prstGeom prst="rect">
            <a:avLst/>
          </a:prstGeom>
          <a:noFill/>
        </p:spPr>
        <p:txBody>
          <a:bodyPr wrap="square" rtlCol="0">
            <a:spAutoFit/>
          </a:bodyPr>
          <a:lstStyle/>
          <a:p>
            <a:r>
              <a:rPr lang="en-US" sz="2400" dirty="0" smtClean="0"/>
              <a:t>All cells should be small</a:t>
            </a:r>
            <a:endParaRPr lang="en-US" sz="2400" dirty="0"/>
          </a:p>
        </p:txBody>
      </p:sp>
      <p:sp>
        <p:nvSpPr>
          <p:cNvPr id="33" name="TextBox 32"/>
          <p:cNvSpPr txBox="1"/>
          <p:nvPr/>
        </p:nvSpPr>
        <p:spPr>
          <a:xfrm>
            <a:off x="5105400" y="5029200"/>
            <a:ext cx="3505200" cy="830997"/>
          </a:xfrm>
          <a:prstGeom prst="rect">
            <a:avLst/>
          </a:prstGeom>
          <a:noFill/>
        </p:spPr>
        <p:txBody>
          <a:bodyPr wrap="square" rtlCol="0">
            <a:spAutoFit/>
          </a:bodyPr>
          <a:lstStyle/>
          <a:p>
            <a:r>
              <a:rPr lang="en-US" sz="2400" dirty="0" smtClean="0"/>
              <a:t>Only a randomly chosen cells needs to be “small”</a:t>
            </a:r>
            <a:endParaRPr lang="en-US" sz="2400" dirty="0"/>
          </a:p>
        </p:txBody>
      </p:sp>
      <p:sp>
        <p:nvSpPr>
          <p:cNvPr id="3" name="Rectangle 2"/>
          <p:cNvSpPr/>
          <p:nvPr/>
        </p:nvSpPr>
        <p:spPr>
          <a:xfrm>
            <a:off x="-72665" y="4495800"/>
            <a:ext cx="1985189" cy="461665"/>
          </a:xfrm>
          <a:prstGeom prst="rect">
            <a:avLst/>
          </a:prstGeom>
        </p:spPr>
        <p:txBody>
          <a:bodyPr wrap="none">
            <a:spAutoFit/>
          </a:bodyPr>
          <a:lstStyle/>
          <a:p>
            <a:pPr algn="ctr"/>
            <a:r>
              <a:rPr lang="en-US" sz="2400" dirty="0"/>
              <a:t>BGP Algorithm</a:t>
            </a:r>
          </a:p>
        </p:txBody>
      </p:sp>
      <p:sp>
        <p:nvSpPr>
          <p:cNvPr id="7" name="TextBox 6"/>
          <p:cNvSpPr txBox="1"/>
          <p:nvPr/>
        </p:nvSpPr>
        <p:spPr>
          <a:xfrm>
            <a:off x="5181600" y="5943600"/>
            <a:ext cx="3584448" cy="461665"/>
          </a:xfrm>
          <a:prstGeom prst="rect">
            <a:avLst/>
          </a:prstGeom>
          <a:noFill/>
        </p:spPr>
        <p:txBody>
          <a:bodyPr wrap="square" rtlCol="0">
            <a:spAutoFit/>
          </a:bodyPr>
          <a:lstStyle/>
          <a:p>
            <a:r>
              <a:rPr lang="en-US" sz="2400" b="1" dirty="0" smtClean="0"/>
              <a:t>Near Uniform Generation</a:t>
            </a:r>
            <a:endParaRPr lang="en-US" sz="2400" b="1" dirty="0"/>
          </a:p>
        </p:txBody>
      </p:sp>
      <p:sp>
        <p:nvSpPr>
          <p:cNvPr id="11" name="TextBox 10"/>
          <p:cNvSpPr txBox="1"/>
          <p:nvPr/>
        </p:nvSpPr>
        <p:spPr>
          <a:xfrm flipH="1">
            <a:off x="7437119" y="4572000"/>
            <a:ext cx="1402081" cy="461665"/>
          </a:xfrm>
          <a:prstGeom prst="rect">
            <a:avLst/>
          </a:prstGeom>
          <a:noFill/>
        </p:spPr>
        <p:txBody>
          <a:bodyPr wrap="square" rtlCol="0">
            <a:spAutoFit/>
          </a:bodyPr>
          <a:lstStyle/>
          <a:p>
            <a:r>
              <a:rPr lang="en-US" sz="2400" b="1" dirty="0" err="1" smtClean="0"/>
              <a:t>UniWit</a:t>
            </a:r>
            <a:endParaRPr lang="en-US" sz="2400" b="1" dirty="0"/>
          </a:p>
        </p:txBody>
      </p:sp>
      <p:sp>
        <p:nvSpPr>
          <p:cNvPr id="26" name="Slide Number Placeholder 25"/>
          <p:cNvSpPr>
            <a:spLocks noGrp="1"/>
          </p:cNvSpPr>
          <p:nvPr>
            <p:ph type="sldNum" sz="quarter" idx="12"/>
          </p:nvPr>
        </p:nvSpPr>
        <p:spPr/>
        <p:txBody>
          <a:bodyPr>
            <a:normAutofit fontScale="85000" lnSpcReduction="20000"/>
          </a:bodyPr>
          <a:lstStyle/>
          <a:p>
            <a:fld id="{1AD93096-5B34-4342-9326-69289CEAE4C2}" type="slidenum">
              <a:rPr lang="en-US" smtClean="0"/>
              <a:pPr/>
              <a:t>18</a:t>
            </a:fld>
            <a:endParaRPr lang="en-US" dirty="0">
              <a:solidFill>
                <a:srgbClr val="FFFFFF"/>
              </a:solidFill>
            </a:endParaRPr>
          </a:p>
        </p:txBody>
      </p:sp>
      <p:sp>
        <p:nvSpPr>
          <p:cNvPr id="12" name="Rectangle 11"/>
          <p:cNvSpPr/>
          <p:nvPr/>
        </p:nvSpPr>
        <p:spPr>
          <a:xfrm>
            <a:off x="4724400" y="1981200"/>
            <a:ext cx="13589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724400" y="2006600"/>
            <a:ext cx="1981200" cy="381000"/>
          </a:xfrm>
          <a:prstGeom prst="rect">
            <a:avLst/>
          </a:prstGeom>
          <a:noFill/>
        </p:spPr>
        <p:txBody>
          <a:bodyPr wrap="square" rtlCol="0">
            <a:spAutoFit/>
          </a:bodyPr>
          <a:lstStyle/>
          <a:p>
            <a:r>
              <a:rPr lang="en-US" dirty="0" smtClean="0"/>
              <a:t>Solution space</a:t>
            </a:r>
            <a:endParaRPr lang="en-US" dirty="0"/>
          </a:p>
        </p:txBody>
      </p:sp>
    </p:spTree>
    <p:extLst>
      <p:ext uri="{BB962C8B-B14F-4D97-AF65-F5344CB8AC3E}">
        <p14:creationId xmlns:p14="http://schemas.microsoft.com/office/powerpoint/2010/main" val="2421415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The 21</a:t>
            </a:r>
            <a:r>
              <a:rPr lang="en-US" baseline="30000" dirty="0" smtClean="0"/>
              <a:t>st</a:t>
            </a:r>
            <a:r>
              <a:rPr lang="en-US" dirty="0" smtClean="0"/>
              <a:t> Century!</a:t>
            </a:r>
            <a:endParaRPr lang="en-US" dirty="0"/>
          </a:p>
        </p:txBody>
      </p:sp>
      <p:pic>
        <p:nvPicPr>
          <p:cNvPr id="5" name="Picture 4"/>
          <p:cNvPicPr>
            <a:picLocks noChangeAspect="1"/>
          </p:cNvPicPr>
          <p:nvPr/>
        </p:nvPicPr>
        <p:blipFill>
          <a:blip r:embed="rId3"/>
          <a:stretch>
            <a:fillRect/>
          </a:stretch>
        </p:blipFill>
        <p:spPr>
          <a:xfrm>
            <a:off x="7772400" y="4724400"/>
            <a:ext cx="1219200" cy="1976445"/>
          </a:xfrm>
          <a:prstGeom prst="rect">
            <a:avLst/>
          </a:prstGeom>
        </p:spPr>
      </p:pic>
      <p:pic>
        <p:nvPicPr>
          <p:cNvPr id="6" name="Picture 5" descr="skd188256sd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5105400"/>
            <a:ext cx="1562100" cy="1338757"/>
          </a:xfrm>
          <a:prstGeom prst="rect">
            <a:avLst/>
          </a:prstGeom>
        </p:spPr>
      </p:pic>
      <p:pic>
        <p:nvPicPr>
          <p:cNvPr id="9" name="Picture 8"/>
          <p:cNvPicPr>
            <a:picLocks noChangeAspect="1"/>
          </p:cNvPicPr>
          <p:nvPr/>
        </p:nvPicPr>
        <p:blipFill>
          <a:blip r:embed="rId5"/>
          <a:stretch>
            <a:fillRect/>
          </a:stretch>
        </p:blipFill>
        <p:spPr>
          <a:xfrm>
            <a:off x="7315200" y="1752600"/>
            <a:ext cx="1447800" cy="1554169"/>
          </a:xfrm>
          <a:prstGeom prst="rect">
            <a:avLst/>
          </a:prstGeom>
        </p:spPr>
      </p:pic>
      <p:pic>
        <p:nvPicPr>
          <p:cNvPr id="10" name="Picture 9"/>
          <p:cNvPicPr>
            <a:picLocks noChangeAspect="1"/>
          </p:cNvPicPr>
          <p:nvPr/>
        </p:nvPicPr>
        <p:blipFill>
          <a:blip r:embed="rId6"/>
          <a:stretch>
            <a:fillRect/>
          </a:stretch>
        </p:blipFill>
        <p:spPr>
          <a:xfrm>
            <a:off x="609600" y="1752600"/>
            <a:ext cx="1967696" cy="1295400"/>
          </a:xfrm>
          <a:prstGeom prst="rect">
            <a:avLst/>
          </a:prstGeom>
        </p:spPr>
      </p:pic>
      <p:pic>
        <p:nvPicPr>
          <p:cNvPr id="4" name="Picture 3" descr="credit-card.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4953000"/>
            <a:ext cx="2590800" cy="1813560"/>
          </a:xfrm>
          <a:prstGeom prst="rect">
            <a:avLst/>
          </a:prstGeom>
        </p:spPr>
      </p:pic>
      <p:sp>
        <p:nvSpPr>
          <p:cNvPr id="11" name="TextBox 10"/>
          <p:cNvSpPr txBox="1"/>
          <p:nvPr/>
        </p:nvSpPr>
        <p:spPr>
          <a:xfrm>
            <a:off x="609600" y="3124200"/>
            <a:ext cx="8153400" cy="1938992"/>
          </a:xfrm>
          <a:prstGeom prst="rect">
            <a:avLst/>
          </a:prstGeom>
          <a:solidFill>
            <a:schemeClr val="accent3"/>
          </a:solidFill>
        </p:spPr>
        <p:txBody>
          <a:bodyPr wrap="square" rtlCol="0">
            <a:spAutoFit/>
          </a:bodyPr>
          <a:lstStyle/>
          <a:p>
            <a:r>
              <a:rPr lang="en-US" sz="4000" dirty="0" smtClean="0"/>
              <a:t>Was my “I Love You” message/email to my girlfriend delivered to her or </a:t>
            </a:r>
            <a:r>
              <a:rPr lang="en-US" sz="4000" b="1" dirty="0" smtClean="0"/>
              <a:t>her roommate</a:t>
            </a:r>
            <a:r>
              <a:rPr lang="en-US" sz="4000" dirty="0" smtClean="0"/>
              <a:t>? </a:t>
            </a:r>
            <a:endParaRPr lang="en-US" sz="4000"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1</a:t>
            </a:fld>
            <a:endParaRPr lang="en-US" dirty="0">
              <a:solidFill>
                <a:srgbClr val="FFFFFF"/>
              </a:solidFill>
            </a:endParaRPr>
          </a:p>
        </p:txBody>
      </p:sp>
    </p:spTree>
    <p:extLst>
      <p:ext uri="{BB962C8B-B14F-4D97-AF65-F5344CB8AC3E}">
        <p14:creationId xmlns:p14="http://schemas.microsoft.com/office/powerpoint/2010/main" val="1148664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shing.pdf"/>
          <p:cNvPicPr>
            <a:picLocks noChangeAspect="1"/>
          </p:cNvPicPr>
          <p:nvPr/>
        </p:nvPicPr>
        <p:blipFill rotWithShape="1">
          <a:blip r:embed="rId3" cstate="print">
            <a:extLst>
              <a:ext uri="{28A0092B-C50C-407E-A947-70E740481C1C}">
                <a14:useLocalDpi xmlns:a14="http://schemas.microsoft.com/office/drawing/2010/main" val="0"/>
              </a:ext>
            </a:extLst>
          </a:blip>
          <a:srcRect l="970" t="35799" r="51973" b="40960"/>
          <a:stretch/>
        </p:blipFill>
        <p:spPr>
          <a:xfrm>
            <a:off x="990600" y="3733800"/>
            <a:ext cx="2463800" cy="1574800"/>
          </a:xfrm>
          <a:prstGeom prst="rect">
            <a:avLst/>
          </a:prstGeom>
        </p:spPr>
      </p:pic>
      <p:pic>
        <p:nvPicPr>
          <p:cNvPr id="5" name="Picture 4" descr="Hashing.pdf"/>
          <p:cNvPicPr>
            <a:picLocks noChangeAspect="1"/>
          </p:cNvPicPr>
          <p:nvPr/>
        </p:nvPicPr>
        <p:blipFill rotWithShape="1">
          <a:blip r:embed="rId4" cstate="print">
            <a:extLst>
              <a:ext uri="{28A0092B-C50C-407E-A947-70E740481C1C}">
                <a14:useLocalDpi xmlns:a14="http://schemas.microsoft.com/office/drawing/2010/main" val="0"/>
              </a:ext>
            </a:extLst>
          </a:blip>
          <a:srcRect l="27167" t="10728" r="14862" b="73563"/>
          <a:stretch/>
        </p:blipFill>
        <p:spPr>
          <a:xfrm>
            <a:off x="3048000" y="1905000"/>
            <a:ext cx="3035300" cy="1041400"/>
          </a:xfrm>
          <a:prstGeom prst="rect">
            <a:avLst/>
          </a:prstGeom>
        </p:spPr>
      </p:pic>
      <p:pic>
        <p:nvPicPr>
          <p:cNvPr id="6" name="Picture 5" descr="Hashing.pdf"/>
          <p:cNvPicPr>
            <a:picLocks noChangeAspect="1"/>
          </p:cNvPicPr>
          <p:nvPr/>
        </p:nvPicPr>
        <p:blipFill rotWithShape="1">
          <a:blip r:embed="rId5" cstate="print">
            <a:extLst>
              <a:ext uri="{28A0092B-C50C-407E-A947-70E740481C1C}">
                <a14:useLocalDpi xmlns:a14="http://schemas.microsoft.com/office/drawing/2010/main" val="0"/>
              </a:ext>
            </a:extLst>
          </a:blip>
          <a:srcRect l="50807" t="30926" r="6056" b="43148"/>
          <a:stretch/>
        </p:blipFill>
        <p:spPr>
          <a:xfrm>
            <a:off x="4724400" y="3505200"/>
            <a:ext cx="2286000" cy="1778000"/>
          </a:xfrm>
          <a:prstGeom prst="rect">
            <a:avLst/>
          </a:prstGeom>
        </p:spPr>
      </p:pic>
      <p:sp>
        <p:nvSpPr>
          <p:cNvPr id="13" name="Rectangle 12"/>
          <p:cNvSpPr/>
          <p:nvPr/>
        </p:nvSpPr>
        <p:spPr>
          <a:xfrm>
            <a:off x="1828800" y="4800600"/>
            <a:ext cx="518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33400" y="2736334"/>
            <a:ext cx="2482771" cy="461665"/>
          </a:xfrm>
          <a:prstGeom prst="rect">
            <a:avLst/>
          </a:prstGeom>
          <a:noFill/>
        </p:spPr>
        <p:txBody>
          <a:bodyPr wrap="none" rtlCol="0">
            <a:spAutoFit/>
          </a:bodyPr>
          <a:lstStyle/>
          <a:p>
            <a:r>
              <a:rPr lang="en-US" sz="2400" dirty="0"/>
              <a:t>n</a:t>
            </a:r>
            <a:r>
              <a:rPr lang="en-US" sz="2400" dirty="0" smtClean="0"/>
              <a:t>-universal </a:t>
            </a:r>
            <a:r>
              <a:rPr lang="en-US" sz="2400" dirty="0" smtClean="0"/>
              <a:t>hashing</a:t>
            </a:r>
            <a:endParaRPr lang="en-US" sz="2400" dirty="0"/>
          </a:p>
        </p:txBody>
      </p:sp>
      <p:sp>
        <p:nvSpPr>
          <p:cNvPr id="17" name="TextBox 16"/>
          <p:cNvSpPr txBox="1"/>
          <p:nvPr/>
        </p:nvSpPr>
        <p:spPr>
          <a:xfrm>
            <a:off x="4800600" y="2743200"/>
            <a:ext cx="2982307" cy="461665"/>
          </a:xfrm>
          <a:prstGeom prst="rect">
            <a:avLst/>
          </a:prstGeom>
          <a:noFill/>
        </p:spPr>
        <p:txBody>
          <a:bodyPr wrap="none" rtlCol="0">
            <a:spAutoFit/>
          </a:bodyPr>
          <a:lstStyle/>
          <a:p>
            <a:r>
              <a:rPr lang="en-US" sz="2400" dirty="0"/>
              <a:t>2</a:t>
            </a:r>
            <a:r>
              <a:rPr lang="en-US" sz="2400" dirty="0" smtClean="0"/>
              <a:t>-independent hashing</a:t>
            </a:r>
            <a:endParaRPr lang="en-US" sz="2400" dirty="0"/>
          </a:p>
        </p:txBody>
      </p:sp>
      <p:sp>
        <p:nvSpPr>
          <p:cNvPr id="10" name="TextBox 9"/>
          <p:cNvSpPr txBox="1"/>
          <p:nvPr/>
        </p:nvSpPr>
        <p:spPr>
          <a:xfrm>
            <a:off x="914400" y="5943600"/>
            <a:ext cx="2895600" cy="830997"/>
          </a:xfrm>
          <a:prstGeom prst="rect">
            <a:avLst/>
          </a:prstGeom>
          <a:noFill/>
        </p:spPr>
        <p:txBody>
          <a:bodyPr wrap="square" rtlCol="0">
            <a:spAutoFit/>
          </a:bodyPr>
          <a:lstStyle/>
          <a:p>
            <a:pPr algn="ctr"/>
            <a:r>
              <a:rPr lang="en-US" sz="2400" b="1" dirty="0" smtClean="0"/>
              <a:t>Uniform Generation</a:t>
            </a:r>
          </a:p>
          <a:p>
            <a:r>
              <a:rPr lang="en-US" sz="2400" dirty="0" smtClean="0"/>
              <a:t>   </a:t>
            </a:r>
            <a:endParaRPr lang="en-US" sz="2400" dirty="0"/>
          </a:p>
        </p:txBody>
      </p:sp>
      <p:sp>
        <p:nvSpPr>
          <p:cNvPr id="9" name="Rectangle 8"/>
          <p:cNvSpPr/>
          <p:nvPr/>
        </p:nvSpPr>
        <p:spPr>
          <a:xfrm>
            <a:off x="1295400" y="4343400"/>
            <a:ext cx="457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248400" y="3429000"/>
            <a:ext cx="8382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10200" y="3429000"/>
            <a:ext cx="381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943600" y="36576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105400" y="35814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819400" y="35814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181600" y="3657600"/>
            <a:ext cx="45719"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819400" y="2743200"/>
            <a:ext cx="83820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495800" y="2819400"/>
            <a:ext cx="7620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172200" y="3200400"/>
            <a:ext cx="990600" cy="369332"/>
          </a:xfrm>
          <a:prstGeom prst="rect">
            <a:avLst/>
          </a:prstGeom>
          <a:noFill/>
        </p:spPr>
        <p:txBody>
          <a:bodyPr wrap="square" rtlCol="0">
            <a:spAutoFit/>
          </a:bodyPr>
          <a:lstStyle/>
          <a:p>
            <a:r>
              <a:rPr lang="en-US" dirty="0" smtClean="0"/>
              <a:t>Random</a:t>
            </a:r>
            <a:endParaRPr lang="en-US" dirty="0"/>
          </a:p>
        </p:txBody>
      </p:sp>
      <p:cxnSp>
        <p:nvCxnSpPr>
          <p:cNvPr id="30" name="Straight Arrow Connector 29"/>
          <p:cNvCxnSpPr/>
          <p:nvPr/>
        </p:nvCxnSpPr>
        <p:spPr>
          <a:xfrm flipH="1">
            <a:off x="6019800" y="3505200"/>
            <a:ext cx="304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219200" y="5105400"/>
            <a:ext cx="3276600" cy="461665"/>
          </a:xfrm>
          <a:prstGeom prst="rect">
            <a:avLst/>
          </a:prstGeom>
          <a:noFill/>
        </p:spPr>
        <p:txBody>
          <a:bodyPr wrap="square" rtlCol="0">
            <a:spAutoFit/>
          </a:bodyPr>
          <a:lstStyle/>
          <a:p>
            <a:r>
              <a:rPr lang="en-US" sz="2400" dirty="0" smtClean="0"/>
              <a:t>All cells should be small</a:t>
            </a:r>
            <a:endParaRPr lang="en-US" sz="2400" dirty="0"/>
          </a:p>
        </p:txBody>
      </p:sp>
      <p:sp>
        <p:nvSpPr>
          <p:cNvPr id="33" name="TextBox 32"/>
          <p:cNvSpPr txBox="1"/>
          <p:nvPr/>
        </p:nvSpPr>
        <p:spPr>
          <a:xfrm>
            <a:off x="5105400" y="5029200"/>
            <a:ext cx="3505200" cy="830997"/>
          </a:xfrm>
          <a:prstGeom prst="rect">
            <a:avLst/>
          </a:prstGeom>
          <a:noFill/>
        </p:spPr>
        <p:txBody>
          <a:bodyPr wrap="square" rtlCol="0">
            <a:spAutoFit/>
          </a:bodyPr>
          <a:lstStyle/>
          <a:p>
            <a:r>
              <a:rPr lang="en-US" sz="2400" dirty="0" smtClean="0"/>
              <a:t>Only a randomly chosen cells needs to be “small”</a:t>
            </a:r>
            <a:endParaRPr lang="en-US" sz="2400" dirty="0"/>
          </a:p>
        </p:txBody>
      </p:sp>
      <p:sp>
        <p:nvSpPr>
          <p:cNvPr id="3" name="Rectangle 2"/>
          <p:cNvSpPr/>
          <p:nvPr/>
        </p:nvSpPr>
        <p:spPr>
          <a:xfrm>
            <a:off x="-72665" y="4495800"/>
            <a:ext cx="1985189" cy="461665"/>
          </a:xfrm>
          <a:prstGeom prst="rect">
            <a:avLst/>
          </a:prstGeom>
        </p:spPr>
        <p:txBody>
          <a:bodyPr wrap="none">
            <a:spAutoFit/>
          </a:bodyPr>
          <a:lstStyle/>
          <a:p>
            <a:pPr algn="ctr"/>
            <a:r>
              <a:rPr lang="en-US" sz="2400" dirty="0"/>
              <a:t>BGP Algorithm</a:t>
            </a:r>
          </a:p>
        </p:txBody>
      </p:sp>
      <p:sp>
        <p:nvSpPr>
          <p:cNvPr id="7" name="TextBox 6"/>
          <p:cNvSpPr txBox="1"/>
          <p:nvPr/>
        </p:nvSpPr>
        <p:spPr>
          <a:xfrm>
            <a:off x="5181600" y="5943600"/>
            <a:ext cx="3584448" cy="461665"/>
          </a:xfrm>
          <a:prstGeom prst="rect">
            <a:avLst/>
          </a:prstGeom>
          <a:noFill/>
        </p:spPr>
        <p:txBody>
          <a:bodyPr wrap="square" rtlCol="0">
            <a:spAutoFit/>
          </a:bodyPr>
          <a:lstStyle/>
          <a:p>
            <a:r>
              <a:rPr lang="en-US" sz="2400" b="1" dirty="0" smtClean="0"/>
              <a:t>Near Uniform Generation</a:t>
            </a:r>
            <a:endParaRPr lang="en-US" sz="2400" b="1" dirty="0"/>
          </a:p>
        </p:txBody>
      </p:sp>
      <p:sp>
        <p:nvSpPr>
          <p:cNvPr id="11" name="TextBox 10"/>
          <p:cNvSpPr txBox="1"/>
          <p:nvPr/>
        </p:nvSpPr>
        <p:spPr>
          <a:xfrm flipH="1">
            <a:off x="7437119" y="4572000"/>
            <a:ext cx="1402081" cy="461665"/>
          </a:xfrm>
          <a:prstGeom prst="rect">
            <a:avLst/>
          </a:prstGeom>
          <a:noFill/>
        </p:spPr>
        <p:txBody>
          <a:bodyPr wrap="square" rtlCol="0">
            <a:spAutoFit/>
          </a:bodyPr>
          <a:lstStyle/>
          <a:p>
            <a:r>
              <a:rPr lang="en-US" sz="2400" b="1" dirty="0" err="1" smtClean="0"/>
              <a:t>UniWit</a:t>
            </a:r>
            <a:endParaRPr lang="en-US" sz="2400" b="1" dirty="0"/>
          </a:p>
        </p:txBody>
      </p:sp>
      <p:sp>
        <p:nvSpPr>
          <p:cNvPr id="26" name="Slide Number Placeholder 25"/>
          <p:cNvSpPr>
            <a:spLocks noGrp="1"/>
          </p:cNvSpPr>
          <p:nvPr>
            <p:ph type="sldNum" sz="quarter" idx="12"/>
          </p:nvPr>
        </p:nvSpPr>
        <p:spPr/>
        <p:txBody>
          <a:bodyPr>
            <a:normAutofit fontScale="85000" lnSpcReduction="20000"/>
          </a:bodyPr>
          <a:lstStyle/>
          <a:p>
            <a:fld id="{1AD93096-5B34-4342-9326-69289CEAE4C2}" type="slidenum">
              <a:rPr lang="en-US" smtClean="0"/>
              <a:pPr/>
              <a:t>19</a:t>
            </a:fld>
            <a:endParaRPr lang="en-US" dirty="0">
              <a:solidFill>
                <a:srgbClr val="FFFFFF"/>
              </a:solidFill>
            </a:endParaRPr>
          </a:p>
        </p:txBody>
      </p:sp>
      <p:sp>
        <p:nvSpPr>
          <p:cNvPr id="12" name="Rectangle 11"/>
          <p:cNvSpPr/>
          <p:nvPr/>
        </p:nvSpPr>
        <p:spPr>
          <a:xfrm>
            <a:off x="4724400" y="1981200"/>
            <a:ext cx="13589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724400" y="2006600"/>
            <a:ext cx="1981200" cy="381000"/>
          </a:xfrm>
          <a:prstGeom prst="rect">
            <a:avLst/>
          </a:prstGeom>
          <a:noFill/>
        </p:spPr>
        <p:txBody>
          <a:bodyPr wrap="square" rtlCol="0">
            <a:spAutoFit/>
          </a:bodyPr>
          <a:lstStyle/>
          <a:p>
            <a:r>
              <a:rPr lang="en-US" dirty="0" smtClean="0"/>
              <a:t>Solution space</a:t>
            </a:r>
            <a:endParaRPr lang="en-US" dirty="0"/>
          </a:p>
        </p:txBody>
      </p:sp>
      <p:sp>
        <p:nvSpPr>
          <p:cNvPr id="29" name="TextBox 28"/>
          <p:cNvSpPr txBox="1"/>
          <p:nvPr/>
        </p:nvSpPr>
        <p:spPr>
          <a:xfrm>
            <a:off x="1295400" y="2895600"/>
            <a:ext cx="6858000" cy="1600200"/>
          </a:xfrm>
          <a:prstGeom prst="rect">
            <a:avLst/>
          </a:prstGeom>
          <a:solidFill>
            <a:schemeClr val="bg2"/>
          </a:solidFill>
        </p:spPr>
        <p:txBody>
          <a:bodyPr wrap="square" rtlCol="0">
            <a:spAutoFit/>
          </a:bodyPr>
          <a:lstStyle/>
          <a:p>
            <a:r>
              <a:rPr lang="en-US" sz="4800" dirty="0" smtClean="0"/>
              <a:t>From tens of variables to thousands of variables! </a:t>
            </a:r>
            <a:endParaRPr lang="en-US" sz="4800" dirty="0"/>
          </a:p>
        </p:txBody>
      </p:sp>
      <p:sp>
        <p:nvSpPr>
          <p:cNvPr id="34" name="Title 1"/>
          <p:cNvSpPr>
            <a:spLocks noGrp="1"/>
          </p:cNvSpPr>
          <p:nvPr>
            <p:ph type="title"/>
          </p:nvPr>
        </p:nvSpPr>
        <p:spPr>
          <a:xfrm>
            <a:off x="612648" y="228600"/>
            <a:ext cx="8153400" cy="990600"/>
          </a:xfrm>
        </p:spPr>
        <p:txBody>
          <a:bodyPr/>
          <a:lstStyle/>
          <a:p>
            <a:r>
              <a:rPr lang="en-US" dirty="0" smtClean="0"/>
              <a:t>Scaling to Thousands of Variables</a:t>
            </a:r>
            <a:endParaRPr lang="en-US" dirty="0"/>
          </a:p>
        </p:txBody>
      </p:sp>
    </p:spTree>
    <p:extLst>
      <p:ext uri="{BB962C8B-B14F-4D97-AF65-F5344CB8AC3E}">
        <p14:creationId xmlns:p14="http://schemas.microsoft.com/office/powerpoint/2010/main" val="28442920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Highlights</a:t>
            </a:r>
            <a:endParaRPr lang="en-US" dirty="0"/>
          </a:p>
        </p:txBody>
      </p:sp>
      <p:sp>
        <p:nvSpPr>
          <p:cNvPr id="3" name="Content Placeholder 2"/>
          <p:cNvSpPr>
            <a:spLocks noGrp="1"/>
          </p:cNvSpPr>
          <p:nvPr>
            <p:ph sz="quarter" idx="1"/>
          </p:nvPr>
        </p:nvSpPr>
        <p:spPr/>
        <p:txBody>
          <a:bodyPr>
            <a:normAutofit/>
          </a:bodyPr>
          <a:lstStyle/>
          <a:p>
            <a:r>
              <a:rPr lang="en-US" dirty="0" smtClean="0"/>
              <a:t>Employs XOR-based hash functions instead of computationally infeasible algebraic hash functions</a:t>
            </a:r>
          </a:p>
          <a:p>
            <a:pPr marL="0" indent="0">
              <a:buNone/>
            </a:pPr>
            <a:endParaRPr lang="en-US" dirty="0" smtClean="0"/>
          </a:p>
          <a:p>
            <a:pPr marL="0" indent="0">
              <a:buNone/>
            </a:pPr>
            <a:endParaRPr lang="en-US" dirty="0" smtClean="0"/>
          </a:p>
          <a:p>
            <a:r>
              <a:rPr lang="en-US" dirty="0" smtClean="0"/>
              <a:t>Uses off-the-shelf SAT solver </a:t>
            </a:r>
            <a:r>
              <a:rPr lang="en-US" dirty="0" err="1" smtClean="0"/>
              <a:t>CryptoMiniSAT</a:t>
            </a:r>
            <a:r>
              <a:rPr lang="en-US" dirty="0" smtClean="0"/>
              <a:t> (</a:t>
            </a:r>
            <a:r>
              <a:rPr lang="en-US" dirty="0" err="1" smtClean="0"/>
              <a:t>MiniSAT+XOR</a:t>
            </a:r>
            <a:r>
              <a:rPr lang="en-US" dirty="0" smtClean="0"/>
              <a:t> support)</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1AD93096-5B34-4342-9326-69289CEAE4C2}" type="slidenum">
              <a:rPr lang="en-US" smtClean="0"/>
              <a:pPr/>
              <a:t>20</a:t>
            </a:fld>
            <a:endParaRPr lang="en-US" dirty="0">
              <a:solidFill>
                <a:srgbClr val="FFFFFF"/>
              </a:solidFill>
            </a:endParaRPr>
          </a:p>
        </p:txBody>
      </p:sp>
    </p:spTree>
    <p:extLst>
      <p:ext uri="{BB962C8B-B14F-4D97-AF65-F5344CB8AC3E}">
        <p14:creationId xmlns:p14="http://schemas.microsoft.com/office/powerpoint/2010/main" val="1995223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Strong Theoretical Guarantees</a:t>
            </a:r>
            <a:endParaRPr lang="en-US" dirty="0"/>
          </a:p>
        </p:txBody>
      </p:sp>
      <p:sp>
        <p:nvSpPr>
          <p:cNvPr id="3" name="Rectangle 2"/>
          <p:cNvSpPr>
            <a:spLocks noGrp="1"/>
          </p:cNvSpPr>
          <p:nvPr>
            <p:ph sz="quarter" idx="1"/>
          </p:nvPr>
        </p:nvSpPr>
        <p:spPr/>
        <p:txBody>
          <a:bodyPr/>
          <a:lstStyle/>
          <a:p>
            <a:r>
              <a:rPr lang="en-US" dirty="0" smtClean="0"/>
              <a:t>        Uniformity</a:t>
            </a:r>
          </a:p>
          <a:p>
            <a:pPr lvl="1"/>
            <a:endParaRPr lang="en-US" dirty="0"/>
          </a:p>
          <a:p>
            <a:pPr lvl="1"/>
            <a:endParaRPr lang="en-US" dirty="0" smtClean="0"/>
          </a:p>
          <a:p>
            <a:endParaRPr lang="en-US" dirty="0" smtClean="0"/>
          </a:p>
        </p:txBody>
      </p:sp>
      <p:sp>
        <p:nvSpPr>
          <p:cNvPr id="5" name="TextBox 4"/>
          <p:cNvSpPr txBox="1"/>
          <p:nvPr/>
        </p:nvSpPr>
        <p:spPr>
          <a:xfrm>
            <a:off x="2286000" y="2286000"/>
            <a:ext cx="5105400" cy="769441"/>
          </a:xfrm>
          <a:prstGeom prst="rect">
            <a:avLst/>
          </a:prstGeom>
          <a:noFill/>
          <a:ln>
            <a:solidFill>
              <a:schemeClr val="tx2"/>
            </a:solidFill>
          </a:ln>
          <a:effectLst>
            <a:outerShdw blurRad="50800" dist="25400" dir="2700000" algn="tl" rotWithShape="0">
              <a:schemeClr val="accent3">
                <a:alpha val="43000"/>
              </a:schemeClr>
            </a:outerShdw>
          </a:effectLst>
        </p:spPr>
        <p:txBody>
          <a:bodyPr wrap="square" rtlCol="0">
            <a:spAutoFit/>
          </a:bodyPr>
          <a:lstStyle/>
          <a:p>
            <a:pPr marL="0" lvl="1"/>
            <a:r>
              <a:rPr lang="en-US" sz="2000" dirty="0"/>
              <a:t>For every solution y of R</a:t>
            </a:r>
            <a:r>
              <a:rPr lang="en-US" sz="2000" baseline="-25000" dirty="0"/>
              <a:t>F</a:t>
            </a:r>
            <a:r>
              <a:rPr lang="en-US" sz="2000" dirty="0"/>
              <a:t> </a:t>
            </a:r>
          </a:p>
          <a:p>
            <a:r>
              <a:rPr lang="en-US" sz="2400" b="1" dirty="0" err="1" smtClean="0"/>
              <a:t>Pr</a:t>
            </a:r>
            <a:r>
              <a:rPr lang="en-US" sz="2400" b="1" dirty="0" smtClean="0"/>
              <a:t> [y is output]    =          1/|R</a:t>
            </a:r>
            <a:r>
              <a:rPr lang="en-US" sz="2400" b="1" baseline="-25000" dirty="0" smtClean="0"/>
              <a:t>F</a:t>
            </a:r>
            <a:r>
              <a:rPr lang="en-US" sz="2400" b="1" dirty="0" smtClean="0"/>
              <a:t>|</a:t>
            </a:r>
            <a:endParaRPr lang="en-US" sz="2400" b="1" baseline="-25000" dirty="0"/>
          </a:p>
        </p:txBody>
      </p:sp>
      <p:sp>
        <p:nvSpPr>
          <p:cNvPr id="6" name="Slide Number Placeholder 5"/>
          <p:cNvSpPr>
            <a:spLocks noGrp="1"/>
          </p:cNvSpPr>
          <p:nvPr>
            <p:ph type="sldNum" sz="quarter" idx="12"/>
          </p:nvPr>
        </p:nvSpPr>
        <p:spPr/>
        <p:txBody>
          <a:bodyPr>
            <a:normAutofit fontScale="85000" lnSpcReduction="20000"/>
          </a:bodyPr>
          <a:lstStyle/>
          <a:p>
            <a:fld id="{1AD93096-5B34-4342-9326-69289CEAE4C2}" type="slidenum">
              <a:rPr lang="en-US" smtClean="0"/>
              <a:pPr/>
              <a:t>21</a:t>
            </a:fld>
            <a:endParaRPr lang="en-US" dirty="0">
              <a:solidFill>
                <a:srgbClr val="FFFFFF"/>
              </a:solidFill>
            </a:endParaRPr>
          </a:p>
        </p:txBody>
      </p:sp>
    </p:spTree>
    <p:extLst>
      <p:ext uri="{BB962C8B-B14F-4D97-AF65-F5344CB8AC3E}">
        <p14:creationId xmlns:p14="http://schemas.microsoft.com/office/powerpoint/2010/main" val="19394904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Strong Theoretical Guarantees  </a:t>
            </a:r>
            <a:endParaRPr lang="en-US" dirty="0"/>
          </a:p>
        </p:txBody>
      </p:sp>
      <p:sp>
        <p:nvSpPr>
          <p:cNvPr id="3" name="Rectangle 2"/>
          <p:cNvSpPr>
            <a:spLocks noGrp="1"/>
          </p:cNvSpPr>
          <p:nvPr>
            <p:ph sz="quarter" idx="1"/>
          </p:nvPr>
        </p:nvSpPr>
        <p:spPr/>
        <p:txBody>
          <a:bodyPr>
            <a:normAutofit/>
          </a:bodyPr>
          <a:lstStyle/>
          <a:p>
            <a:r>
              <a:rPr lang="en-US" dirty="0" smtClean="0"/>
              <a:t>Near Uniformity</a:t>
            </a:r>
          </a:p>
          <a:p>
            <a:pPr lvl="1"/>
            <a:endParaRPr lang="en-US" dirty="0"/>
          </a:p>
          <a:p>
            <a:pPr lvl="1"/>
            <a:endParaRPr lang="en-US" dirty="0" smtClean="0"/>
          </a:p>
          <a:p>
            <a:endParaRPr lang="en-US" dirty="0" smtClean="0"/>
          </a:p>
          <a:p>
            <a:r>
              <a:rPr lang="en-US" dirty="0" smtClean="0"/>
              <a:t>Success Probability</a:t>
            </a:r>
          </a:p>
          <a:p>
            <a:endParaRPr lang="en-US" dirty="0"/>
          </a:p>
          <a:p>
            <a:endParaRPr lang="en-US" dirty="0" smtClean="0"/>
          </a:p>
          <a:p>
            <a:r>
              <a:rPr lang="en-US" dirty="0" smtClean="0"/>
              <a:t>Polynomial calls to SAT Solver</a:t>
            </a:r>
            <a:endParaRPr lang="en-US" baseline="30000" dirty="0" smtClean="0"/>
          </a:p>
        </p:txBody>
      </p:sp>
      <p:sp>
        <p:nvSpPr>
          <p:cNvPr id="5" name="TextBox 4"/>
          <p:cNvSpPr txBox="1"/>
          <p:nvPr/>
        </p:nvSpPr>
        <p:spPr>
          <a:xfrm>
            <a:off x="2286000" y="2286000"/>
            <a:ext cx="5105400" cy="769441"/>
          </a:xfrm>
          <a:prstGeom prst="rect">
            <a:avLst/>
          </a:prstGeom>
          <a:noFill/>
          <a:ln>
            <a:solidFill>
              <a:schemeClr val="tx2"/>
            </a:solidFill>
          </a:ln>
          <a:effectLst>
            <a:outerShdw blurRad="50800" dist="25400" dir="2700000" algn="tl" rotWithShape="0">
              <a:schemeClr val="accent3">
                <a:alpha val="43000"/>
              </a:schemeClr>
            </a:outerShdw>
          </a:effectLst>
        </p:spPr>
        <p:txBody>
          <a:bodyPr wrap="square" rtlCol="0">
            <a:spAutoFit/>
          </a:bodyPr>
          <a:lstStyle/>
          <a:p>
            <a:pPr marL="0" lvl="1"/>
            <a:r>
              <a:rPr lang="en-US" sz="2000" dirty="0"/>
              <a:t>For every solution y of R</a:t>
            </a:r>
            <a:r>
              <a:rPr lang="en-US" sz="2000" baseline="-25000" dirty="0"/>
              <a:t>F</a:t>
            </a:r>
            <a:r>
              <a:rPr lang="en-US" sz="2000" dirty="0"/>
              <a:t> </a:t>
            </a:r>
          </a:p>
          <a:p>
            <a:r>
              <a:rPr lang="en-US" sz="2400" b="1" dirty="0" err="1" smtClean="0"/>
              <a:t>Pr</a:t>
            </a:r>
            <a:r>
              <a:rPr lang="en-US" sz="2400" b="1" dirty="0" smtClean="0"/>
              <a:t> [y is output] &gt;= </a:t>
            </a:r>
            <a:r>
              <a:rPr lang="en-US" sz="2400" b="1" baseline="30000" dirty="0" smtClean="0"/>
              <a:t>1</a:t>
            </a:r>
            <a:r>
              <a:rPr lang="en-US" sz="2400" b="1" dirty="0" smtClean="0"/>
              <a:t>/8 x 1/|R</a:t>
            </a:r>
            <a:r>
              <a:rPr lang="en-US" sz="2400" b="1" baseline="-25000" dirty="0" smtClean="0"/>
              <a:t>F</a:t>
            </a:r>
            <a:r>
              <a:rPr lang="en-US" sz="2400" b="1" dirty="0" smtClean="0"/>
              <a:t>|</a:t>
            </a:r>
            <a:endParaRPr lang="en-US" sz="2400" b="1" baseline="-25000" dirty="0"/>
          </a:p>
        </p:txBody>
      </p:sp>
      <p:sp>
        <p:nvSpPr>
          <p:cNvPr id="6" name="TextBox 5"/>
          <p:cNvSpPr txBox="1"/>
          <p:nvPr/>
        </p:nvSpPr>
        <p:spPr>
          <a:xfrm>
            <a:off x="1143000" y="4419600"/>
            <a:ext cx="7239000" cy="461665"/>
          </a:xfrm>
          <a:prstGeom prst="rect">
            <a:avLst/>
          </a:prstGeom>
          <a:noFill/>
          <a:ln>
            <a:solidFill>
              <a:schemeClr val="tx2"/>
            </a:solidFill>
          </a:ln>
          <a:effectLst>
            <a:outerShdw blurRad="50800" dist="38100" dir="2700000" algn="tl" rotWithShape="0">
              <a:schemeClr val="accent3">
                <a:alpha val="43000"/>
              </a:schemeClr>
            </a:outerShdw>
          </a:effectLst>
        </p:spPr>
        <p:txBody>
          <a:bodyPr wrap="square" rtlCol="0">
            <a:spAutoFit/>
          </a:bodyPr>
          <a:lstStyle/>
          <a:p>
            <a:r>
              <a:rPr lang="en-US" sz="2400" b="1" dirty="0" smtClean="0"/>
              <a:t>Algorithm </a:t>
            </a:r>
            <a:r>
              <a:rPr lang="en-US" sz="2400" b="1" dirty="0" err="1" smtClean="0"/>
              <a:t>UniWit</a:t>
            </a:r>
            <a:r>
              <a:rPr lang="en-US" sz="2400" b="1" dirty="0" smtClean="0"/>
              <a:t> succeeds with probability at least 1/8</a:t>
            </a:r>
            <a:endParaRPr lang="en-US" sz="2400" b="1" dirty="0"/>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22</a:t>
            </a:fld>
            <a:endParaRPr lang="en-US" dirty="0">
              <a:solidFill>
                <a:srgbClr val="FFFFFF"/>
              </a:solidFill>
            </a:endParaRPr>
          </a:p>
        </p:txBody>
      </p:sp>
    </p:spTree>
    <p:extLst>
      <p:ext uri="{BB962C8B-B14F-4D97-AF65-F5344CB8AC3E}">
        <p14:creationId xmlns:p14="http://schemas.microsoft.com/office/powerpoint/2010/main" val="3672447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Methodology</a:t>
            </a:r>
            <a:endParaRPr lang="en-US" dirty="0"/>
          </a:p>
        </p:txBody>
      </p:sp>
      <p:sp>
        <p:nvSpPr>
          <p:cNvPr id="3" name="Content Placeholder 2"/>
          <p:cNvSpPr>
            <a:spLocks noGrp="1"/>
          </p:cNvSpPr>
          <p:nvPr>
            <p:ph sz="quarter" idx="1"/>
          </p:nvPr>
        </p:nvSpPr>
        <p:spPr/>
        <p:txBody>
          <a:bodyPr/>
          <a:lstStyle/>
          <a:p>
            <a:r>
              <a:rPr lang="en-US" sz="3200" dirty="0" smtClean="0"/>
              <a:t>Benchmarks (over 200)</a:t>
            </a:r>
          </a:p>
          <a:p>
            <a:pPr lvl="1"/>
            <a:r>
              <a:rPr lang="en-US" dirty="0" smtClean="0"/>
              <a:t>Bit-blasted versions of word-level constraints from VHDL designs</a:t>
            </a:r>
          </a:p>
          <a:p>
            <a:pPr lvl="1"/>
            <a:r>
              <a:rPr lang="en-US" dirty="0" smtClean="0"/>
              <a:t>Bit-blasted versions from </a:t>
            </a:r>
            <a:r>
              <a:rPr lang="en-US" dirty="0" err="1" smtClean="0"/>
              <a:t>SMTLib</a:t>
            </a:r>
            <a:r>
              <a:rPr lang="en-US" dirty="0" smtClean="0"/>
              <a:t> version and ISCAS’85 </a:t>
            </a:r>
          </a:p>
          <a:p>
            <a:r>
              <a:rPr lang="en-US" dirty="0" smtClean="0"/>
              <a:t>Objectives</a:t>
            </a:r>
          </a:p>
          <a:p>
            <a:pPr lvl="1"/>
            <a:r>
              <a:rPr lang="en-US" dirty="0" smtClean="0"/>
              <a:t>Comparison with algorithms </a:t>
            </a:r>
            <a:r>
              <a:rPr lang="en-US" b="1" dirty="0" smtClean="0"/>
              <a:t>BGP </a:t>
            </a:r>
            <a:r>
              <a:rPr lang="en-US" dirty="0" smtClean="0"/>
              <a:t>&amp;</a:t>
            </a:r>
            <a:r>
              <a:rPr lang="en-US" b="1" dirty="0" smtClean="0"/>
              <a:t> </a:t>
            </a:r>
            <a:r>
              <a:rPr lang="en-US" b="1" dirty="0" err="1" smtClean="0"/>
              <a:t>XORSample</a:t>
            </a:r>
            <a:r>
              <a:rPr lang="en-US" b="1" baseline="30000" dirty="0" smtClean="0"/>
              <a:t>’</a:t>
            </a:r>
          </a:p>
          <a:p>
            <a:pPr lvl="2"/>
            <a:r>
              <a:rPr lang="en-US" b="1" dirty="0" smtClean="0"/>
              <a:t>Uniformity</a:t>
            </a:r>
          </a:p>
          <a:p>
            <a:pPr lvl="2"/>
            <a:r>
              <a:rPr lang="en-US" b="1" dirty="0" smtClean="0"/>
              <a:t>Performance</a:t>
            </a:r>
            <a:endParaRPr lang="en-US" b="1" dirty="0"/>
          </a:p>
        </p:txBody>
      </p:sp>
      <p:sp>
        <p:nvSpPr>
          <p:cNvPr id="4" name="Slide Number Placeholder 3"/>
          <p:cNvSpPr>
            <a:spLocks noGrp="1"/>
          </p:cNvSpPr>
          <p:nvPr>
            <p:ph type="sldNum" sz="quarter" idx="12"/>
          </p:nvPr>
        </p:nvSpPr>
        <p:spPr/>
        <p:txBody>
          <a:bodyPr>
            <a:normAutofit fontScale="85000" lnSpcReduction="20000"/>
          </a:bodyPr>
          <a:lstStyle/>
          <a:p>
            <a:fld id="{1AD93096-5B34-4342-9326-69289CEAE4C2}" type="slidenum">
              <a:rPr lang="en-US" smtClean="0"/>
              <a:pPr/>
              <a:t>23</a:t>
            </a:fld>
            <a:endParaRPr lang="en-US" dirty="0">
              <a:solidFill>
                <a:srgbClr val="FFFFFF"/>
              </a:solidFill>
            </a:endParaRPr>
          </a:p>
        </p:txBody>
      </p:sp>
    </p:spTree>
    <p:extLst>
      <p:ext uri="{BB962C8B-B14F-4D97-AF65-F5344CB8AC3E}">
        <p14:creationId xmlns:p14="http://schemas.microsoft.com/office/powerpoint/2010/main" val="17633604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600" dirty="0" smtClean="0"/>
              <a:t>Better Uniformity than State-of-art Generators</a:t>
            </a:r>
            <a:endParaRPr lang="en-US" sz="3600" dirty="0"/>
          </a:p>
        </p:txBody>
      </p:sp>
      <p:sp>
        <p:nvSpPr>
          <p:cNvPr id="15" name="TextBox 14"/>
          <p:cNvSpPr txBox="1"/>
          <p:nvPr/>
        </p:nvSpPr>
        <p:spPr>
          <a:xfrm>
            <a:off x="1524000" y="4572000"/>
            <a:ext cx="2667000" cy="369332"/>
          </a:xfrm>
          <a:prstGeom prst="rect">
            <a:avLst/>
          </a:prstGeom>
          <a:noFill/>
        </p:spPr>
        <p:txBody>
          <a:bodyPr wrap="square" rtlCol="0">
            <a:spAutoFit/>
          </a:bodyPr>
          <a:lstStyle/>
          <a:p>
            <a:r>
              <a:rPr lang="en-US" b="1" dirty="0" err="1" smtClean="0"/>
              <a:t>XORSample</a:t>
            </a:r>
            <a:r>
              <a:rPr lang="en-US" b="1" baseline="30000" dirty="0" smtClean="0"/>
              <a:t>’</a:t>
            </a:r>
            <a:endParaRPr lang="en-US" b="1" baseline="30000" dirty="0"/>
          </a:p>
        </p:txBody>
      </p:sp>
      <p:sp>
        <p:nvSpPr>
          <p:cNvPr id="16" name="TextBox 15"/>
          <p:cNvSpPr txBox="1"/>
          <p:nvPr/>
        </p:nvSpPr>
        <p:spPr>
          <a:xfrm>
            <a:off x="6400800" y="4560332"/>
            <a:ext cx="2133600" cy="381000"/>
          </a:xfrm>
          <a:prstGeom prst="rect">
            <a:avLst/>
          </a:prstGeom>
          <a:noFill/>
        </p:spPr>
        <p:txBody>
          <a:bodyPr wrap="square" rtlCol="0">
            <a:spAutoFit/>
          </a:bodyPr>
          <a:lstStyle/>
          <a:p>
            <a:r>
              <a:rPr lang="en-US" b="1" dirty="0" err="1" smtClean="0"/>
              <a:t>UniWit</a:t>
            </a:r>
            <a:endParaRPr lang="en-US" b="1" dirty="0"/>
          </a:p>
        </p:txBody>
      </p:sp>
      <p:sp>
        <p:nvSpPr>
          <p:cNvPr id="17" name="TextBox 16"/>
          <p:cNvSpPr txBox="1"/>
          <p:nvPr/>
        </p:nvSpPr>
        <p:spPr>
          <a:xfrm>
            <a:off x="609600" y="5105400"/>
            <a:ext cx="8153400" cy="1569660"/>
          </a:xfrm>
          <a:prstGeom prst="rect">
            <a:avLst/>
          </a:prstGeom>
          <a:noFill/>
        </p:spPr>
        <p:txBody>
          <a:bodyPr wrap="square" rtlCol="0">
            <a:spAutoFit/>
          </a:bodyPr>
          <a:lstStyle/>
          <a:p>
            <a:pPr marL="285750" indent="-285750">
              <a:buFont typeface="Arial"/>
              <a:buChar char="•"/>
            </a:pPr>
            <a:r>
              <a:rPr lang="en-US" sz="2400" dirty="0" smtClean="0"/>
              <a:t>Benchmark: case110.cnf;   #</a:t>
            </a:r>
            <a:r>
              <a:rPr lang="en-US" sz="2400" dirty="0" err="1" smtClean="0"/>
              <a:t>var</a:t>
            </a:r>
            <a:r>
              <a:rPr lang="en-US" sz="2400" dirty="0" smtClean="0"/>
              <a:t>: 287;  #clauses: 1263</a:t>
            </a:r>
          </a:p>
          <a:p>
            <a:pPr marL="285750" indent="-285750">
              <a:buFont typeface="Arial"/>
              <a:buChar char="•"/>
            </a:pPr>
            <a:r>
              <a:rPr lang="en-US" sz="2400" dirty="0" smtClean="0"/>
              <a:t>Total Runs</a:t>
            </a:r>
            <a:r>
              <a:rPr lang="en-US" sz="2400" b="1" dirty="0" smtClean="0"/>
              <a:t>: 1.08x10</a:t>
            </a:r>
            <a:r>
              <a:rPr lang="en-US" sz="2400" b="1" baseline="30000" dirty="0" smtClean="0"/>
              <a:t>8</a:t>
            </a:r>
            <a:r>
              <a:rPr lang="en-US" sz="2400" b="1" dirty="0" smtClean="0"/>
              <a:t>;</a:t>
            </a:r>
            <a:r>
              <a:rPr lang="en-US" sz="2400" b="1" baseline="30000" dirty="0" smtClean="0"/>
              <a:t>   </a:t>
            </a:r>
            <a:r>
              <a:rPr lang="en-US" sz="2400" dirty="0" smtClean="0"/>
              <a:t>Total Solutions </a:t>
            </a:r>
            <a:r>
              <a:rPr lang="en-US" sz="2400" b="1" dirty="0" smtClean="0"/>
              <a:t>: 16384</a:t>
            </a:r>
            <a:endParaRPr lang="en-US" sz="2400" b="1" baseline="30000" dirty="0" smtClean="0"/>
          </a:p>
          <a:p>
            <a:pPr marL="285750" indent="-285750">
              <a:buFont typeface="Arial"/>
              <a:buChar char="•"/>
            </a:pPr>
            <a:r>
              <a:rPr lang="en-US" sz="2400" b="1" dirty="0" err="1" smtClean="0"/>
              <a:t>XORSample</a:t>
            </a:r>
            <a:r>
              <a:rPr lang="en-US" sz="2400" b="1" baseline="30000" dirty="0" smtClean="0"/>
              <a:t>’ </a:t>
            </a:r>
            <a:r>
              <a:rPr lang="en-US" sz="2400" dirty="0" smtClean="0"/>
              <a:t>could not find 772 solutions and more than 250 solutions were generated only once</a:t>
            </a:r>
            <a:endParaRPr lang="en-US" sz="2400" b="1" baseline="30000" dirty="0"/>
          </a:p>
        </p:txBody>
      </p:sp>
      <p:pic>
        <p:nvPicPr>
          <p:cNvPr id="5" name="Content Placeholder 4" descr="Selman.eps"/>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7" t="888" r="1401" b="409"/>
          <a:stretch/>
        </p:blipFill>
        <p:spPr>
          <a:xfrm>
            <a:off x="152400" y="1676399"/>
            <a:ext cx="4356100" cy="2794001"/>
          </a:xfrm>
        </p:spPr>
      </p:pic>
      <p:pic>
        <p:nvPicPr>
          <p:cNvPr id="6" name="Picture 5" descr="Uniform.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656397"/>
            <a:ext cx="4191000" cy="2909454"/>
          </a:xfrm>
          <a:prstGeom prst="rect">
            <a:avLst/>
          </a:prstGeom>
        </p:spPr>
      </p:pic>
      <p:sp>
        <p:nvSpPr>
          <p:cNvPr id="8" name="Slide Number Placeholder 7"/>
          <p:cNvSpPr>
            <a:spLocks noGrp="1"/>
          </p:cNvSpPr>
          <p:nvPr>
            <p:ph type="sldNum" sz="quarter" idx="12"/>
          </p:nvPr>
        </p:nvSpPr>
        <p:spPr/>
        <p:txBody>
          <a:bodyPr>
            <a:normAutofit fontScale="85000" lnSpcReduction="20000"/>
          </a:bodyPr>
          <a:lstStyle/>
          <a:p>
            <a:fld id="{1AD93096-5B34-4342-9326-69289CEAE4C2}" type="slidenum">
              <a:rPr lang="en-US" smtClean="0"/>
              <a:pPr/>
              <a:t>24</a:t>
            </a:fld>
            <a:endParaRPr lang="en-US" dirty="0">
              <a:solidFill>
                <a:srgbClr val="FFFFFF"/>
              </a:solidFill>
            </a:endParaRPr>
          </a:p>
        </p:txBody>
      </p:sp>
    </p:spTree>
    <p:extLst>
      <p:ext uri="{BB962C8B-B14F-4D97-AF65-F5344CB8AC3E}">
        <p14:creationId xmlns:p14="http://schemas.microsoft.com/office/powerpoint/2010/main" val="35380053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Performance</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091662242"/>
              </p:ext>
            </p:extLst>
          </p:nvPr>
        </p:nvGraphicFramePr>
        <p:xfrm>
          <a:off x="228600" y="1524000"/>
          <a:ext cx="8915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normAutofit fontScale="85000" lnSpcReduction="20000"/>
          </a:bodyPr>
          <a:lstStyle/>
          <a:p>
            <a:fld id="{1AD93096-5B34-4342-9326-69289CEAE4C2}" type="slidenum">
              <a:rPr lang="en-US" smtClean="0"/>
              <a:pPr/>
              <a:t>25</a:t>
            </a:fld>
            <a:endParaRPr lang="en-US" dirty="0">
              <a:solidFill>
                <a:srgbClr val="FFFFFF"/>
              </a:solidFill>
            </a:endParaRPr>
          </a:p>
        </p:txBody>
      </p:sp>
    </p:spTree>
    <p:extLst>
      <p:ext uri="{BB962C8B-B14F-4D97-AF65-F5344CB8AC3E}">
        <p14:creationId xmlns:p14="http://schemas.microsoft.com/office/powerpoint/2010/main" val="29878707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Performance</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856800970"/>
              </p:ext>
            </p:extLst>
          </p:nvPr>
        </p:nvGraphicFramePr>
        <p:xfrm>
          <a:off x="228600" y="1524000"/>
          <a:ext cx="8915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2700" y="1600200"/>
            <a:ext cx="9144000" cy="4953000"/>
          </a:xfrm>
          <a:prstGeom prst="rect">
            <a:avLst/>
          </a:prstGeom>
          <a:solidFill>
            <a:schemeClr val="lt1">
              <a:alpha val="57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Box 5"/>
          <p:cNvSpPr txBox="1"/>
          <p:nvPr/>
        </p:nvSpPr>
        <p:spPr>
          <a:xfrm>
            <a:off x="228600" y="3048000"/>
            <a:ext cx="8737627" cy="11079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Arial"/>
              <a:buChar char="•"/>
            </a:pPr>
            <a:r>
              <a:rPr lang="en-US" sz="2200" u="none" dirty="0" err="1" smtClean="0">
                <a:solidFill>
                  <a:schemeClr val="tx1"/>
                </a:solidFill>
              </a:rPr>
              <a:t>UniWit</a:t>
            </a:r>
            <a:r>
              <a:rPr lang="en-US" sz="2200" dirty="0">
                <a:solidFill>
                  <a:schemeClr val="tx1"/>
                </a:solidFill>
              </a:rPr>
              <a:t> </a:t>
            </a:r>
            <a:r>
              <a:rPr lang="en-US" sz="2200" dirty="0" smtClean="0">
                <a:solidFill>
                  <a:schemeClr val="tx1"/>
                </a:solidFill>
              </a:rPr>
              <a:t>is</a:t>
            </a:r>
            <a:r>
              <a:rPr lang="en-US" sz="2200" u="none" dirty="0" smtClean="0">
                <a:solidFill>
                  <a:schemeClr val="tx1"/>
                </a:solidFill>
              </a:rPr>
              <a:t> is 2-3 orders of magnitude faster than </a:t>
            </a:r>
            <a:r>
              <a:rPr lang="en-US" sz="2200" u="none" dirty="0" err="1" smtClean="0">
                <a:solidFill>
                  <a:schemeClr val="tx1"/>
                </a:solidFill>
              </a:rPr>
              <a:t>XORSample</a:t>
            </a:r>
            <a:r>
              <a:rPr lang="en-US" sz="2200" u="none" dirty="0" smtClean="0">
                <a:solidFill>
                  <a:schemeClr val="tx1"/>
                </a:solidFill>
              </a:rPr>
              <a:t>’</a:t>
            </a:r>
          </a:p>
          <a:p>
            <a:endParaRPr lang="en-US" sz="2200" u="none" dirty="0" smtClean="0">
              <a:solidFill>
                <a:schemeClr val="tx1"/>
              </a:solidFill>
            </a:endParaRPr>
          </a:p>
          <a:p>
            <a:pPr marL="285750" indent="-285750">
              <a:buFont typeface="Arial"/>
              <a:buChar char="•"/>
            </a:pPr>
            <a:r>
              <a:rPr lang="en-US" sz="2200" u="none" dirty="0" smtClean="0">
                <a:solidFill>
                  <a:schemeClr val="tx1"/>
                </a:solidFill>
              </a:rPr>
              <a:t>Observed success probability = 0.6 ( &gt;&gt; theoretical guarantee of 0.125)</a:t>
            </a:r>
            <a:endParaRPr lang="en-US" sz="2200" u="none" dirty="0">
              <a:solidFill>
                <a:schemeClr val="tx1"/>
              </a:solidFill>
            </a:endParaRPr>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26</a:t>
            </a:fld>
            <a:endParaRPr lang="en-US" dirty="0">
              <a:solidFill>
                <a:srgbClr val="FFFFFF"/>
              </a:solidFill>
            </a:endParaRPr>
          </a:p>
        </p:txBody>
      </p:sp>
    </p:spTree>
    <p:extLst>
      <p:ext uri="{BB962C8B-B14F-4D97-AF65-F5344CB8AC3E}">
        <p14:creationId xmlns:p14="http://schemas.microsoft.com/office/powerpoint/2010/main" val="1277689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So Far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27</a:t>
            </a:fld>
            <a:endParaRPr lang="en-US" dirty="0">
              <a:solidFill>
                <a:srgbClr val="FFFFFF"/>
              </a:solidFill>
            </a:endParaRPr>
          </a:p>
        </p:txBody>
      </p:sp>
      <p:sp>
        <p:nvSpPr>
          <p:cNvPr id="4" name="Content Placeholder 3"/>
          <p:cNvSpPr>
            <a:spLocks noGrp="1"/>
          </p:cNvSpPr>
          <p:nvPr>
            <p:ph sz="quarter" idx="1"/>
          </p:nvPr>
        </p:nvSpPr>
        <p:spPr/>
        <p:txBody>
          <a:bodyPr/>
          <a:lstStyle/>
          <a:p>
            <a:r>
              <a:rPr lang="en-US" dirty="0" smtClean="0"/>
              <a:t>Theoretical guarantees of near uniformity</a:t>
            </a:r>
          </a:p>
          <a:p>
            <a:r>
              <a:rPr lang="en-US" dirty="0" smtClean="0"/>
              <a:t>Major improvements in running time and uniformity compared to existing generators</a:t>
            </a:r>
          </a:p>
          <a:p>
            <a:r>
              <a:rPr lang="en-US" dirty="0" smtClean="0"/>
              <a:t>But……….</a:t>
            </a:r>
          </a:p>
          <a:p>
            <a:pPr marL="0" indent="0">
              <a:buNone/>
            </a:pPr>
            <a:r>
              <a:rPr lang="en-US" dirty="0" smtClean="0"/>
              <a:t>   How many samples should I test my system to achieve desired coverage?</a:t>
            </a:r>
          </a:p>
          <a:p>
            <a:r>
              <a:rPr lang="en-US" dirty="0" smtClean="0"/>
              <a:t>Are 10</a:t>
            </a:r>
            <a:r>
              <a:rPr lang="en-US" baseline="30000" dirty="0" smtClean="0"/>
              <a:t>5</a:t>
            </a:r>
            <a:r>
              <a:rPr lang="en-US" dirty="0" smtClean="0"/>
              <a:t> samples enough?</a:t>
            </a:r>
            <a:endParaRPr lang="en-US" dirty="0"/>
          </a:p>
          <a:p>
            <a:pPr lvl="1"/>
            <a:r>
              <a:rPr lang="en-US" dirty="0" smtClean="0"/>
              <a:t>Case A: Total solutions -10</a:t>
            </a:r>
            <a:r>
              <a:rPr lang="en-US" baseline="30000" dirty="0" smtClean="0"/>
              <a:t>6</a:t>
            </a:r>
          </a:p>
          <a:p>
            <a:pPr lvl="1"/>
            <a:r>
              <a:rPr lang="en-US" dirty="0" smtClean="0"/>
              <a:t>Case B: Total solutions - 10</a:t>
            </a:r>
            <a:r>
              <a:rPr lang="en-US" baseline="30000" dirty="0" smtClean="0"/>
              <a:t>60</a:t>
            </a:r>
          </a:p>
        </p:txBody>
      </p:sp>
    </p:spTree>
    <p:extLst>
      <p:ext uri="{BB962C8B-B14F-4D97-AF65-F5344CB8AC3E}">
        <p14:creationId xmlns:p14="http://schemas.microsoft.com/office/powerpoint/2010/main" val="4117535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missing link</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28</a:t>
            </a:fld>
            <a:endParaRPr lang="en-US" dirty="0">
              <a:solidFill>
                <a:srgbClr val="FFFFFF"/>
              </a:solidFill>
            </a:endParaRPr>
          </a:p>
        </p:txBody>
      </p:sp>
      <p:sp>
        <p:nvSpPr>
          <p:cNvPr id="4" name="Content Placeholder 3"/>
          <p:cNvSpPr>
            <a:spLocks noGrp="1"/>
          </p:cNvSpPr>
          <p:nvPr>
            <p:ph sz="quarter" idx="1"/>
          </p:nvPr>
        </p:nvSpPr>
        <p:spPr>
          <a:xfrm>
            <a:off x="609600" y="2514600"/>
            <a:ext cx="8153400" cy="2971800"/>
          </a:xfrm>
        </p:spPr>
        <p:txBody>
          <a:bodyPr>
            <a:normAutofit/>
          </a:bodyPr>
          <a:lstStyle/>
          <a:p>
            <a:pPr marL="0" indent="0">
              <a:buNone/>
            </a:pPr>
            <a:r>
              <a:rPr lang="en-US" sz="5000" dirty="0" smtClean="0"/>
              <a:t>What is the total number of satisfying assignments to system of constraints?</a:t>
            </a:r>
            <a:endParaRPr lang="en-US" sz="5000" dirty="0"/>
          </a:p>
        </p:txBody>
      </p:sp>
    </p:spTree>
    <p:extLst>
      <p:ext uri="{BB962C8B-B14F-4D97-AF65-F5344CB8AC3E}">
        <p14:creationId xmlns:p14="http://schemas.microsoft.com/office/powerpoint/2010/main" val="25118371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The 21</a:t>
            </a:r>
            <a:r>
              <a:rPr lang="en-US" baseline="30000" dirty="0" smtClean="0"/>
              <a:t>st</a:t>
            </a:r>
            <a:r>
              <a:rPr lang="en-US" dirty="0" smtClean="0"/>
              <a:t> Century!</a:t>
            </a:r>
            <a:endParaRPr lang="en-US" dirty="0"/>
          </a:p>
        </p:txBody>
      </p:sp>
      <p:sp>
        <p:nvSpPr>
          <p:cNvPr id="3" name="Content Placeholder 2"/>
          <p:cNvSpPr>
            <a:spLocks noGrp="1"/>
          </p:cNvSpPr>
          <p:nvPr>
            <p:ph sz="quarter" idx="1"/>
          </p:nvPr>
        </p:nvSpPr>
        <p:spPr>
          <a:xfrm>
            <a:off x="228600" y="3429000"/>
            <a:ext cx="8458200" cy="914400"/>
          </a:xfrm>
        </p:spPr>
        <p:txBody>
          <a:bodyPr>
            <a:normAutofit/>
          </a:bodyPr>
          <a:lstStyle/>
          <a:p>
            <a:pPr marL="0" indent="0" algn="ctr">
              <a:buNone/>
            </a:pPr>
            <a:r>
              <a:rPr lang="en-US" dirty="0" smtClean="0"/>
              <a:t>How do we guarantee that the systems work </a:t>
            </a:r>
            <a:r>
              <a:rPr lang="en-US" i="1" u="sng" dirty="0" smtClean="0"/>
              <a:t>correctly</a:t>
            </a:r>
            <a:r>
              <a:rPr lang="en-US" dirty="0" smtClean="0"/>
              <a:t> ?</a:t>
            </a:r>
            <a:endParaRPr lang="en-US" dirty="0"/>
          </a:p>
        </p:txBody>
      </p:sp>
      <p:pic>
        <p:nvPicPr>
          <p:cNvPr id="5" name="Picture 4"/>
          <p:cNvPicPr>
            <a:picLocks noChangeAspect="1"/>
          </p:cNvPicPr>
          <p:nvPr/>
        </p:nvPicPr>
        <p:blipFill>
          <a:blip r:embed="rId3"/>
          <a:stretch>
            <a:fillRect/>
          </a:stretch>
        </p:blipFill>
        <p:spPr>
          <a:xfrm>
            <a:off x="7772400" y="4724400"/>
            <a:ext cx="1219200" cy="1976445"/>
          </a:xfrm>
          <a:prstGeom prst="rect">
            <a:avLst/>
          </a:prstGeom>
        </p:spPr>
      </p:pic>
      <p:pic>
        <p:nvPicPr>
          <p:cNvPr id="6" name="Picture 5" descr="skd188256sd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5105400"/>
            <a:ext cx="1562100" cy="1338757"/>
          </a:xfrm>
          <a:prstGeom prst="rect">
            <a:avLst/>
          </a:prstGeom>
        </p:spPr>
      </p:pic>
      <p:pic>
        <p:nvPicPr>
          <p:cNvPr id="9" name="Picture 8"/>
          <p:cNvPicPr>
            <a:picLocks noChangeAspect="1"/>
          </p:cNvPicPr>
          <p:nvPr/>
        </p:nvPicPr>
        <p:blipFill>
          <a:blip r:embed="rId5"/>
          <a:stretch>
            <a:fillRect/>
          </a:stretch>
        </p:blipFill>
        <p:spPr>
          <a:xfrm>
            <a:off x="7315200" y="1752600"/>
            <a:ext cx="1447800" cy="1554169"/>
          </a:xfrm>
          <a:prstGeom prst="rect">
            <a:avLst/>
          </a:prstGeom>
        </p:spPr>
      </p:pic>
      <p:pic>
        <p:nvPicPr>
          <p:cNvPr id="10" name="Picture 9"/>
          <p:cNvPicPr>
            <a:picLocks noChangeAspect="1"/>
          </p:cNvPicPr>
          <p:nvPr/>
        </p:nvPicPr>
        <p:blipFill>
          <a:blip r:embed="rId6"/>
          <a:stretch>
            <a:fillRect/>
          </a:stretch>
        </p:blipFill>
        <p:spPr>
          <a:xfrm>
            <a:off x="609600" y="1752600"/>
            <a:ext cx="1967696" cy="1295400"/>
          </a:xfrm>
          <a:prstGeom prst="rect">
            <a:avLst/>
          </a:prstGeom>
        </p:spPr>
      </p:pic>
      <p:pic>
        <p:nvPicPr>
          <p:cNvPr id="4" name="Picture 3" descr="credit-card.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4953000"/>
            <a:ext cx="2590800" cy="1813560"/>
          </a:xfrm>
          <a:prstGeom prst="rect">
            <a:avLst/>
          </a:prstGeom>
        </p:spPr>
      </p:pic>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2</a:t>
            </a:fld>
            <a:endParaRPr lang="en-US" dirty="0">
              <a:solidFill>
                <a:srgbClr val="FFFFFF"/>
              </a:solidFill>
            </a:endParaRPr>
          </a:p>
        </p:txBody>
      </p:sp>
    </p:spTree>
    <p:extLst>
      <p:ext uri="{BB962C8B-B14F-4D97-AF65-F5344CB8AC3E}">
        <p14:creationId xmlns:p14="http://schemas.microsoft.com/office/powerpoint/2010/main" val="40038106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29</a:t>
            </a:fld>
            <a:endParaRPr lang="en-US" dirty="0">
              <a:solidFill>
                <a:srgbClr val="FFFFFF"/>
              </a:solidFill>
            </a:endParaRPr>
          </a:p>
        </p:txBody>
      </p:sp>
      <p:sp>
        <p:nvSpPr>
          <p:cNvPr id="4" name="Content Placeholder 3"/>
          <p:cNvSpPr>
            <a:spLocks noGrp="1"/>
          </p:cNvSpPr>
          <p:nvPr>
            <p:ph sz="quarter" idx="1"/>
          </p:nvPr>
        </p:nvSpPr>
        <p:spPr>
          <a:xfrm>
            <a:off x="533400" y="2057400"/>
            <a:ext cx="8153400" cy="3276600"/>
          </a:xfrm>
        </p:spPr>
        <p:txBody>
          <a:bodyPr>
            <a:normAutofit/>
          </a:bodyPr>
          <a:lstStyle/>
          <a:p>
            <a:r>
              <a:rPr lang="en-US" sz="3600" dirty="0" smtClean="0"/>
              <a:t>Uniform Generation of SAT-witnesses</a:t>
            </a:r>
          </a:p>
          <a:p>
            <a:pPr marL="0" indent="0">
              <a:buNone/>
            </a:pPr>
            <a:endParaRPr lang="en-US" sz="3600" dirty="0" smtClean="0">
              <a:solidFill>
                <a:srgbClr val="FF0000"/>
              </a:solidFill>
            </a:endParaRPr>
          </a:p>
          <a:p>
            <a:r>
              <a:rPr lang="en-US" sz="3600" dirty="0" smtClean="0">
                <a:solidFill>
                  <a:srgbClr val="FF0000"/>
                </a:solidFill>
              </a:rPr>
              <a:t>Approximate Model Counting</a:t>
            </a:r>
          </a:p>
          <a:p>
            <a:pPr marL="0" indent="0">
              <a:buNone/>
            </a:pPr>
            <a:endParaRPr lang="en-US" sz="3600" dirty="0" smtClean="0"/>
          </a:p>
          <a:p>
            <a:r>
              <a:rPr lang="en-US" sz="3600" dirty="0" smtClean="0"/>
              <a:t>Future Directions</a:t>
            </a:r>
            <a:endParaRPr lang="en-US" sz="3600" dirty="0"/>
          </a:p>
        </p:txBody>
      </p:sp>
    </p:spTree>
    <p:extLst>
      <p:ext uri="{BB962C8B-B14F-4D97-AF65-F5344CB8AC3E}">
        <p14:creationId xmlns:p14="http://schemas.microsoft.com/office/powerpoint/2010/main" val="5687715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Model Counting?</a:t>
            </a:r>
            <a:endParaRPr lang="en-US" dirty="0"/>
          </a:p>
        </p:txBody>
      </p:sp>
      <p:sp>
        <p:nvSpPr>
          <p:cNvPr id="3" name="Content Placeholder 2"/>
          <p:cNvSpPr>
            <a:spLocks noGrp="1"/>
          </p:cNvSpPr>
          <p:nvPr>
            <p:ph sz="quarter" idx="1"/>
          </p:nvPr>
        </p:nvSpPr>
        <p:spPr/>
        <p:txBody>
          <a:bodyPr/>
          <a:lstStyle/>
          <a:p>
            <a:r>
              <a:rPr lang="en-US" dirty="0" smtClean="0"/>
              <a:t>Given a SAT formula F</a:t>
            </a:r>
          </a:p>
          <a:p>
            <a:r>
              <a:rPr lang="en-US" dirty="0" smtClean="0"/>
              <a:t>R</a:t>
            </a:r>
            <a:r>
              <a:rPr lang="en-US" baseline="-25000" dirty="0" smtClean="0"/>
              <a:t>F</a:t>
            </a:r>
            <a:r>
              <a:rPr lang="en-US" dirty="0" smtClean="0"/>
              <a:t>: Set of all solutions of F</a:t>
            </a:r>
          </a:p>
          <a:p>
            <a:r>
              <a:rPr lang="en-US" dirty="0" smtClean="0"/>
              <a:t>Problem (#SAT): Estimate the number of solutions of F (#F) i.e., </a:t>
            </a:r>
            <a:r>
              <a:rPr lang="en-US" dirty="0"/>
              <a:t>w</a:t>
            </a:r>
            <a:r>
              <a:rPr lang="en-US" dirty="0" smtClean="0"/>
              <a:t>hat is the cardinality of R</a:t>
            </a:r>
            <a:r>
              <a:rPr lang="en-US" baseline="-25000" dirty="0" smtClean="0"/>
              <a:t>F</a:t>
            </a:r>
            <a:r>
              <a:rPr lang="en-US" dirty="0" smtClean="0"/>
              <a:t>?</a:t>
            </a:r>
          </a:p>
          <a:p>
            <a:r>
              <a:rPr lang="en-US" dirty="0" smtClean="0"/>
              <a:t>E.g., F = (a v b)</a:t>
            </a:r>
          </a:p>
          <a:p>
            <a:r>
              <a:rPr lang="en-US" dirty="0" smtClean="0"/>
              <a:t>R</a:t>
            </a:r>
            <a:r>
              <a:rPr lang="en-US" baseline="-25000" dirty="0" smtClean="0"/>
              <a:t>F</a:t>
            </a:r>
            <a:r>
              <a:rPr lang="en-US" dirty="0" smtClean="0"/>
              <a:t> = {(0,1), (1,0), (1,1)}</a:t>
            </a:r>
          </a:p>
          <a:p>
            <a:r>
              <a:rPr lang="en-US" dirty="0" smtClean="0"/>
              <a:t>The number of solutions (#F) = 3</a:t>
            </a:r>
          </a:p>
          <a:p>
            <a:pPr marL="0" indent="0">
              <a:buNone/>
            </a:pPr>
            <a:endParaRPr lang="en-US" dirty="0"/>
          </a:p>
          <a:p>
            <a:endParaRPr lang="en-US" dirty="0" smtClean="0"/>
          </a:p>
          <a:p>
            <a:pPr marL="0" indent="0">
              <a:buNone/>
            </a:pPr>
            <a:endParaRPr lang="en-US" dirty="0" smtClean="0"/>
          </a:p>
          <a:p>
            <a:endParaRPr lang="en-US" baseline="-25000" dirty="0"/>
          </a:p>
        </p:txBody>
      </p:sp>
      <p:sp>
        <p:nvSpPr>
          <p:cNvPr id="4" name="TextBox 3"/>
          <p:cNvSpPr txBox="1"/>
          <p:nvPr/>
        </p:nvSpPr>
        <p:spPr>
          <a:xfrm>
            <a:off x="914400" y="5562600"/>
            <a:ext cx="6858000" cy="954107"/>
          </a:xfrm>
          <a:prstGeom prst="rect">
            <a:avLst/>
          </a:prstGeom>
          <a:solidFill>
            <a:schemeClr val="accent3"/>
          </a:solidFill>
        </p:spPr>
        <p:txBody>
          <a:bodyPr wrap="square" rtlCol="0">
            <a:spAutoFit/>
          </a:bodyPr>
          <a:lstStyle/>
          <a:p>
            <a:r>
              <a:rPr lang="en-US" sz="2800" dirty="0" smtClean="0"/>
              <a:t>#P: The class of counting problems for decision problems in NP!</a:t>
            </a:r>
            <a:endParaRPr lang="en-US" sz="2800" dirty="0"/>
          </a:p>
        </p:txBody>
      </p:sp>
      <p:sp>
        <p:nvSpPr>
          <p:cNvPr id="5" name="Slide Number Placeholder 4"/>
          <p:cNvSpPr>
            <a:spLocks noGrp="1"/>
          </p:cNvSpPr>
          <p:nvPr>
            <p:ph type="sldNum" sz="quarter" idx="12"/>
          </p:nvPr>
        </p:nvSpPr>
        <p:spPr/>
        <p:txBody>
          <a:bodyPr>
            <a:normAutofit fontScale="85000" lnSpcReduction="20000"/>
          </a:bodyPr>
          <a:lstStyle/>
          <a:p>
            <a:fld id="{1AD93096-5B34-4342-9326-69289CEAE4C2}" type="slidenum">
              <a:rPr lang="en-US" smtClean="0"/>
              <a:pPr/>
              <a:t>30</a:t>
            </a:fld>
            <a:endParaRPr lang="en-US" dirty="0">
              <a:solidFill>
                <a:srgbClr val="FFFFFF"/>
              </a:solidFill>
            </a:endParaRPr>
          </a:p>
        </p:txBody>
      </p:sp>
    </p:spTree>
    <p:extLst>
      <p:ext uri="{BB962C8B-B14F-4D97-AF65-F5344CB8AC3E}">
        <p14:creationId xmlns:p14="http://schemas.microsoft.com/office/powerpoint/2010/main" val="2627505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Applications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1AD93096-5B34-4342-9326-69289CEAE4C2}" type="slidenum">
              <a:rPr lang="en-US" smtClean="0"/>
              <a:pPr/>
              <a:t>31</a:t>
            </a:fld>
            <a:endParaRPr lang="en-US" dirty="0">
              <a:solidFill>
                <a:srgbClr val="FFFFFF"/>
              </a:solidFill>
            </a:endParaRPr>
          </a:p>
        </p:txBody>
      </p:sp>
      <p:sp>
        <p:nvSpPr>
          <p:cNvPr id="3" name="Content Placeholder 2"/>
          <p:cNvSpPr>
            <a:spLocks noGrp="1"/>
          </p:cNvSpPr>
          <p:nvPr>
            <p:ph sz="quarter" idx="1"/>
          </p:nvPr>
        </p:nvSpPr>
        <p:spPr/>
        <p:txBody>
          <a:bodyPr>
            <a:normAutofit/>
          </a:bodyPr>
          <a:lstStyle/>
          <a:p>
            <a:pPr marL="0" indent="0">
              <a:buNone/>
            </a:pPr>
            <a:r>
              <a:rPr lang="en-US" dirty="0" smtClean="0"/>
              <a:t>Exciting range of applications!</a:t>
            </a:r>
          </a:p>
          <a:p>
            <a:pPr marL="0" indent="0">
              <a:buNone/>
            </a:pPr>
            <a:endParaRPr lang="en-US" dirty="0" smtClean="0"/>
          </a:p>
          <a:p>
            <a:r>
              <a:rPr lang="en-US" dirty="0" smtClean="0"/>
              <a:t>Probabilistic reasoning/Bayesian inference </a:t>
            </a:r>
          </a:p>
          <a:p>
            <a:pPr marL="0" indent="0">
              <a:buNone/>
            </a:pPr>
            <a:endParaRPr lang="en-US" dirty="0" smtClean="0"/>
          </a:p>
          <a:p>
            <a:r>
              <a:rPr lang="en-US" dirty="0" smtClean="0"/>
              <a:t>Planning with uncertainty</a:t>
            </a:r>
          </a:p>
          <a:p>
            <a:pPr marL="0" indent="0">
              <a:buNone/>
            </a:pPr>
            <a:endParaRPr lang="en-US" dirty="0" smtClean="0"/>
          </a:p>
          <a:p>
            <a:r>
              <a:rPr lang="en-US" dirty="0" smtClean="0"/>
              <a:t>Multi-agent/ adversarial reasoning </a:t>
            </a:r>
          </a:p>
          <a:p>
            <a:pPr marL="0" indent="0">
              <a:buNone/>
            </a:pPr>
            <a:r>
              <a:rPr lang="en-US" dirty="0" smtClean="0"/>
              <a:t>[Roth 96, Sang 04, Bacchus 04, </a:t>
            </a:r>
            <a:r>
              <a:rPr lang="en-US" dirty="0" err="1" smtClean="0"/>
              <a:t>Domshlak</a:t>
            </a:r>
            <a:r>
              <a:rPr lang="en-US" dirty="0" smtClean="0"/>
              <a:t> 07]</a:t>
            </a:r>
            <a:endParaRPr lang="en-US" dirty="0"/>
          </a:p>
        </p:txBody>
      </p:sp>
    </p:spTree>
    <p:extLst>
      <p:ext uri="{BB962C8B-B14F-4D97-AF65-F5344CB8AC3E}">
        <p14:creationId xmlns:p14="http://schemas.microsoft.com/office/powerpoint/2010/main" val="16917502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 is hard! </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32</a:t>
            </a:fld>
            <a:endParaRPr lang="en-US" dirty="0">
              <a:solidFill>
                <a:srgbClr val="FFFFFF"/>
              </a:solidFill>
            </a:endParaRPr>
          </a:p>
        </p:txBody>
      </p:sp>
      <p:sp>
        <p:nvSpPr>
          <p:cNvPr id="3" name="Content Placeholder 2"/>
          <p:cNvSpPr>
            <a:spLocks noGrp="1"/>
          </p:cNvSpPr>
          <p:nvPr>
            <p:ph sz="quarter" idx="1"/>
          </p:nvPr>
        </p:nvSpPr>
        <p:spPr/>
        <p:txBody>
          <a:bodyPr/>
          <a:lstStyle/>
          <a:p>
            <a:r>
              <a:rPr lang="en-US" dirty="0" smtClean="0"/>
              <a:t>#SAT is #P-complete</a:t>
            </a:r>
          </a:p>
          <a:p>
            <a:pPr lvl="1"/>
            <a:r>
              <a:rPr lang="en-US" dirty="0" smtClean="0"/>
              <a:t>Even </a:t>
            </a:r>
            <a:r>
              <a:rPr lang="en-US" dirty="0"/>
              <a:t>for </a:t>
            </a:r>
            <a:r>
              <a:rPr lang="en-US" dirty="0" smtClean="0"/>
              <a:t>counting solutions of 2</a:t>
            </a:r>
            <a:r>
              <a:rPr lang="en-US" dirty="0"/>
              <a:t>-CNF </a:t>
            </a:r>
            <a:r>
              <a:rPr lang="en-US" dirty="0" smtClean="0"/>
              <a:t>SAT</a:t>
            </a:r>
            <a:endParaRPr lang="en-US" dirty="0"/>
          </a:p>
          <a:p>
            <a:pPr marL="365760" lvl="1" indent="0">
              <a:buNone/>
            </a:pPr>
            <a:endParaRPr lang="en-US" dirty="0" smtClean="0"/>
          </a:p>
          <a:p>
            <a:r>
              <a:rPr lang="en-US" dirty="0" smtClean="0"/>
              <a:t>#P is really hard!</a:t>
            </a:r>
          </a:p>
          <a:p>
            <a:pPr lvl="1"/>
            <a:r>
              <a:rPr lang="en-US" dirty="0"/>
              <a:t>Believed to be much harder than NP-complete </a:t>
            </a:r>
            <a:r>
              <a:rPr lang="en-US" dirty="0" smtClean="0"/>
              <a:t>problems</a:t>
            </a:r>
          </a:p>
          <a:p>
            <a:pPr lvl="1"/>
            <a:r>
              <a:rPr lang="en-US" dirty="0" smtClean="0"/>
              <a:t>PH    P</a:t>
            </a:r>
            <a:r>
              <a:rPr lang="en-US" baseline="30000" dirty="0" smtClean="0"/>
              <a:t>#P</a:t>
            </a:r>
            <a:endParaRPr lang="en-US" baseline="30000" dirty="0" smtClean="0">
              <a:latin typeface="Arial Unicode MS"/>
              <a:cs typeface="Arial Unicode MS"/>
            </a:endParaRPr>
          </a:p>
          <a:p>
            <a:pPr lvl="1"/>
            <a:endParaRPr lang="en-US" baseline="30000" dirty="0"/>
          </a:p>
          <a:p>
            <a:pPr lvl="1"/>
            <a:endParaRPr lang="en-US" baseline="30000" dirty="0" smtClean="0"/>
          </a:p>
        </p:txBody>
      </p:sp>
      <p:pic>
        <p:nvPicPr>
          <p:cNvPr id="4" name="Picture 3" descr="latex-image-1.pdf"/>
          <p:cNvPicPr>
            <a:picLocks noChangeAspect="1"/>
          </p:cNvPicPr>
          <p:nvPr/>
        </p:nvPicPr>
        <p:blipFill>
          <a:blip>
            <a:extLst>
              <a:ext uri="{28A0092B-C50C-407E-A947-70E740481C1C}">
                <a14:useLocalDpi xmlns:a14="http://schemas.microsoft.com/office/drawing/2010/main" val="0"/>
              </a:ext>
            </a:extLst>
          </a:blip>
          <a:stretch>
            <a:fillRect/>
          </a:stretch>
        </p:blipFill>
        <p:spPr>
          <a:xfrm>
            <a:off x="1752600" y="4572000"/>
            <a:ext cx="168728" cy="214745"/>
          </a:xfrm>
          <a:prstGeom prst="rect">
            <a:avLst/>
          </a:prstGeom>
        </p:spPr>
      </p:pic>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72000"/>
            <a:ext cx="190500" cy="242455"/>
          </a:xfrm>
          <a:prstGeom prst="rect">
            <a:avLst/>
          </a:prstGeom>
        </p:spPr>
      </p:pic>
    </p:spTree>
    <p:extLst>
      <p:ext uri="{BB962C8B-B14F-4D97-AF65-F5344CB8AC3E}">
        <p14:creationId xmlns:p14="http://schemas.microsoft.com/office/powerpoint/2010/main" val="12041484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Hardness of Model Counting</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33</a:t>
            </a:fld>
            <a:endParaRPr lang="en-US" dirty="0">
              <a:solidFill>
                <a:srgbClr val="FFFFFF"/>
              </a:solidFill>
            </a:endParaRPr>
          </a:p>
        </p:txBody>
      </p:sp>
      <p:pic>
        <p:nvPicPr>
          <p:cNvPr id="6" name="Picture 5" descr="timeCache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0"/>
            <a:ext cx="7391400" cy="4434840"/>
          </a:xfrm>
          <a:prstGeom prst="rect">
            <a:avLst/>
          </a:prstGeom>
        </p:spPr>
      </p:pic>
    </p:spTree>
    <p:extLst>
      <p:ext uri="{BB962C8B-B14F-4D97-AF65-F5344CB8AC3E}">
        <p14:creationId xmlns:p14="http://schemas.microsoft.com/office/powerpoint/2010/main" val="24551341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Hardness of Model Counting</a:t>
            </a:r>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1AD93096-5B34-4342-9326-69289CEAE4C2}" type="slidenum">
              <a:rPr lang="en-US" smtClean="0"/>
              <a:pPr/>
              <a:t>34</a:t>
            </a:fld>
            <a:endParaRPr lang="en-US" dirty="0">
              <a:solidFill>
                <a:srgbClr val="FFFFFF"/>
              </a:solidFill>
            </a:endParaRPr>
          </a:p>
        </p:txBody>
      </p:sp>
      <p:sp>
        <p:nvSpPr>
          <p:cNvPr id="6" name="TextBox 5"/>
          <p:cNvSpPr txBox="1"/>
          <p:nvPr/>
        </p:nvSpPr>
        <p:spPr>
          <a:xfrm>
            <a:off x="228600" y="4191000"/>
            <a:ext cx="8686800" cy="1877437"/>
          </a:xfrm>
          <a:prstGeom prst="rect">
            <a:avLst/>
          </a:prstGeom>
          <a:noFill/>
        </p:spPr>
        <p:txBody>
          <a:bodyPr wrap="square" rtlCol="0">
            <a:spAutoFit/>
          </a:bodyPr>
          <a:lstStyle/>
          <a:p>
            <a:pPr algn="ctr"/>
            <a:r>
              <a:rPr lang="en-US" sz="2900" dirty="0" smtClean="0"/>
              <a:t>Can we do better?</a:t>
            </a:r>
          </a:p>
          <a:p>
            <a:r>
              <a:rPr lang="en-US" sz="2900" dirty="0" smtClean="0"/>
              <a:t>Approximate counting (with guarantees) suffices for most of the applications</a:t>
            </a:r>
          </a:p>
          <a:p>
            <a:endParaRPr lang="en-US" sz="2900" dirty="0"/>
          </a:p>
        </p:txBody>
      </p:sp>
      <p:pic>
        <p:nvPicPr>
          <p:cNvPr id="10" name="Picture 9" descr="timeCache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4826000" cy="2895600"/>
          </a:xfrm>
          <a:prstGeom prst="rect">
            <a:avLst/>
          </a:prstGeom>
        </p:spPr>
      </p:pic>
      <p:sp>
        <p:nvSpPr>
          <p:cNvPr id="11" name="Rectangle 10"/>
          <p:cNvSpPr/>
          <p:nvPr/>
        </p:nvSpPr>
        <p:spPr>
          <a:xfrm>
            <a:off x="3048000" y="1524000"/>
            <a:ext cx="1600200" cy="2514600"/>
          </a:xfrm>
          <a:prstGeom prst="rect">
            <a:avLst/>
          </a:prstGeom>
          <a:solidFill>
            <a:schemeClr val="accent4">
              <a:lumMod val="20000"/>
              <a:lumOff val="80000"/>
              <a:alpha val="3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533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0352" cy="990600"/>
          </a:xfrm>
        </p:spPr>
        <p:txBody>
          <a:bodyPr/>
          <a:lstStyle/>
          <a:p>
            <a:r>
              <a:rPr lang="en-US" dirty="0" smtClean="0"/>
              <a:t>Prior Work</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1AD93096-5B34-4342-9326-69289CEAE4C2}" type="slidenum">
              <a:rPr lang="en-US" smtClean="0"/>
              <a:pPr/>
              <a:t>35</a:t>
            </a:fld>
            <a:endParaRPr lang="en-US" dirty="0">
              <a:solidFill>
                <a:srgbClr val="FFFFFF"/>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52697939"/>
              </p:ext>
            </p:extLst>
          </p:nvPr>
        </p:nvGraphicFramePr>
        <p:xfrm>
          <a:off x="304800" y="2194561"/>
          <a:ext cx="8762999" cy="4370069"/>
        </p:xfrm>
        <a:graphic>
          <a:graphicData uri="http://schemas.openxmlformats.org/drawingml/2006/table">
            <a:tbl>
              <a:tblPr firstRow="1" bandRow="1">
                <a:tableStyleId>{5C22544A-7EE6-4342-B048-85BDC9FD1C3A}</a:tableStyleId>
              </a:tblPr>
              <a:tblGrid>
                <a:gridCol w="2438400"/>
                <a:gridCol w="2891672"/>
                <a:gridCol w="1535783"/>
                <a:gridCol w="1897144"/>
              </a:tblGrid>
              <a:tr h="609600">
                <a:tc>
                  <a:txBody>
                    <a:bodyPr/>
                    <a:lstStyle/>
                    <a:p>
                      <a:r>
                        <a:rPr lang="en-US" dirty="0" smtClean="0"/>
                        <a:t>Counters</a:t>
                      </a:r>
                      <a:endParaRPr lang="en-US" dirty="0"/>
                    </a:p>
                  </a:txBody>
                  <a:tcPr/>
                </a:tc>
                <a:tc>
                  <a:txBody>
                    <a:bodyPr/>
                    <a:lstStyle/>
                    <a:p>
                      <a:r>
                        <a:rPr lang="en-US" dirty="0" smtClean="0"/>
                        <a:t>Guarante</a:t>
                      </a:r>
                      <a:r>
                        <a:rPr lang="en-US" baseline="0" dirty="0" smtClean="0"/>
                        <a:t>e </a:t>
                      </a:r>
                      <a:endParaRPr lang="en-US" dirty="0"/>
                    </a:p>
                  </a:txBody>
                  <a:tcPr/>
                </a:tc>
                <a:tc>
                  <a:txBody>
                    <a:bodyPr/>
                    <a:lstStyle/>
                    <a:p>
                      <a:r>
                        <a:rPr lang="en-US" dirty="0" smtClean="0"/>
                        <a:t>Confidence</a:t>
                      </a:r>
                      <a:endParaRPr lang="en-US" dirty="0"/>
                    </a:p>
                  </a:txBody>
                  <a:tcPr/>
                </a:tc>
                <a:tc>
                  <a:txBody>
                    <a:bodyPr/>
                    <a:lstStyle/>
                    <a:p>
                      <a:r>
                        <a:rPr lang="en-US" dirty="0" smtClean="0"/>
                        <a:t>Remarks</a:t>
                      </a:r>
                      <a:endParaRPr lang="en-US" dirty="0"/>
                    </a:p>
                  </a:txBody>
                  <a:tcPr/>
                </a:tc>
              </a:tr>
              <a:tr h="895350">
                <a:tc>
                  <a:txBody>
                    <a:bodyPr/>
                    <a:lstStyle/>
                    <a:p>
                      <a:r>
                        <a:rPr lang="en-US" dirty="0" smtClean="0"/>
                        <a:t>Exact</a:t>
                      </a:r>
                      <a:r>
                        <a:rPr lang="en-US" baseline="0" dirty="0" smtClean="0"/>
                        <a:t> counter </a:t>
                      </a:r>
                    </a:p>
                    <a:p>
                      <a:r>
                        <a:rPr lang="en-US" baseline="0" dirty="0" smtClean="0"/>
                        <a:t>(e.g. </a:t>
                      </a:r>
                      <a:r>
                        <a:rPr lang="en-US" baseline="0" dirty="0" err="1" smtClean="0"/>
                        <a:t>sharpSAT</a:t>
                      </a:r>
                      <a:r>
                        <a:rPr lang="en-US" baseline="0" dirty="0" smtClean="0"/>
                        <a:t>, Cachet)</a:t>
                      </a:r>
                      <a:endParaRPr lang="en-US" dirty="0"/>
                    </a:p>
                  </a:txBody>
                  <a:tcPr/>
                </a:tc>
                <a:tc>
                  <a:txBody>
                    <a:bodyPr/>
                    <a:lstStyle/>
                    <a:p>
                      <a:pPr algn="ctr"/>
                      <a:r>
                        <a:rPr lang="en-US" baseline="0" dirty="0" smtClean="0"/>
                        <a:t> C = #F</a:t>
                      </a:r>
                      <a:endParaRPr lang="en-US" dirty="0"/>
                    </a:p>
                  </a:txBody>
                  <a:tcPr/>
                </a:tc>
                <a:tc>
                  <a:txBody>
                    <a:bodyPr/>
                    <a:lstStyle/>
                    <a:p>
                      <a:r>
                        <a:rPr lang="en-US" dirty="0" smtClean="0"/>
                        <a:t> 1</a:t>
                      </a:r>
                      <a:endParaRPr lang="en-US" dirty="0"/>
                    </a:p>
                  </a:txBody>
                  <a:tcPr/>
                </a:tc>
                <a:tc>
                  <a:txBody>
                    <a:bodyPr/>
                    <a:lstStyle/>
                    <a:p>
                      <a:r>
                        <a:rPr lang="en-US" dirty="0" smtClean="0"/>
                        <a:t>Poor Scalability</a:t>
                      </a:r>
                      <a:endParaRPr lang="en-US" dirty="0"/>
                    </a:p>
                  </a:txBody>
                  <a:tcPr/>
                </a:tc>
              </a:tr>
              <a:tr h="103632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r h="895350">
                <a:tc>
                  <a:txBody>
                    <a:bodyPr/>
                    <a:lstStyle/>
                    <a:p>
                      <a:r>
                        <a:rPr lang="en-US" dirty="0" smtClean="0"/>
                        <a:t>Lower bound counters</a:t>
                      </a:r>
                      <a:r>
                        <a:rPr lang="en-US" baseline="0" dirty="0" smtClean="0"/>
                        <a:t> </a:t>
                      </a:r>
                      <a:r>
                        <a:rPr lang="en-US" dirty="0" smtClean="0"/>
                        <a:t>(e.g. </a:t>
                      </a:r>
                      <a:r>
                        <a:rPr lang="en-US" dirty="0" err="1" smtClean="0"/>
                        <a:t>MBound</a:t>
                      </a:r>
                      <a:r>
                        <a:rPr lang="en-US" dirty="0" smtClean="0"/>
                        <a:t>, </a:t>
                      </a:r>
                      <a:r>
                        <a:rPr lang="en-US" dirty="0" err="1" smtClean="0"/>
                        <a:t>SampleCount</a:t>
                      </a:r>
                      <a:r>
                        <a:rPr lang="en-US" dirty="0" smtClean="0"/>
                        <a:t>)</a:t>
                      </a:r>
                      <a:endParaRPr lang="en-US" dirty="0"/>
                    </a:p>
                  </a:txBody>
                  <a:tcPr/>
                </a:tc>
                <a:tc>
                  <a:txBody>
                    <a:bodyPr/>
                    <a:lstStyle/>
                    <a:p>
                      <a:pPr algn="ctr"/>
                      <a:r>
                        <a:rPr lang="en-US" dirty="0" smtClean="0"/>
                        <a:t>C ≤ #F</a:t>
                      </a:r>
                      <a:endParaRPr lang="en-US" dirty="0"/>
                    </a:p>
                  </a:txBody>
                  <a:tcPr/>
                </a:tc>
                <a:tc>
                  <a:txBody>
                    <a:bodyPr/>
                    <a:lstStyle/>
                    <a:p>
                      <a:r>
                        <a:rPr lang="en-US" dirty="0" smtClean="0">
                          <a:latin typeface="Symbol" charset="2"/>
                          <a:cs typeface="Symbol" charset="2"/>
                        </a:rPr>
                        <a:t>d</a:t>
                      </a:r>
                      <a:endParaRPr lang="en-US" dirty="0">
                        <a:latin typeface="Symbol" charset="2"/>
                        <a:cs typeface="Symbol" charset="2"/>
                      </a:endParaRPr>
                    </a:p>
                  </a:txBody>
                  <a:tcPr/>
                </a:tc>
                <a:tc>
                  <a:txBody>
                    <a:bodyPr/>
                    <a:lstStyle/>
                    <a:p>
                      <a:r>
                        <a:rPr lang="en-US" dirty="0" smtClean="0"/>
                        <a:t>Very weak guarantees</a:t>
                      </a:r>
                      <a:endParaRPr lang="en-US" dirty="0"/>
                    </a:p>
                  </a:txBody>
                  <a:tcPr/>
                </a:tc>
              </a:tr>
              <a:tr h="895350">
                <a:tc>
                  <a:txBody>
                    <a:bodyPr/>
                    <a:lstStyle/>
                    <a:p>
                      <a:r>
                        <a:rPr lang="en-US" dirty="0" smtClean="0"/>
                        <a:t>Upper bound</a:t>
                      </a:r>
                      <a:r>
                        <a:rPr lang="en-US" baseline="0" dirty="0" smtClean="0"/>
                        <a:t> counters(e.g. </a:t>
                      </a:r>
                    </a:p>
                    <a:p>
                      <a:r>
                        <a:rPr lang="en-US" baseline="0" dirty="0" err="1" smtClean="0"/>
                        <a:t>MiniCount</a:t>
                      </a:r>
                      <a:r>
                        <a:rPr lang="en-US" baseline="0" dirty="0" smtClean="0"/>
                        <a:t>)</a:t>
                      </a:r>
                      <a:endParaRPr lang="en-US" dirty="0"/>
                    </a:p>
                  </a:txBody>
                  <a:tcPr/>
                </a:tc>
                <a:tc>
                  <a:txBody>
                    <a:bodyPr/>
                    <a:lstStyle/>
                    <a:p>
                      <a:pPr algn="ctr"/>
                      <a:r>
                        <a:rPr lang="en-US" dirty="0" smtClean="0"/>
                        <a:t>C ≥ #F</a:t>
                      </a:r>
                      <a:endParaRPr lang="en-US" dirty="0"/>
                    </a:p>
                  </a:txBody>
                  <a:tcPr/>
                </a:tc>
                <a:tc>
                  <a:txBody>
                    <a:bodyPr/>
                    <a:lstStyle/>
                    <a:p>
                      <a:r>
                        <a:rPr lang="en-US" dirty="0" smtClean="0">
                          <a:latin typeface="Symbol" charset="2"/>
                          <a:cs typeface="Symbol" charset="2"/>
                        </a:rPr>
                        <a:t>d</a:t>
                      </a:r>
                      <a:endParaRPr lang="en-US" dirty="0">
                        <a:latin typeface="Symbol" charset="2"/>
                        <a:cs typeface="Symbol" charset="2"/>
                      </a:endParaRPr>
                    </a:p>
                  </a:txBody>
                  <a:tcPr/>
                </a:tc>
                <a:tc>
                  <a:txBody>
                    <a:bodyPr/>
                    <a:lstStyle/>
                    <a:p>
                      <a:r>
                        <a:rPr lang="en-US" dirty="0" smtClean="0"/>
                        <a:t>Very weak</a:t>
                      </a:r>
                      <a:r>
                        <a:rPr lang="en-US" baseline="0" dirty="0" smtClean="0"/>
                        <a:t> guarantees</a:t>
                      </a:r>
                      <a:endParaRPr lang="en-US" dirty="0"/>
                    </a:p>
                  </a:txBody>
                  <a:tcPr/>
                </a:tc>
              </a:tr>
            </a:tbl>
          </a:graphicData>
        </a:graphic>
      </p:graphicFrame>
      <p:sp>
        <p:nvSpPr>
          <p:cNvPr id="7" name="TextBox 6"/>
          <p:cNvSpPr txBox="1"/>
          <p:nvPr/>
        </p:nvSpPr>
        <p:spPr>
          <a:xfrm>
            <a:off x="152400" y="1600200"/>
            <a:ext cx="8686800" cy="461665"/>
          </a:xfrm>
          <a:prstGeom prst="rect">
            <a:avLst/>
          </a:prstGeom>
          <a:noFill/>
        </p:spPr>
        <p:txBody>
          <a:bodyPr wrap="square" rtlCol="0">
            <a:spAutoFit/>
          </a:bodyPr>
          <a:lstStyle/>
          <a:p>
            <a:r>
              <a:rPr lang="en-US" sz="2400" dirty="0" smtClean="0"/>
              <a:t>Input Formula: F;   Total Solutions: #F;  Return Value: C</a:t>
            </a:r>
            <a:endParaRPr lang="en-US" sz="2400" dirty="0"/>
          </a:p>
        </p:txBody>
      </p:sp>
    </p:spTree>
    <p:extLst>
      <p:ext uri="{BB962C8B-B14F-4D97-AF65-F5344CB8AC3E}">
        <p14:creationId xmlns:p14="http://schemas.microsoft.com/office/powerpoint/2010/main" val="38523164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Model Counting</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AD93096-5B34-4342-9326-69289CEAE4C2}" type="slidenum">
              <a:rPr lang="en-US" smtClean="0"/>
              <a:pPr/>
              <a:t>36</a:t>
            </a:fld>
            <a:endParaRPr lang="en-US" dirty="0">
              <a:solidFill>
                <a:srgbClr val="FFFFFF"/>
              </a:solidFill>
            </a:endParaRPr>
          </a:p>
        </p:txBody>
      </p:sp>
      <p:sp>
        <p:nvSpPr>
          <p:cNvPr id="3" name="Content Placeholder 2"/>
          <p:cNvSpPr>
            <a:spLocks noGrp="1"/>
          </p:cNvSpPr>
          <p:nvPr>
            <p:ph sz="quarter" idx="1"/>
          </p:nvPr>
        </p:nvSpPr>
        <p:spPr>
          <a:xfrm>
            <a:off x="612648" y="1600200"/>
            <a:ext cx="7997952" cy="3657600"/>
          </a:xfrm>
        </p:spPr>
        <p:txBody>
          <a:bodyPr>
            <a:noAutofit/>
          </a:bodyPr>
          <a:lstStyle/>
          <a:p>
            <a:pPr marL="0" indent="0">
              <a:buNone/>
            </a:pPr>
            <a:r>
              <a:rPr lang="en-US" sz="2500" dirty="0">
                <a:cs typeface="Symbol" charset="2"/>
              </a:rPr>
              <a:t>Design an approximate model counter </a:t>
            </a:r>
            <a:r>
              <a:rPr lang="en-US" sz="2500" dirty="0" smtClean="0">
                <a:cs typeface="Symbol" charset="2"/>
              </a:rPr>
              <a:t>G:</a:t>
            </a:r>
          </a:p>
          <a:p>
            <a:r>
              <a:rPr lang="en-US" sz="2500" dirty="0" smtClean="0"/>
              <a:t>inputs</a:t>
            </a:r>
            <a:r>
              <a:rPr lang="en-US" sz="2500" dirty="0"/>
              <a:t>: </a:t>
            </a:r>
            <a:endParaRPr lang="en-US" sz="2500" dirty="0" smtClean="0"/>
          </a:p>
          <a:p>
            <a:pPr lvl="1"/>
            <a:r>
              <a:rPr lang="en-US" sz="2500" dirty="0" smtClean="0"/>
              <a:t>CNF </a:t>
            </a:r>
            <a:r>
              <a:rPr lang="en-US" sz="2500" dirty="0"/>
              <a:t>formula </a:t>
            </a:r>
            <a:r>
              <a:rPr lang="en-US" sz="2500" dirty="0" smtClean="0"/>
              <a:t>F </a:t>
            </a:r>
          </a:p>
          <a:p>
            <a:pPr lvl="1"/>
            <a:r>
              <a:rPr lang="en-US" sz="2500" dirty="0" smtClean="0">
                <a:cs typeface="Symbol" charset="2"/>
              </a:rPr>
              <a:t>tolerance </a:t>
            </a:r>
            <a:r>
              <a:rPr lang="en-US" sz="2500" dirty="0" smtClean="0">
                <a:latin typeface="Symbol" charset="2"/>
                <a:cs typeface="Symbol" charset="2"/>
              </a:rPr>
              <a:t>e</a:t>
            </a:r>
            <a:endParaRPr lang="en-US" sz="2500" dirty="0">
              <a:latin typeface="Symbol" charset="2"/>
              <a:cs typeface="Symbol" charset="2"/>
            </a:endParaRPr>
          </a:p>
          <a:p>
            <a:pPr lvl="1"/>
            <a:r>
              <a:rPr lang="en-US" sz="2500" dirty="0" smtClean="0">
                <a:latin typeface="Symbol" charset="2"/>
                <a:cs typeface="Symbol" charset="2"/>
              </a:rPr>
              <a:t> </a:t>
            </a:r>
            <a:r>
              <a:rPr lang="en-US" sz="2500" dirty="0" smtClean="0"/>
              <a:t>confidence</a:t>
            </a:r>
            <a:r>
              <a:rPr lang="en-US" sz="2500" dirty="0" smtClean="0">
                <a:cs typeface="Symbol" charset="2"/>
              </a:rPr>
              <a:t> </a:t>
            </a:r>
            <a:r>
              <a:rPr lang="en-US" sz="2500" dirty="0" smtClean="0">
                <a:latin typeface="Symbol" charset="2"/>
                <a:cs typeface="Symbol" charset="2"/>
              </a:rPr>
              <a:t>d</a:t>
            </a:r>
          </a:p>
          <a:p>
            <a:pPr marL="365760" lvl="1" indent="0">
              <a:buNone/>
            </a:pPr>
            <a:endParaRPr lang="en-US" sz="2500" dirty="0" smtClean="0">
              <a:latin typeface="Symbol" charset="2"/>
              <a:cs typeface="Symbol" charset="2"/>
            </a:endParaRPr>
          </a:p>
          <a:p>
            <a:r>
              <a:rPr lang="en-US" sz="2500" dirty="0" smtClean="0">
                <a:cs typeface="Symbol" charset="2"/>
              </a:rPr>
              <a:t>the </a:t>
            </a:r>
            <a:r>
              <a:rPr lang="en-US" sz="2500" dirty="0">
                <a:cs typeface="Symbol" charset="2"/>
              </a:rPr>
              <a:t>count returned by it is within </a:t>
            </a:r>
            <a:r>
              <a:rPr lang="en-US" sz="2500" dirty="0">
                <a:latin typeface="Symbol" charset="2"/>
                <a:cs typeface="Symbol" charset="2"/>
              </a:rPr>
              <a:t>e </a:t>
            </a:r>
            <a:r>
              <a:rPr lang="en-US" sz="2500" dirty="0">
                <a:cs typeface="Symbol" charset="2"/>
              </a:rPr>
              <a:t>of the #F with confidence at least </a:t>
            </a:r>
            <a:r>
              <a:rPr lang="en-US" sz="2500" dirty="0" smtClean="0">
                <a:latin typeface="Symbol" charset="2"/>
                <a:cs typeface="Symbol" charset="2"/>
              </a:rPr>
              <a:t>d</a:t>
            </a:r>
          </a:p>
        </p:txBody>
      </p:sp>
      <p:sp>
        <p:nvSpPr>
          <p:cNvPr id="4" name="Rectangle 3"/>
          <p:cNvSpPr/>
          <p:nvPr/>
        </p:nvSpPr>
        <p:spPr>
          <a:xfrm>
            <a:off x="609600" y="5334000"/>
            <a:ext cx="8915400" cy="707886"/>
          </a:xfrm>
          <a:prstGeom prst="rect">
            <a:avLst/>
          </a:prstGeom>
          <a:noFill/>
        </p:spPr>
        <p:txBody>
          <a:bodyPr wrap="square" lIns="91440" tIns="45720" rIns="91440" bIns="45720">
            <a:spAutoFit/>
          </a:bodyPr>
          <a:lstStyle/>
          <a:p>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Approximate Model Counting</a:t>
            </a:r>
            <a:endParaRPr lang="en-U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079769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Model Counting</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AD93096-5B34-4342-9326-69289CEAE4C2}" type="slidenum">
              <a:rPr lang="en-US" smtClean="0"/>
              <a:pPr/>
              <a:t>37</a:t>
            </a:fld>
            <a:endParaRPr lang="en-US" dirty="0">
              <a:solidFill>
                <a:srgbClr val="FFFFFF"/>
              </a:solidFill>
            </a:endParaRPr>
          </a:p>
        </p:txBody>
      </p:sp>
      <p:sp>
        <p:nvSpPr>
          <p:cNvPr id="3" name="Content Placeholder 2"/>
          <p:cNvSpPr>
            <a:spLocks noGrp="1"/>
          </p:cNvSpPr>
          <p:nvPr>
            <p:ph sz="quarter" idx="1"/>
          </p:nvPr>
        </p:nvSpPr>
        <p:spPr>
          <a:xfrm>
            <a:off x="612648" y="1600200"/>
            <a:ext cx="7997952" cy="3657600"/>
          </a:xfrm>
        </p:spPr>
        <p:txBody>
          <a:bodyPr>
            <a:noAutofit/>
          </a:bodyPr>
          <a:lstStyle/>
          <a:p>
            <a:pPr marL="0" indent="0">
              <a:buNone/>
            </a:pPr>
            <a:r>
              <a:rPr lang="en-US" sz="2500" dirty="0">
                <a:cs typeface="Symbol" charset="2"/>
              </a:rPr>
              <a:t>Design an approximate model counter </a:t>
            </a:r>
            <a:r>
              <a:rPr lang="en-US" sz="2500" dirty="0" smtClean="0">
                <a:cs typeface="Symbol" charset="2"/>
              </a:rPr>
              <a:t>G:</a:t>
            </a:r>
          </a:p>
          <a:p>
            <a:r>
              <a:rPr lang="en-US" sz="2500" dirty="0" smtClean="0"/>
              <a:t>inputs</a:t>
            </a:r>
            <a:r>
              <a:rPr lang="en-US" sz="2500" dirty="0"/>
              <a:t>: </a:t>
            </a:r>
            <a:endParaRPr lang="en-US" sz="2500" dirty="0" smtClean="0"/>
          </a:p>
          <a:p>
            <a:pPr lvl="1"/>
            <a:r>
              <a:rPr lang="en-US" sz="2500" dirty="0" smtClean="0"/>
              <a:t>CNF </a:t>
            </a:r>
            <a:r>
              <a:rPr lang="en-US" sz="2500" dirty="0"/>
              <a:t>formula </a:t>
            </a:r>
            <a:r>
              <a:rPr lang="en-US" sz="2500" dirty="0" smtClean="0"/>
              <a:t>F </a:t>
            </a:r>
          </a:p>
          <a:p>
            <a:pPr lvl="1"/>
            <a:r>
              <a:rPr lang="en-US" sz="2500" dirty="0" smtClean="0">
                <a:cs typeface="Symbol" charset="2"/>
              </a:rPr>
              <a:t>tolerance </a:t>
            </a:r>
            <a:r>
              <a:rPr lang="en-US" sz="2500" dirty="0" smtClean="0">
                <a:latin typeface="Symbol" charset="2"/>
                <a:cs typeface="Symbol" charset="2"/>
              </a:rPr>
              <a:t>e</a:t>
            </a:r>
            <a:endParaRPr lang="en-US" sz="2500" dirty="0">
              <a:latin typeface="Symbol" charset="2"/>
              <a:cs typeface="Symbol" charset="2"/>
            </a:endParaRPr>
          </a:p>
          <a:p>
            <a:pPr lvl="1"/>
            <a:r>
              <a:rPr lang="en-US" sz="2500" dirty="0" smtClean="0">
                <a:latin typeface="Symbol" charset="2"/>
                <a:cs typeface="Symbol" charset="2"/>
              </a:rPr>
              <a:t> </a:t>
            </a:r>
            <a:r>
              <a:rPr lang="en-US" sz="2500" dirty="0" smtClean="0"/>
              <a:t>confidence</a:t>
            </a:r>
            <a:r>
              <a:rPr lang="en-US" sz="2500" dirty="0" smtClean="0">
                <a:cs typeface="Symbol" charset="2"/>
              </a:rPr>
              <a:t> </a:t>
            </a:r>
            <a:r>
              <a:rPr lang="en-US" sz="2500" dirty="0" smtClean="0">
                <a:latin typeface="Symbol" charset="2"/>
                <a:cs typeface="Symbol" charset="2"/>
              </a:rPr>
              <a:t>d</a:t>
            </a:r>
          </a:p>
          <a:p>
            <a:pPr marL="365760" lvl="1" indent="0">
              <a:buNone/>
            </a:pPr>
            <a:endParaRPr lang="en-US" sz="2500" dirty="0" smtClean="0">
              <a:latin typeface="Symbol" charset="2"/>
              <a:cs typeface="Symbol" charset="2"/>
            </a:endParaRPr>
          </a:p>
          <a:p>
            <a:r>
              <a:rPr lang="en-US" sz="2500" dirty="0" smtClean="0">
                <a:cs typeface="Symbol" charset="2"/>
              </a:rPr>
              <a:t>the </a:t>
            </a:r>
            <a:r>
              <a:rPr lang="en-US" sz="2500" dirty="0">
                <a:cs typeface="Symbol" charset="2"/>
              </a:rPr>
              <a:t>count returned by it is within </a:t>
            </a:r>
            <a:r>
              <a:rPr lang="en-US" sz="2500" dirty="0">
                <a:latin typeface="Symbol" charset="2"/>
                <a:cs typeface="Symbol" charset="2"/>
              </a:rPr>
              <a:t>e </a:t>
            </a:r>
            <a:r>
              <a:rPr lang="en-US" sz="2500" dirty="0">
                <a:cs typeface="Symbol" charset="2"/>
              </a:rPr>
              <a:t>of the #F with confidence at least </a:t>
            </a:r>
            <a:r>
              <a:rPr lang="en-US" sz="2500" dirty="0" smtClean="0">
                <a:latin typeface="Symbol" charset="2"/>
                <a:cs typeface="Symbol" charset="2"/>
              </a:rPr>
              <a:t>d </a:t>
            </a:r>
            <a:r>
              <a:rPr lang="en-US" sz="2500" dirty="0" smtClean="0">
                <a:cs typeface="Symbol" charset="2"/>
              </a:rPr>
              <a:t>and scales to real world problems</a:t>
            </a:r>
            <a:endParaRPr lang="en-US" sz="2500" dirty="0" smtClean="0">
              <a:latin typeface="Symbol" charset="2"/>
              <a:cs typeface="Symbol" charset="2"/>
            </a:endParaRPr>
          </a:p>
        </p:txBody>
      </p:sp>
      <p:sp>
        <p:nvSpPr>
          <p:cNvPr id="4" name="Rectangle 3"/>
          <p:cNvSpPr/>
          <p:nvPr/>
        </p:nvSpPr>
        <p:spPr>
          <a:xfrm>
            <a:off x="609600" y="5334000"/>
            <a:ext cx="8915400" cy="707886"/>
          </a:xfrm>
          <a:prstGeom prst="rect">
            <a:avLst/>
          </a:prstGeom>
          <a:noFill/>
        </p:spPr>
        <p:txBody>
          <a:bodyPr wrap="square" lIns="91440" tIns="45720" rIns="91440" bIns="45720">
            <a:spAutoFit/>
          </a:bodyPr>
          <a:lstStyle/>
          <a:p>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Scalable Approximate Model Counting</a:t>
            </a:r>
            <a:endParaRPr lang="en-US"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6" name="TextBox 5"/>
          <p:cNvSpPr txBox="1"/>
          <p:nvPr/>
        </p:nvSpPr>
        <p:spPr>
          <a:xfrm>
            <a:off x="609600" y="6172200"/>
            <a:ext cx="7696200" cy="538609"/>
          </a:xfrm>
          <a:prstGeom prst="rect">
            <a:avLst/>
          </a:prstGeom>
          <a:noFill/>
        </p:spPr>
        <p:txBody>
          <a:bodyPr wrap="square" rtlCol="0">
            <a:spAutoFit/>
          </a:bodyPr>
          <a:lstStyle/>
          <a:p>
            <a:r>
              <a:rPr lang="en-US" sz="2900" dirty="0" smtClean="0"/>
              <a:t>Lies in the 2</a:t>
            </a:r>
            <a:r>
              <a:rPr lang="en-US" sz="2900" baseline="30000" dirty="0" smtClean="0"/>
              <a:t>nd</a:t>
            </a:r>
            <a:r>
              <a:rPr lang="en-US" sz="2900" dirty="0" smtClean="0"/>
              <a:t> level of Polynomial hierarchy: </a:t>
            </a:r>
            <a:r>
              <a:rPr lang="en-US" sz="2900" dirty="0" smtClean="0">
                <a:latin typeface="Symbol" charset="2"/>
                <a:cs typeface="Symbol" charset="2"/>
              </a:rPr>
              <a:t>S</a:t>
            </a:r>
            <a:r>
              <a:rPr lang="en-US" sz="2900" baseline="-25000" dirty="0" smtClean="0">
                <a:latin typeface="Symbol" charset="2"/>
                <a:cs typeface="Symbol" charset="2"/>
              </a:rPr>
              <a:t>2</a:t>
            </a:r>
            <a:r>
              <a:rPr lang="en-US" sz="2900" baseline="30000" dirty="0" smtClean="0">
                <a:cs typeface="Symbol" charset="2"/>
              </a:rPr>
              <a:t>P</a:t>
            </a:r>
            <a:r>
              <a:rPr lang="en-US" sz="2900" dirty="0" smtClean="0"/>
              <a:t>  </a:t>
            </a:r>
            <a:endParaRPr lang="en-US" sz="2900" dirty="0"/>
          </a:p>
        </p:txBody>
      </p:sp>
    </p:spTree>
    <p:extLst>
      <p:ext uri="{BB962C8B-B14F-4D97-AF65-F5344CB8AC3E}">
        <p14:creationId xmlns:p14="http://schemas.microsoft.com/office/powerpoint/2010/main" val="3049747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0352" cy="990600"/>
          </a:xfrm>
        </p:spPr>
        <p:txBody>
          <a:bodyPr/>
          <a:lstStyle/>
          <a:p>
            <a:r>
              <a:rPr lang="en-US" dirty="0" smtClean="0"/>
              <a:t>Our Contribution</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AD93096-5B34-4342-9326-69289CEAE4C2}" type="slidenum">
              <a:rPr lang="en-US" smtClean="0"/>
              <a:pPr/>
              <a:t>38</a:t>
            </a:fld>
            <a:endParaRPr lang="en-US" dirty="0">
              <a:solidFill>
                <a:srgbClr val="FFFFFF"/>
              </a:solidFill>
            </a:endParaRPr>
          </a:p>
        </p:txBody>
      </p:sp>
      <p:sp>
        <p:nvSpPr>
          <p:cNvPr id="7" name="TextBox 6"/>
          <p:cNvSpPr txBox="1"/>
          <p:nvPr/>
        </p:nvSpPr>
        <p:spPr>
          <a:xfrm>
            <a:off x="152400" y="1600200"/>
            <a:ext cx="8686800" cy="461665"/>
          </a:xfrm>
          <a:prstGeom prst="rect">
            <a:avLst/>
          </a:prstGeom>
          <a:noFill/>
        </p:spPr>
        <p:txBody>
          <a:bodyPr wrap="square" rtlCol="0">
            <a:spAutoFit/>
          </a:bodyPr>
          <a:lstStyle/>
          <a:p>
            <a:r>
              <a:rPr lang="en-US" sz="2400" dirty="0" smtClean="0"/>
              <a:t>Input Formula: F;   Total Solutions: #F</a:t>
            </a:r>
            <a:endParaRPr lang="en-US" sz="2400" dirty="0"/>
          </a:p>
        </p:txBody>
      </p:sp>
      <p:graphicFrame>
        <p:nvGraphicFramePr>
          <p:cNvPr id="9" name="Content Placeholder 3"/>
          <p:cNvGraphicFramePr>
            <a:graphicFrameLocks/>
          </p:cNvGraphicFramePr>
          <p:nvPr>
            <p:extLst>
              <p:ext uri="{D42A27DB-BD31-4B8C-83A1-F6EECF244321}">
                <p14:modId xmlns:p14="http://schemas.microsoft.com/office/powerpoint/2010/main" val="4176468081"/>
              </p:ext>
            </p:extLst>
          </p:nvPr>
        </p:nvGraphicFramePr>
        <p:xfrm>
          <a:off x="152400" y="2209800"/>
          <a:ext cx="8762999" cy="4370069"/>
        </p:xfrm>
        <a:graphic>
          <a:graphicData uri="http://schemas.openxmlformats.org/drawingml/2006/table">
            <a:tbl>
              <a:tblPr firstRow="1" bandRow="1">
                <a:tableStyleId>{5C22544A-7EE6-4342-B048-85BDC9FD1C3A}</a:tableStyleId>
              </a:tblPr>
              <a:tblGrid>
                <a:gridCol w="2438400"/>
                <a:gridCol w="2891672"/>
                <a:gridCol w="1535783"/>
                <a:gridCol w="1897144"/>
              </a:tblGrid>
              <a:tr h="609600">
                <a:tc>
                  <a:txBody>
                    <a:bodyPr/>
                    <a:lstStyle/>
                    <a:p>
                      <a:r>
                        <a:rPr lang="en-US" dirty="0" smtClean="0"/>
                        <a:t>Counters</a:t>
                      </a:r>
                      <a:endParaRPr lang="en-US" dirty="0"/>
                    </a:p>
                  </a:txBody>
                  <a:tcPr/>
                </a:tc>
                <a:tc>
                  <a:txBody>
                    <a:bodyPr/>
                    <a:lstStyle/>
                    <a:p>
                      <a:r>
                        <a:rPr lang="en-US" dirty="0" smtClean="0"/>
                        <a:t>Guarante</a:t>
                      </a:r>
                      <a:r>
                        <a:rPr lang="en-US" baseline="0" dirty="0" smtClean="0"/>
                        <a:t>e </a:t>
                      </a:r>
                      <a:endParaRPr lang="en-US" dirty="0"/>
                    </a:p>
                  </a:txBody>
                  <a:tcPr/>
                </a:tc>
                <a:tc>
                  <a:txBody>
                    <a:bodyPr/>
                    <a:lstStyle/>
                    <a:p>
                      <a:r>
                        <a:rPr lang="en-US" dirty="0" smtClean="0"/>
                        <a:t>Confidence</a:t>
                      </a:r>
                      <a:endParaRPr lang="en-US" dirty="0"/>
                    </a:p>
                  </a:txBody>
                  <a:tcPr/>
                </a:tc>
                <a:tc>
                  <a:txBody>
                    <a:bodyPr/>
                    <a:lstStyle/>
                    <a:p>
                      <a:r>
                        <a:rPr lang="en-US" dirty="0" smtClean="0"/>
                        <a:t>Remarks</a:t>
                      </a:r>
                      <a:endParaRPr lang="en-US" dirty="0"/>
                    </a:p>
                  </a:txBody>
                  <a:tcPr/>
                </a:tc>
              </a:tr>
              <a:tr h="895350">
                <a:tc>
                  <a:txBody>
                    <a:bodyPr/>
                    <a:lstStyle/>
                    <a:p>
                      <a:r>
                        <a:rPr lang="en-US" dirty="0" smtClean="0"/>
                        <a:t>Exact</a:t>
                      </a:r>
                      <a:r>
                        <a:rPr lang="en-US" baseline="0" dirty="0" smtClean="0"/>
                        <a:t> counter </a:t>
                      </a:r>
                    </a:p>
                    <a:p>
                      <a:r>
                        <a:rPr lang="en-US" baseline="0" dirty="0" smtClean="0"/>
                        <a:t>(e.g. </a:t>
                      </a:r>
                      <a:r>
                        <a:rPr lang="en-US" baseline="0" dirty="0" err="1" smtClean="0"/>
                        <a:t>sharpSAT</a:t>
                      </a:r>
                      <a:r>
                        <a:rPr lang="en-US" baseline="0" dirty="0" smtClean="0"/>
                        <a:t>, Cachet)</a:t>
                      </a:r>
                      <a:endParaRPr lang="en-US" dirty="0"/>
                    </a:p>
                  </a:txBody>
                  <a:tcPr/>
                </a:tc>
                <a:tc>
                  <a:txBody>
                    <a:bodyPr/>
                    <a:lstStyle/>
                    <a:p>
                      <a:pPr algn="ctr"/>
                      <a:r>
                        <a:rPr lang="en-US" baseline="0" dirty="0" smtClean="0"/>
                        <a:t> C = #F</a:t>
                      </a:r>
                      <a:endParaRPr lang="en-US" dirty="0"/>
                    </a:p>
                  </a:txBody>
                  <a:tcPr/>
                </a:tc>
                <a:tc>
                  <a:txBody>
                    <a:bodyPr/>
                    <a:lstStyle/>
                    <a:p>
                      <a:r>
                        <a:rPr lang="en-US" dirty="0" smtClean="0"/>
                        <a:t> 1</a:t>
                      </a:r>
                      <a:endParaRPr lang="en-US" dirty="0"/>
                    </a:p>
                  </a:txBody>
                  <a:tcPr/>
                </a:tc>
                <a:tc>
                  <a:txBody>
                    <a:bodyPr/>
                    <a:lstStyle/>
                    <a:p>
                      <a:r>
                        <a:rPr lang="en-US" dirty="0" smtClean="0"/>
                        <a:t>Poor Scalability</a:t>
                      </a:r>
                      <a:endParaRPr lang="en-US" dirty="0"/>
                    </a:p>
                  </a:txBody>
                  <a:tcPr/>
                </a:tc>
              </a:tr>
              <a:tr h="1036320">
                <a:tc>
                  <a:txBody>
                    <a:bodyPr/>
                    <a:lstStyle/>
                    <a:p>
                      <a:r>
                        <a:rPr lang="en-US" dirty="0" err="1" smtClean="0"/>
                        <a:t>ApproxMC</a:t>
                      </a:r>
                      <a:endParaRPr lang="en-US"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Symbol" charset="2"/>
                          <a:cs typeface="Symbol" charset="2"/>
                        </a:rPr>
                        <a:t>#</a:t>
                      </a:r>
                      <a:r>
                        <a:rPr lang="en-US" baseline="0" dirty="0" smtClean="0"/>
                        <a:t>F</a:t>
                      </a:r>
                      <a:r>
                        <a:rPr lang="en-US" dirty="0" smtClean="0">
                          <a:latin typeface="Symbol" charset="2"/>
                          <a:cs typeface="Symbol" charset="2"/>
                        </a:rPr>
                        <a:t>/(1+e)≤ </a:t>
                      </a:r>
                      <a:r>
                        <a:rPr lang="en-US" baseline="0" dirty="0" smtClean="0"/>
                        <a:t>C </a:t>
                      </a:r>
                      <a:r>
                        <a:rPr lang="en-US" baseline="0" dirty="0" smtClean="0">
                          <a:latin typeface="Symbol" charset="2"/>
                          <a:cs typeface="Symbol" charset="2"/>
                        </a:rPr>
                        <a:t> </a:t>
                      </a:r>
                      <a:r>
                        <a:rPr lang="en-US" dirty="0" smtClean="0">
                          <a:latin typeface="Symbol" charset="2"/>
                          <a:cs typeface="Symbol" charset="2"/>
                        </a:rPr>
                        <a:t>≤ (1+ e) #</a:t>
                      </a:r>
                      <a:r>
                        <a:rPr lang="en-US" baseline="0" dirty="0" smtClean="0"/>
                        <a:t>F</a:t>
                      </a:r>
                      <a:endParaRPr lang="en-US" dirty="0" smtClean="0">
                        <a:latin typeface="Symbol" charset="2"/>
                        <a:cs typeface="Symbol" charset="2"/>
                      </a:endParaRPr>
                    </a:p>
                    <a:p>
                      <a:endParaRPr lang="en-US" dirty="0"/>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Symbol" charset="2"/>
                          <a:cs typeface="Symbol" charset="2"/>
                        </a:rPr>
                        <a:t>d</a:t>
                      </a:r>
                    </a:p>
                    <a:p>
                      <a:endParaRPr lang="en-US" dirty="0"/>
                    </a:p>
                  </a:txBody>
                  <a:tcPr>
                    <a:solidFill>
                      <a:schemeClr val="accent3"/>
                    </a:solidFill>
                  </a:tcPr>
                </a:tc>
                <a:tc>
                  <a:txBody>
                    <a:bodyPr/>
                    <a:lstStyle/>
                    <a:p>
                      <a:r>
                        <a:rPr lang="en-US" dirty="0" smtClean="0"/>
                        <a:t>Scalability</a:t>
                      </a:r>
                      <a:r>
                        <a:rPr lang="en-US" baseline="0" dirty="0" smtClean="0"/>
                        <a:t> + </a:t>
                      </a:r>
                      <a:endParaRPr lang="en-US" dirty="0" smtClean="0"/>
                    </a:p>
                    <a:p>
                      <a:r>
                        <a:rPr lang="en-US" dirty="0" smtClean="0"/>
                        <a:t>Strong guarantees</a:t>
                      </a:r>
                    </a:p>
                    <a:p>
                      <a:endParaRPr lang="en-US" dirty="0" smtClean="0"/>
                    </a:p>
                  </a:txBody>
                  <a:tcPr>
                    <a:solidFill>
                      <a:schemeClr val="accent3"/>
                    </a:solidFill>
                  </a:tcPr>
                </a:tc>
              </a:tr>
              <a:tr h="895350">
                <a:tc>
                  <a:txBody>
                    <a:bodyPr/>
                    <a:lstStyle/>
                    <a:p>
                      <a:r>
                        <a:rPr lang="en-US" dirty="0" smtClean="0"/>
                        <a:t>Lower bound counters</a:t>
                      </a:r>
                      <a:r>
                        <a:rPr lang="en-US" baseline="0" dirty="0" smtClean="0"/>
                        <a:t> </a:t>
                      </a:r>
                      <a:r>
                        <a:rPr lang="en-US" dirty="0" smtClean="0"/>
                        <a:t>(e.g. </a:t>
                      </a:r>
                      <a:r>
                        <a:rPr lang="en-US" dirty="0" err="1" smtClean="0"/>
                        <a:t>MBound</a:t>
                      </a:r>
                      <a:r>
                        <a:rPr lang="en-US" dirty="0" smtClean="0"/>
                        <a:t>, </a:t>
                      </a:r>
                      <a:r>
                        <a:rPr lang="en-US" dirty="0" err="1" smtClean="0"/>
                        <a:t>SampleCount</a:t>
                      </a:r>
                      <a:r>
                        <a:rPr lang="en-US" dirty="0" smtClean="0"/>
                        <a:t>)</a:t>
                      </a:r>
                      <a:endParaRPr lang="en-US" dirty="0"/>
                    </a:p>
                  </a:txBody>
                  <a:tcPr/>
                </a:tc>
                <a:tc>
                  <a:txBody>
                    <a:bodyPr/>
                    <a:lstStyle/>
                    <a:p>
                      <a:pPr algn="ctr"/>
                      <a:r>
                        <a:rPr lang="en-US" dirty="0" smtClean="0"/>
                        <a:t>C ≤ #F</a:t>
                      </a:r>
                      <a:endParaRPr lang="en-US" dirty="0"/>
                    </a:p>
                  </a:txBody>
                  <a:tcPr/>
                </a:tc>
                <a:tc>
                  <a:txBody>
                    <a:bodyPr/>
                    <a:lstStyle/>
                    <a:p>
                      <a:r>
                        <a:rPr lang="en-US" dirty="0" smtClean="0">
                          <a:latin typeface="Symbol" charset="2"/>
                          <a:cs typeface="Symbol" charset="2"/>
                        </a:rPr>
                        <a:t>d</a:t>
                      </a:r>
                      <a:endParaRPr lang="en-US" dirty="0">
                        <a:latin typeface="Symbol" charset="2"/>
                        <a:cs typeface="Symbol" charset="2"/>
                      </a:endParaRPr>
                    </a:p>
                  </a:txBody>
                  <a:tcPr/>
                </a:tc>
                <a:tc>
                  <a:txBody>
                    <a:bodyPr/>
                    <a:lstStyle/>
                    <a:p>
                      <a:r>
                        <a:rPr lang="en-US" dirty="0" smtClean="0"/>
                        <a:t>Very weak guarantees</a:t>
                      </a:r>
                      <a:endParaRPr lang="en-US" dirty="0"/>
                    </a:p>
                  </a:txBody>
                  <a:tcPr/>
                </a:tc>
              </a:tr>
              <a:tr h="895350">
                <a:tc>
                  <a:txBody>
                    <a:bodyPr/>
                    <a:lstStyle/>
                    <a:p>
                      <a:r>
                        <a:rPr lang="en-US" dirty="0" smtClean="0"/>
                        <a:t>Upper bound</a:t>
                      </a:r>
                      <a:r>
                        <a:rPr lang="en-US" baseline="0" dirty="0" smtClean="0"/>
                        <a:t> counters(e.g. </a:t>
                      </a:r>
                    </a:p>
                    <a:p>
                      <a:r>
                        <a:rPr lang="en-US" baseline="0" dirty="0" err="1" smtClean="0"/>
                        <a:t>MiniCount</a:t>
                      </a:r>
                      <a:endParaRPr lang="en-US" dirty="0"/>
                    </a:p>
                  </a:txBody>
                  <a:tcPr/>
                </a:tc>
                <a:tc>
                  <a:txBody>
                    <a:bodyPr/>
                    <a:lstStyle/>
                    <a:p>
                      <a:pPr algn="ctr"/>
                      <a:r>
                        <a:rPr lang="en-US" dirty="0" smtClean="0"/>
                        <a:t>C ≥ #F</a:t>
                      </a:r>
                      <a:endParaRPr lang="en-US" dirty="0"/>
                    </a:p>
                  </a:txBody>
                  <a:tcPr/>
                </a:tc>
                <a:tc>
                  <a:txBody>
                    <a:bodyPr/>
                    <a:lstStyle/>
                    <a:p>
                      <a:r>
                        <a:rPr lang="en-US" dirty="0" smtClean="0">
                          <a:latin typeface="Symbol" charset="2"/>
                          <a:cs typeface="Symbol" charset="2"/>
                        </a:rPr>
                        <a:t>d</a:t>
                      </a:r>
                      <a:endParaRPr lang="en-US" dirty="0">
                        <a:latin typeface="Symbol" charset="2"/>
                        <a:cs typeface="Symbol" charset="2"/>
                      </a:endParaRPr>
                    </a:p>
                  </a:txBody>
                  <a:tcPr/>
                </a:tc>
                <a:tc>
                  <a:txBody>
                    <a:bodyPr/>
                    <a:lstStyle/>
                    <a:p>
                      <a:r>
                        <a:rPr lang="en-US" dirty="0" smtClean="0"/>
                        <a:t>Very weak</a:t>
                      </a:r>
                      <a:r>
                        <a:rPr lang="en-US" baseline="0" dirty="0" smtClean="0"/>
                        <a:t> guarantees</a:t>
                      </a:r>
                      <a:endParaRPr lang="en-US" dirty="0"/>
                    </a:p>
                  </a:txBody>
                  <a:tcPr/>
                </a:tc>
              </a:tr>
            </a:tbl>
          </a:graphicData>
        </a:graphic>
      </p:graphicFrame>
      <p:sp>
        <p:nvSpPr>
          <p:cNvPr id="3" name="Rectangle 2"/>
          <p:cNvSpPr/>
          <p:nvPr/>
        </p:nvSpPr>
        <p:spPr>
          <a:xfrm>
            <a:off x="152400" y="4736592"/>
            <a:ext cx="8763000" cy="1754327"/>
          </a:xfrm>
          <a:prstGeom prst="rect">
            <a:avLst/>
          </a:prstGeom>
          <a:solidFill>
            <a:schemeClr val="accent4"/>
          </a:solidFill>
          <a:ln>
            <a:solidFill>
              <a:schemeClr val="tx2"/>
            </a:solidFill>
          </a:ln>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First Scalable </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Approximate</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Model Counter</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6287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a:t>
            </a:r>
            <a:endParaRPr lang="en-US" dirty="0"/>
          </a:p>
        </p:txBody>
      </p:sp>
      <p:sp>
        <p:nvSpPr>
          <p:cNvPr id="4" name="Rectangle 3"/>
          <p:cNvSpPr/>
          <p:nvPr/>
        </p:nvSpPr>
        <p:spPr>
          <a:xfrm>
            <a:off x="1066800" y="3276600"/>
            <a:ext cx="1828800" cy="121920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371600" y="2590800"/>
            <a:ext cx="0" cy="6858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438400" y="2590800"/>
            <a:ext cx="0" cy="6858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2"/>
          </p:cNvCxnSpPr>
          <p:nvPr/>
        </p:nvCxnSpPr>
        <p:spPr>
          <a:xfrm>
            <a:off x="1981200" y="4495800"/>
            <a:ext cx="0" cy="8382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19200" y="2166491"/>
            <a:ext cx="489466" cy="538609"/>
          </a:xfrm>
          <a:prstGeom prst="rect">
            <a:avLst/>
          </a:prstGeom>
          <a:noFill/>
        </p:spPr>
        <p:txBody>
          <a:bodyPr wrap="square" rtlCol="0">
            <a:spAutoFit/>
          </a:bodyPr>
          <a:lstStyle/>
          <a:p>
            <a:r>
              <a:rPr lang="en-US" sz="2900" dirty="0"/>
              <a:t>a</a:t>
            </a:r>
          </a:p>
        </p:txBody>
      </p:sp>
      <p:sp>
        <p:nvSpPr>
          <p:cNvPr id="12" name="TextBox 11"/>
          <p:cNvSpPr txBox="1"/>
          <p:nvPr/>
        </p:nvSpPr>
        <p:spPr>
          <a:xfrm>
            <a:off x="2286000" y="2153791"/>
            <a:ext cx="389863" cy="538609"/>
          </a:xfrm>
          <a:prstGeom prst="rect">
            <a:avLst/>
          </a:prstGeom>
          <a:noFill/>
        </p:spPr>
        <p:txBody>
          <a:bodyPr wrap="none" rtlCol="0">
            <a:spAutoFit/>
          </a:bodyPr>
          <a:lstStyle/>
          <a:p>
            <a:r>
              <a:rPr lang="en-US" sz="2900" dirty="0" smtClean="0"/>
              <a:t>b</a:t>
            </a:r>
            <a:endParaRPr lang="en-US" sz="2900" dirty="0"/>
          </a:p>
        </p:txBody>
      </p:sp>
      <p:sp>
        <p:nvSpPr>
          <p:cNvPr id="13" name="TextBox 12"/>
          <p:cNvSpPr txBox="1"/>
          <p:nvPr/>
        </p:nvSpPr>
        <p:spPr>
          <a:xfrm>
            <a:off x="1828800" y="5334000"/>
            <a:ext cx="308022" cy="477054"/>
          </a:xfrm>
          <a:prstGeom prst="rect">
            <a:avLst/>
          </a:prstGeom>
          <a:noFill/>
        </p:spPr>
        <p:txBody>
          <a:bodyPr wrap="none" rtlCol="0">
            <a:spAutoFit/>
          </a:bodyPr>
          <a:lstStyle/>
          <a:p>
            <a:r>
              <a:rPr lang="en-US" sz="2500" dirty="0" smtClean="0"/>
              <a:t>c</a:t>
            </a:r>
            <a:endParaRPr lang="en-US" sz="2500" dirty="0"/>
          </a:p>
        </p:txBody>
      </p:sp>
      <p:sp>
        <p:nvSpPr>
          <p:cNvPr id="14" name="TextBox 13"/>
          <p:cNvSpPr txBox="1"/>
          <p:nvPr/>
        </p:nvSpPr>
        <p:spPr>
          <a:xfrm>
            <a:off x="457200" y="2667000"/>
            <a:ext cx="1143000" cy="369332"/>
          </a:xfrm>
          <a:prstGeom prst="rect">
            <a:avLst/>
          </a:prstGeom>
          <a:noFill/>
        </p:spPr>
        <p:txBody>
          <a:bodyPr wrap="square" rtlCol="0">
            <a:spAutoFit/>
          </a:bodyPr>
          <a:lstStyle/>
          <a:p>
            <a:r>
              <a:rPr lang="en-US" dirty="0" smtClean="0"/>
              <a:t>64 bit</a:t>
            </a:r>
          </a:p>
        </p:txBody>
      </p:sp>
      <p:sp>
        <p:nvSpPr>
          <p:cNvPr id="15" name="TextBox 14"/>
          <p:cNvSpPr txBox="1"/>
          <p:nvPr/>
        </p:nvSpPr>
        <p:spPr>
          <a:xfrm>
            <a:off x="2438400" y="2667000"/>
            <a:ext cx="1143000" cy="369332"/>
          </a:xfrm>
          <a:prstGeom prst="rect">
            <a:avLst/>
          </a:prstGeom>
          <a:noFill/>
        </p:spPr>
        <p:txBody>
          <a:bodyPr wrap="square" rtlCol="0">
            <a:spAutoFit/>
          </a:bodyPr>
          <a:lstStyle/>
          <a:p>
            <a:r>
              <a:rPr lang="en-US" dirty="0" smtClean="0"/>
              <a:t>64 bit</a:t>
            </a:r>
          </a:p>
        </p:txBody>
      </p:sp>
      <p:sp>
        <p:nvSpPr>
          <p:cNvPr id="16" name="TextBox 15"/>
          <p:cNvSpPr txBox="1"/>
          <p:nvPr/>
        </p:nvSpPr>
        <p:spPr>
          <a:xfrm>
            <a:off x="1066800" y="4724400"/>
            <a:ext cx="1143000" cy="369332"/>
          </a:xfrm>
          <a:prstGeom prst="rect">
            <a:avLst/>
          </a:prstGeom>
          <a:noFill/>
        </p:spPr>
        <p:txBody>
          <a:bodyPr wrap="square" rtlCol="0">
            <a:spAutoFit/>
          </a:bodyPr>
          <a:lstStyle/>
          <a:p>
            <a:r>
              <a:rPr lang="en-US" dirty="0" smtClean="0"/>
              <a:t>64 bit</a:t>
            </a:r>
          </a:p>
        </p:txBody>
      </p:sp>
      <p:sp>
        <p:nvSpPr>
          <p:cNvPr id="18" name="TextBox 17"/>
          <p:cNvSpPr txBox="1"/>
          <p:nvPr/>
        </p:nvSpPr>
        <p:spPr>
          <a:xfrm>
            <a:off x="1384300" y="3581400"/>
            <a:ext cx="1123003" cy="538609"/>
          </a:xfrm>
          <a:prstGeom prst="rect">
            <a:avLst/>
          </a:prstGeom>
          <a:noFill/>
        </p:spPr>
        <p:txBody>
          <a:bodyPr wrap="none" rtlCol="0">
            <a:spAutoFit/>
          </a:bodyPr>
          <a:lstStyle/>
          <a:p>
            <a:r>
              <a:rPr lang="en-US" sz="2900" dirty="0" smtClean="0"/>
              <a:t>c = </a:t>
            </a:r>
            <a:r>
              <a:rPr lang="en-US" sz="2900" dirty="0" err="1" smtClean="0"/>
              <a:t>a</a:t>
            </a:r>
            <a:r>
              <a:rPr lang="en-US" sz="2900" baseline="30000" dirty="0" err="1" smtClean="0"/>
              <a:t>b</a:t>
            </a:r>
            <a:endParaRPr lang="en-US" sz="2900" baseline="30000" dirty="0" smtClean="0"/>
          </a:p>
        </p:txBody>
      </p:sp>
      <p:sp>
        <p:nvSpPr>
          <p:cNvPr id="19" name="TextBox 18"/>
          <p:cNvSpPr txBox="1"/>
          <p:nvPr/>
        </p:nvSpPr>
        <p:spPr>
          <a:xfrm>
            <a:off x="3200400" y="1465436"/>
            <a:ext cx="5943600" cy="4708981"/>
          </a:xfrm>
          <a:prstGeom prst="rect">
            <a:avLst/>
          </a:prstGeom>
          <a:noFill/>
        </p:spPr>
        <p:txBody>
          <a:bodyPr wrap="square" rtlCol="0">
            <a:spAutoFit/>
          </a:bodyPr>
          <a:lstStyle/>
          <a:p>
            <a:r>
              <a:rPr lang="en-US" sz="2500" dirty="0" smtClean="0"/>
              <a:t>How do we verify that this circuit works ?</a:t>
            </a:r>
          </a:p>
          <a:p>
            <a:pPr marL="342900" indent="-342900">
              <a:buFont typeface="Arial"/>
              <a:buChar char="•"/>
            </a:pPr>
            <a:r>
              <a:rPr lang="en-US" sz="2500" dirty="0" smtClean="0"/>
              <a:t>Try for all values of a and b</a:t>
            </a:r>
          </a:p>
          <a:p>
            <a:pPr marL="800100" lvl="1" indent="-342900">
              <a:buFont typeface="Arial"/>
              <a:buChar char="•"/>
            </a:pPr>
            <a:r>
              <a:rPr lang="en-US" sz="2500" dirty="0" smtClean="0"/>
              <a:t>2</a:t>
            </a:r>
            <a:r>
              <a:rPr lang="en-US" sz="2500" baseline="30000" dirty="0" smtClean="0"/>
              <a:t>128 </a:t>
            </a:r>
            <a:r>
              <a:rPr lang="en-US" sz="2500" dirty="0" smtClean="0"/>
              <a:t>possibilities (10</a:t>
            </a:r>
            <a:r>
              <a:rPr lang="en-US" sz="2500" baseline="30000" dirty="0" smtClean="0"/>
              <a:t>22</a:t>
            </a:r>
            <a:r>
              <a:rPr lang="en-US" sz="2500" dirty="0" smtClean="0"/>
              <a:t> years)</a:t>
            </a:r>
            <a:endParaRPr lang="en-US" sz="2500" baseline="30000" dirty="0" smtClean="0"/>
          </a:p>
          <a:p>
            <a:pPr marL="800100" lvl="1" indent="-342900">
              <a:buFont typeface="Arial"/>
              <a:buChar char="•"/>
            </a:pPr>
            <a:r>
              <a:rPr lang="en-US" sz="2500" dirty="0" smtClean="0"/>
              <a:t>Not scalable</a:t>
            </a:r>
          </a:p>
          <a:p>
            <a:pPr lvl="1"/>
            <a:endParaRPr lang="en-US" sz="2500" dirty="0" smtClean="0"/>
          </a:p>
          <a:p>
            <a:pPr marL="285750" indent="-285750">
              <a:buFont typeface="Arial"/>
              <a:buChar char="•"/>
            </a:pPr>
            <a:r>
              <a:rPr lang="en-US" sz="2500" dirty="0" smtClean="0"/>
              <a:t>Randomly sample some a’s and b’s</a:t>
            </a:r>
          </a:p>
          <a:p>
            <a:pPr marL="742950" lvl="1" indent="-285750">
              <a:buFont typeface="Arial"/>
              <a:buChar char="•"/>
            </a:pPr>
            <a:r>
              <a:rPr lang="en-US" sz="2500" dirty="0" smtClean="0"/>
              <a:t>Wait! None of the circuits in the past faulted when 10 &lt; b &lt; 40</a:t>
            </a:r>
          </a:p>
          <a:p>
            <a:pPr marL="742950" lvl="1" indent="-285750">
              <a:buFont typeface="Arial"/>
              <a:buChar char="•"/>
            </a:pPr>
            <a:r>
              <a:rPr lang="en-US" sz="2500" dirty="0"/>
              <a:t>Finite resources! </a:t>
            </a:r>
            <a:endParaRPr lang="en-US" sz="2500" dirty="0" smtClean="0"/>
          </a:p>
          <a:p>
            <a:pPr marL="285750" indent="-285750">
              <a:buFont typeface="Arial"/>
              <a:buChar char="•"/>
            </a:pPr>
            <a:r>
              <a:rPr lang="en-US" sz="2500" dirty="0" smtClean="0"/>
              <a:t>Let’s </a:t>
            </a:r>
            <a:r>
              <a:rPr lang="en-US" sz="2500" dirty="0" smtClean="0"/>
              <a:t>sample from regions where it is likely to fault</a:t>
            </a:r>
            <a:endParaRPr lang="en-US" sz="2500" dirty="0"/>
          </a:p>
          <a:p>
            <a:endParaRPr lang="en-US" sz="2500" dirty="0" smtClean="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3</a:t>
            </a:fld>
            <a:endParaRPr lang="en-US" dirty="0">
              <a:solidFill>
                <a:srgbClr val="FFFFFF"/>
              </a:solidFill>
            </a:endParaRPr>
          </a:p>
        </p:txBody>
      </p:sp>
    </p:spTree>
    <p:extLst>
      <p:ext uri="{BB962C8B-B14F-4D97-AF65-F5344CB8AC3E}">
        <p14:creationId xmlns:p14="http://schemas.microsoft.com/office/powerpoint/2010/main" val="2872472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count?</a:t>
            </a:r>
            <a:endParaRPr lang="en-US" dirty="0"/>
          </a:p>
        </p:txBody>
      </p:sp>
      <p:sp>
        <p:nvSpPr>
          <p:cNvPr id="6" name="Oval 5"/>
          <p:cNvSpPr/>
          <p:nvPr/>
        </p:nvSpPr>
        <p:spPr>
          <a:xfrm>
            <a:off x="1600200" y="2133600"/>
            <a:ext cx="6096000" cy="4038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648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8006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530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05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578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15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57150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1336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324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629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2390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7818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61722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9342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0866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239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670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7162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1242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60198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1242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438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1242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2766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1242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29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7338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2766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429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1910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3434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4958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6482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800600" y="5029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9530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1054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752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133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1910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7338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1910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5052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8580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9530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800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4196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1054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257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864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029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2004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867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102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6388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486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77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286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7432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5908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7432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981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048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191000" y="2209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2590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1148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20574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810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9624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114800" y="5257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267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743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958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9530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19050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1752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2209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3622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25908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4196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23622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2971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38100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3276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429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2578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3124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886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0386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43434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44958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6482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8006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410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1628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2578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2484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7056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715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8674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6294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1722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3246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4770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791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1722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9342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629400" y="5486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638800" y="5715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334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5532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19812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5867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22098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3733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181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4038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8194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38862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495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4191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4724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6172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5105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52578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47244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562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3581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62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60198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72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Slide Number Placeholder 138"/>
          <p:cNvSpPr>
            <a:spLocks noGrp="1"/>
          </p:cNvSpPr>
          <p:nvPr>
            <p:ph type="sldNum" sz="quarter" idx="12"/>
          </p:nvPr>
        </p:nvSpPr>
        <p:spPr/>
        <p:txBody>
          <a:bodyPr>
            <a:normAutofit fontScale="85000" lnSpcReduction="20000"/>
          </a:bodyPr>
          <a:lstStyle/>
          <a:p>
            <a:fld id="{1AD93096-5B34-4342-9326-69289CEAE4C2}" type="slidenum">
              <a:rPr lang="en-US" smtClean="0"/>
              <a:pPr/>
              <a:t>39</a:t>
            </a:fld>
            <a:endParaRPr lang="en-US" dirty="0">
              <a:solidFill>
                <a:srgbClr val="FFFFFF"/>
              </a:solidFill>
            </a:endParaRPr>
          </a:p>
        </p:txBody>
      </p:sp>
    </p:spTree>
    <p:extLst>
      <p:ext uri="{BB962C8B-B14F-4D97-AF65-F5344CB8AC3E}">
        <p14:creationId xmlns:p14="http://schemas.microsoft.com/office/powerpoint/2010/main" val="8456510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Enumeration: Not Scalable </a:t>
            </a:r>
            <a:endParaRPr lang="en-US" dirty="0"/>
          </a:p>
        </p:txBody>
      </p:sp>
      <p:sp>
        <p:nvSpPr>
          <p:cNvPr id="6" name="Oval 5"/>
          <p:cNvSpPr/>
          <p:nvPr/>
        </p:nvSpPr>
        <p:spPr>
          <a:xfrm>
            <a:off x="152400" y="1600200"/>
            <a:ext cx="4495800" cy="3124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200400" y="182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352800" y="198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05200" y="213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6576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100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2672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219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1676400" y="2209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6764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9906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676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8288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676400" y="3200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981200" y="3200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286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8288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9812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27432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895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048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2004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33528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048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858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743200" y="1905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286000" y="182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7432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057400" y="1905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3528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9718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36576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38100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0386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14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1910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40386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8382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2954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143000" y="3200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2954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34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6002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743200" y="1676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11430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26670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1066800" y="40005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23622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25146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2819400" y="44577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572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3048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7620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9144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11430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2971800" y="1752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9144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15240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3622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050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95600" y="2057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048000" y="2209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32004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33528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8100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42672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44196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3886200" y="3200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5334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7620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22860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37338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25908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1371600" y="213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24384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30480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27432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36576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32766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21336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25146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Slide Number Placeholder 138"/>
          <p:cNvSpPr>
            <a:spLocks noGrp="1"/>
          </p:cNvSpPr>
          <p:nvPr>
            <p:ph type="sldNum" sz="quarter" idx="12"/>
          </p:nvPr>
        </p:nvSpPr>
        <p:spPr/>
        <p:txBody>
          <a:bodyPr>
            <a:normAutofit fontScale="85000" lnSpcReduction="20000"/>
          </a:bodyPr>
          <a:lstStyle/>
          <a:p>
            <a:fld id="{1AD93096-5B34-4342-9326-69289CEAE4C2}" type="slidenum">
              <a:rPr lang="en-US" smtClean="0"/>
              <a:pPr/>
              <a:t>40</a:t>
            </a:fld>
            <a:endParaRPr lang="en-US" dirty="0">
              <a:solidFill>
                <a:srgbClr val="FFFFFF"/>
              </a:solidFill>
            </a:endParaRPr>
          </a:p>
        </p:txBody>
      </p:sp>
      <p:sp>
        <p:nvSpPr>
          <p:cNvPr id="4" name="TextBox 3"/>
          <p:cNvSpPr txBox="1"/>
          <p:nvPr/>
        </p:nvSpPr>
        <p:spPr>
          <a:xfrm>
            <a:off x="649224" y="5486400"/>
            <a:ext cx="7693152" cy="538609"/>
          </a:xfrm>
          <a:prstGeom prst="rect">
            <a:avLst/>
          </a:prstGeom>
          <a:noFill/>
        </p:spPr>
        <p:txBody>
          <a:bodyPr wrap="square" rtlCol="0">
            <a:spAutoFit/>
          </a:bodyPr>
          <a:lstStyle/>
          <a:p>
            <a:r>
              <a:rPr lang="en-US" sz="2900" dirty="0" smtClean="0">
                <a:solidFill>
                  <a:srgbClr val="FF0000"/>
                </a:solidFill>
              </a:rPr>
              <a:t>Not Scalable! (Think of enumerating 2</a:t>
            </a:r>
            <a:r>
              <a:rPr lang="en-US" sz="2900" baseline="30000" dirty="0" smtClean="0">
                <a:solidFill>
                  <a:srgbClr val="FF0000"/>
                </a:solidFill>
              </a:rPr>
              <a:t>100</a:t>
            </a:r>
            <a:r>
              <a:rPr lang="en-US" sz="2900" dirty="0" smtClean="0">
                <a:solidFill>
                  <a:srgbClr val="FF0000"/>
                </a:solidFill>
              </a:rPr>
              <a:t> solutions)</a:t>
            </a:r>
          </a:p>
        </p:txBody>
      </p:sp>
      <p:sp>
        <p:nvSpPr>
          <p:cNvPr id="12" name="TextBox 11"/>
          <p:cNvSpPr txBox="1"/>
          <p:nvPr/>
        </p:nvSpPr>
        <p:spPr>
          <a:xfrm>
            <a:off x="4648200" y="1981200"/>
            <a:ext cx="4343400" cy="2323713"/>
          </a:xfrm>
          <a:prstGeom prst="rect">
            <a:avLst/>
          </a:prstGeom>
          <a:noFill/>
        </p:spPr>
        <p:txBody>
          <a:bodyPr wrap="square" rtlCol="0">
            <a:spAutoFit/>
          </a:bodyPr>
          <a:lstStyle/>
          <a:p>
            <a:pPr marL="457200" indent="-457200">
              <a:buFont typeface="Arial"/>
              <a:buChar char="•"/>
            </a:pPr>
            <a:r>
              <a:rPr lang="en-US" sz="2900" dirty="0" smtClean="0"/>
              <a:t>Enumerate all solutions</a:t>
            </a:r>
          </a:p>
          <a:p>
            <a:pPr marL="457200" indent="-457200">
              <a:buFont typeface="Arial"/>
              <a:buChar char="•"/>
            </a:pPr>
            <a:r>
              <a:rPr lang="en-US" sz="2900" dirty="0" smtClean="0"/>
              <a:t>Exact Counting!</a:t>
            </a:r>
          </a:p>
          <a:p>
            <a:pPr lvl="1" indent="-457200">
              <a:buFont typeface="Arial"/>
              <a:buChar char="•"/>
            </a:pPr>
            <a:r>
              <a:rPr lang="en-US" sz="2900" dirty="0"/>
              <a:t>Cachet, </a:t>
            </a:r>
            <a:r>
              <a:rPr lang="en-US" sz="2900" dirty="0" err="1"/>
              <a:t>Relsat</a:t>
            </a:r>
            <a:r>
              <a:rPr lang="en-US" sz="2900" dirty="0" smtClean="0"/>
              <a:t>, </a:t>
            </a:r>
            <a:r>
              <a:rPr lang="en-US" sz="2900" dirty="0" err="1" smtClean="0"/>
              <a:t>sharpSAT</a:t>
            </a:r>
            <a:endParaRPr lang="en-US" sz="2900" dirty="0"/>
          </a:p>
          <a:p>
            <a:pPr marL="457200" indent="-457200">
              <a:buFont typeface="Arial"/>
              <a:buChar char="•"/>
            </a:pPr>
            <a:endParaRPr lang="en-US" sz="2900" dirty="0" smtClean="0"/>
          </a:p>
          <a:p>
            <a:pPr marL="457200" indent="-457200">
              <a:buFont typeface="Arial"/>
              <a:buChar char="•"/>
            </a:pPr>
            <a:endParaRPr lang="en-US" sz="2900" dirty="0"/>
          </a:p>
        </p:txBody>
      </p:sp>
    </p:spTree>
    <p:extLst>
      <p:ext uri="{BB962C8B-B14F-4D97-AF65-F5344CB8AC3E}">
        <p14:creationId xmlns:p14="http://schemas.microsoft.com/office/powerpoint/2010/main" val="9773175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through Partitioning</a:t>
            </a:r>
            <a:endParaRPr lang="en-US" dirty="0"/>
          </a:p>
        </p:txBody>
      </p:sp>
      <p:sp>
        <p:nvSpPr>
          <p:cNvPr id="6" name="Oval 5"/>
          <p:cNvSpPr/>
          <p:nvPr/>
        </p:nvSpPr>
        <p:spPr>
          <a:xfrm>
            <a:off x="1600200" y="2133600"/>
            <a:ext cx="6096000" cy="4038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648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8006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1828800" y="3352800"/>
            <a:ext cx="4724400" cy="2362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9530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05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578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15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flipH="1" flipV="1">
            <a:off x="3810000" y="2209801"/>
            <a:ext cx="3810000" cy="1600199"/>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1828800" y="4953000"/>
            <a:ext cx="4539122" cy="838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1676400" y="3048000"/>
            <a:ext cx="5562600" cy="15240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69" name="Oval 168"/>
          <p:cNvSpPr/>
          <p:nvPr/>
        </p:nvSpPr>
        <p:spPr>
          <a:xfrm>
            <a:off x="57150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1336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324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a:off x="2971800" y="2514600"/>
            <a:ext cx="2819400" cy="3505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3048000" y="5181600"/>
            <a:ext cx="4158122" cy="7620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629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2390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7818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2133600" y="2895600"/>
            <a:ext cx="5410200" cy="1752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68" name="Oval 167"/>
          <p:cNvSpPr/>
          <p:nvPr/>
        </p:nvSpPr>
        <p:spPr>
          <a:xfrm>
            <a:off x="61722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flipV="1">
            <a:off x="2209800" y="4419600"/>
            <a:ext cx="5486400" cy="9144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69342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flipV="1">
            <a:off x="1600200" y="2362200"/>
            <a:ext cx="4343400" cy="1981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0866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1" name="Straight Connector 150"/>
          <p:cNvCxnSpPr>
            <a:stCxn id="6" idx="0"/>
            <a:endCxn id="6" idx="5"/>
          </p:cNvCxnSpPr>
          <p:nvPr/>
        </p:nvCxnSpPr>
        <p:spPr>
          <a:xfrm>
            <a:off x="4648200" y="2133600"/>
            <a:ext cx="2155261" cy="344716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7239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670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7162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1242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60198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1242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438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a:off x="1600200" y="3810000"/>
            <a:ext cx="6096000" cy="2667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1242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2766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1242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29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7338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2766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429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1910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3434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4958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6482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800600" y="5029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9530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1054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752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133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1910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7338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1910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5052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8580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9530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800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4196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1054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257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864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029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2004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867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102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6388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486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77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286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7432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5908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7432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981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048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191000" y="2209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2590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1148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20574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810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9624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114800" y="5257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267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743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958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9530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19050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1752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2209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3622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25908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4196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23622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2971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38100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3276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429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2578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3124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886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0386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43434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44958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6482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8006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410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1628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2578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2484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7056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715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8674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6294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1722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3246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4770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791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1722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9342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629400" y="5486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638800" y="5715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334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5532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19812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5867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22098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3733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181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4038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8194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38862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495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4191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4724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6172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5105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52578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47244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562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3581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62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60198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72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2514600" y="2743200"/>
            <a:ext cx="431052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46" name="Slide Number Placeholder 145"/>
          <p:cNvSpPr>
            <a:spLocks noGrp="1"/>
          </p:cNvSpPr>
          <p:nvPr>
            <p:ph type="sldNum" sz="quarter" idx="12"/>
          </p:nvPr>
        </p:nvSpPr>
        <p:spPr/>
        <p:txBody>
          <a:bodyPr>
            <a:normAutofit fontScale="85000" lnSpcReduction="20000"/>
          </a:bodyPr>
          <a:lstStyle/>
          <a:p>
            <a:fld id="{1AD93096-5B34-4342-9326-69289CEAE4C2}" type="slidenum">
              <a:rPr lang="en-US" smtClean="0"/>
              <a:pPr/>
              <a:t>41</a:t>
            </a:fld>
            <a:endParaRPr lang="en-US" dirty="0">
              <a:solidFill>
                <a:srgbClr val="FFFFFF"/>
              </a:solidFill>
            </a:endParaRPr>
          </a:p>
        </p:txBody>
      </p:sp>
    </p:spTree>
    <p:extLst>
      <p:ext uri="{BB962C8B-B14F-4D97-AF65-F5344CB8AC3E}">
        <p14:creationId xmlns:p14="http://schemas.microsoft.com/office/powerpoint/2010/main" val="38081571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through Partitioning </a:t>
            </a:r>
            <a:endParaRPr lang="en-US" dirty="0"/>
          </a:p>
        </p:txBody>
      </p:sp>
      <p:sp>
        <p:nvSpPr>
          <p:cNvPr id="6" name="Oval 5"/>
          <p:cNvSpPr/>
          <p:nvPr/>
        </p:nvSpPr>
        <p:spPr>
          <a:xfrm>
            <a:off x="1600200" y="2133600"/>
            <a:ext cx="6096000" cy="4038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648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8006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1828800" y="3352800"/>
            <a:ext cx="4724400" cy="2362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9530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05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578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15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flipH="1" flipV="1">
            <a:off x="3810000" y="2209801"/>
            <a:ext cx="3810000" cy="1600199"/>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1828800" y="4953000"/>
            <a:ext cx="4539122" cy="838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1676400" y="3048000"/>
            <a:ext cx="5562600" cy="15240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4" name="Freeform 3"/>
          <p:cNvSpPr/>
          <p:nvPr/>
        </p:nvSpPr>
        <p:spPr>
          <a:xfrm>
            <a:off x="4127500" y="3879293"/>
            <a:ext cx="2082800" cy="1022907"/>
          </a:xfrm>
          <a:custGeom>
            <a:avLst/>
            <a:gdLst>
              <a:gd name="connsiteX0" fmla="*/ 1333500 w 2082800"/>
              <a:gd name="connsiteY0" fmla="*/ 83107 h 1022907"/>
              <a:gd name="connsiteX1" fmla="*/ 1333500 w 2082800"/>
              <a:gd name="connsiteY1" fmla="*/ 83107 h 1022907"/>
              <a:gd name="connsiteX2" fmla="*/ 1193800 w 2082800"/>
              <a:gd name="connsiteY2" fmla="*/ 70407 h 1022907"/>
              <a:gd name="connsiteX3" fmla="*/ 1092200 w 2082800"/>
              <a:gd name="connsiteY3" fmla="*/ 95807 h 1022907"/>
              <a:gd name="connsiteX4" fmla="*/ 838200 w 2082800"/>
              <a:gd name="connsiteY4" fmla="*/ 108507 h 1022907"/>
              <a:gd name="connsiteX5" fmla="*/ 596900 w 2082800"/>
              <a:gd name="connsiteY5" fmla="*/ 108507 h 1022907"/>
              <a:gd name="connsiteX6" fmla="*/ 431800 w 2082800"/>
              <a:gd name="connsiteY6" fmla="*/ 95807 h 1022907"/>
              <a:gd name="connsiteX7" fmla="*/ 368300 w 2082800"/>
              <a:gd name="connsiteY7" fmla="*/ 83107 h 1022907"/>
              <a:gd name="connsiteX8" fmla="*/ 266700 w 2082800"/>
              <a:gd name="connsiteY8" fmla="*/ 70407 h 1022907"/>
              <a:gd name="connsiteX9" fmla="*/ 228600 w 2082800"/>
              <a:gd name="connsiteY9" fmla="*/ 45007 h 1022907"/>
              <a:gd name="connsiteX10" fmla="*/ 215900 w 2082800"/>
              <a:gd name="connsiteY10" fmla="*/ 6907 h 1022907"/>
              <a:gd name="connsiteX11" fmla="*/ 0 w 2082800"/>
              <a:gd name="connsiteY11" fmla="*/ 45007 h 1022907"/>
              <a:gd name="connsiteX12" fmla="*/ 38100 w 2082800"/>
              <a:gd name="connsiteY12" fmla="*/ 121207 h 1022907"/>
              <a:gd name="connsiteX13" fmla="*/ 76200 w 2082800"/>
              <a:gd name="connsiteY13" fmla="*/ 146607 h 1022907"/>
              <a:gd name="connsiteX14" fmla="*/ 101600 w 2082800"/>
              <a:gd name="connsiteY14" fmla="*/ 235507 h 1022907"/>
              <a:gd name="connsiteX15" fmla="*/ 114300 w 2082800"/>
              <a:gd name="connsiteY15" fmla="*/ 299007 h 1022907"/>
              <a:gd name="connsiteX16" fmla="*/ 190500 w 2082800"/>
              <a:gd name="connsiteY16" fmla="*/ 362507 h 1022907"/>
              <a:gd name="connsiteX17" fmla="*/ 292100 w 2082800"/>
              <a:gd name="connsiteY17" fmla="*/ 476807 h 1022907"/>
              <a:gd name="connsiteX18" fmla="*/ 368300 w 2082800"/>
              <a:gd name="connsiteY18" fmla="*/ 527607 h 1022907"/>
              <a:gd name="connsiteX19" fmla="*/ 431800 w 2082800"/>
              <a:gd name="connsiteY19" fmla="*/ 616507 h 1022907"/>
              <a:gd name="connsiteX20" fmla="*/ 444500 w 2082800"/>
              <a:gd name="connsiteY20" fmla="*/ 680007 h 1022907"/>
              <a:gd name="connsiteX21" fmla="*/ 508000 w 2082800"/>
              <a:gd name="connsiteY21" fmla="*/ 756207 h 1022907"/>
              <a:gd name="connsiteX22" fmla="*/ 596900 w 2082800"/>
              <a:gd name="connsiteY22" fmla="*/ 845107 h 1022907"/>
              <a:gd name="connsiteX23" fmla="*/ 635000 w 2082800"/>
              <a:gd name="connsiteY23" fmla="*/ 870507 h 1022907"/>
              <a:gd name="connsiteX24" fmla="*/ 660400 w 2082800"/>
              <a:gd name="connsiteY24" fmla="*/ 908607 h 1022907"/>
              <a:gd name="connsiteX25" fmla="*/ 698500 w 2082800"/>
              <a:gd name="connsiteY25" fmla="*/ 934007 h 1022907"/>
              <a:gd name="connsiteX26" fmla="*/ 736600 w 2082800"/>
              <a:gd name="connsiteY26" fmla="*/ 1010207 h 1022907"/>
              <a:gd name="connsiteX27" fmla="*/ 850900 w 2082800"/>
              <a:gd name="connsiteY27" fmla="*/ 1022907 h 1022907"/>
              <a:gd name="connsiteX28" fmla="*/ 1143000 w 2082800"/>
              <a:gd name="connsiteY28" fmla="*/ 1010207 h 1022907"/>
              <a:gd name="connsiteX29" fmla="*/ 1270000 w 2082800"/>
              <a:gd name="connsiteY29" fmla="*/ 972107 h 1022907"/>
              <a:gd name="connsiteX30" fmla="*/ 1308100 w 2082800"/>
              <a:gd name="connsiteY30" fmla="*/ 946707 h 1022907"/>
              <a:gd name="connsiteX31" fmla="*/ 1384300 w 2082800"/>
              <a:gd name="connsiteY31" fmla="*/ 921307 h 1022907"/>
              <a:gd name="connsiteX32" fmla="*/ 1422400 w 2082800"/>
              <a:gd name="connsiteY32" fmla="*/ 908607 h 1022907"/>
              <a:gd name="connsiteX33" fmla="*/ 1600200 w 2082800"/>
              <a:gd name="connsiteY33" fmla="*/ 883207 h 1022907"/>
              <a:gd name="connsiteX34" fmla="*/ 1714500 w 2082800"/>
              <a:gd name="connsiteY34" fmla="*/ 845107 h 1022907"/>
              <a:gd name="connsiteX35" fmla="*/ 1790700 w 2082800"/>
              <a:gd name="connsiteY35" fmla="*/ 832407 h 1022907"/>
              <a:gd name="connsiteX36" fmla="*/ 1917700 w 2082800"/>
              <a:gd name="connsiteY36" fmla="*/ 794307 h 1022907"/>
              <a:gd name="connsiteX37" fmla="*/ 2082800 w 2082800"/>
              <a:gd name="connsiteY37" fmla="*/ 768907 h 1022907"/>
              <a:gd name="connsiteX38" fmla="*/ 2070100 w 2082800"/>
              <a:gd name="connsiteY38" fmla="*/ 730807 h 1022907"/>
              <a:gd name="connsiteX39" fmla="*/ 2032000 w 2082800"/>
              <a:gd name="connsiteY39" fmla="*/ 680007 h 1022907"/>
              <a:gd name="connsiteX40" fmla="*/ 2019300 w 2082800"/>
              <a:gd name="connsiteY40" fmla="*/ 616507 h 1022907"/>
              <a:gd name="connsiteX41" fmla="*/ 1993900 w 2082800"/>
              <a:gd name="connsiteY41" fmla="*/ 476807 h 1022907"/>
              <a:gd name="connsiteX42" fmla="*/ 1981200 w 2082800"/>
              <a:gd name="connsiteY42" fmla="*/ 426007 h 1022907"/>
              <a:gd name="connsiteX43" fmla="*/ 1905000 w 2082800"/>
              <a:gd name="connsiteY43" fmla="*/ 375207 h 1022907"/>
              <a:gd name="connsiteX44" fmla="*/ 1841500 w 2082800"/>
              <a:gd name="connsiteY44" fmla="*/ 260907 h 1022907"/>
              <a:gd name="connsiteX45" fmla="*/ 1803400 w 2082800"/>
              <a:gd name="connsiteY45" fmla="*/ 235507 h 1022907"/>
              <a:gd name="connsiteX46" fmla="*/ 1765300 w 2082800"/>
              <a:gd name="connsiteY46" fmla="*/ 197407 h 1022907"/>
              <a:gd name="connsiteX47" fmla="*/ 1562100 w 2082800"/>
              <a:gd name="connsiteY47" fmla="*/ 184707 h 1022907"/>
              <a:gd name="connsiteX48" fmla="*/ 1397000 w 2082800"/>
              <a:gd name="connsiteY48" fmla="*/ 146607 h 1022907"/>
              <a:gd name="connsiteX49" fmla="*/ 1308100 w 2082800"/>
              <a:gd name="connsiteY49" fmla="*/ 121207 h 1022907"/>
              <a:gd name="connsiteX50" fmla="*/ 1219200 w 2082800"/>
              <a:gd name="connsiteY50" fmla="*/ 83107 h 1022907"/>
              <a:gd name="connsiteX51" fmla="*/ 1066800 w 2082800"/>
              <a:gd name="connsiteY51" fmla="*/ 70407 h 1022907"/>
              <a:gd name="connsiteX52" fmla="*/ 939800 w 2082800"/>
              <a:gd name="connsiteY52" fmla="*/ 57707 h 1022907"/>
              <a:gd name="connsiteX53" fmla="*/ 863600 w 2082800"/>
              <a:gd name="connsiteY53" fmla="*/ 70407 h 1022907"/>
              <a:gd name="connsiteX54" fmla="*/ 850900 w 2082800"/>
              <a:gd name="connsiteY54" fmla="*/ 108507 h 1022907"/>
              <a:gd name="connsiteX55" fmla="*/ 673100 w 2082800"/>
              <a:gd name="connsiteY55" fmla="*/ 108507 h 1022907"/>
              <a:gd name="connsiteX56" fmla="*/ 673100 w 2082800"/>
              <a:gd name="connsiteY56" fmla="*/ 108507 h 102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82800" h="1022907">
                <a:moveTo>
                  <a:pt x="1333500" y="83107"/>
                </a:moveTo>
                <a:lnTo>
                  <a:pt x="1333500" y="83107"/>
                </a:lnTo>
                <a:cubicBezTo>
                  <a:pt x="1286933" y="78874"/>
                  <a:pt x="1240559" y="70407"/>
                  <a:pt x="1193800" y="70407"/>
                </a:cubicBezTo>
                <a:cubicBezTo>
                  <a:pt x="1025794" y="70407"/>
                  <a:pt x="1207449" y="85785"/>
                  <a:pt x="1092200" y="95807"/>
                </a:cubicBezTo>
                <a:cubicBezTo>
                  <a:pt x="1007746" y="103151"/>
                  <a:pt x="922867" y="104274"/>
                  <a:pt x="838200" y="108507"/>
                </a:cubicBezTo>
                <a:cubicBezTo>
                  <a:pt x="726504" y="136431"/>
                  <a:pt x="801736" y="123138"/>
                  <a:pt x="596900" y="108507"/>
                </a:cubicBezTo>
                <a:lnTo>
                  <a:pt x="431800" y="95807"/>
                </a:lnTo>
                <a:cubicBezTo>
                  <a:pt x="410633" y="91574"/>
                  <a:pt x="389635" y="86389"/>
                  <a:pt x="368300" y="83107"/>
                </a:cubicBezTo>
                <a:cubicBezTo>
                  <a:pt x="334567" y="77917"/>
                  <a:pt x="299628" y="79387"/>
                  <a:pt x="266700" y="70407"/>
                </a:cubicBezTo>
                <a:cubicBezTo>
                  <a:pt x="251974" y="66391"/>
                  <a:pt x="241300" y="53474"/>
                  <a:pt x="228600" y="45007"/>
                </a:cubicBezTo>
                <a:cubicBezTo>
                  <a:pt x="224367" y="32307"/>
                  <a:pt x="229152" y="8800"/>
                  <a:pt x="215900" y="6907"/>
                </a:cubicBezTo>
                <a:cubicBezTo>
                  <a:pt x="94822" y="-10390"/>
                  <a:pt x="78595" y="5710"/>
                  <a:pt x="0" y="45007"/>
                </a:cubicBezTo>
                <a:cubicBezTo>
                  <a:pt x="10329" y="75995"/>
                  <a:pt x="13481" y="96588"/>
                  <a:pt x="38100" y="121207"/>
                </a:cubicBezTo>
                <a:cubicBezTo>
                  <a:pt x="48893" y="132000"/>
                  <a:pt x="63500" y="138140"/>
                  <a:pt x="76200" y="146607"/>
                </a:cubicBezTo>
                <a:cubicBezTo>
                  <a:pt x="90343" y="189035"/>
                  <a:pt x="90969" y="187667"/>
                  <a:pt x="101600" y="235507"/>
                </a:cubicBezTo>
                <a:cubicBezTo>
                  <a:pt x="106283" y="256579"/>
                  <a:pt x="104647" y="279700"/>
                  <a:pt x="114300" y="299007"/>
                </a:cubicBezTo>
                <a:cubicBezTo>
                  <a:pt x="126523" y="323453"/>
                  <a:pt x="168619" y="347920"/>
                  <a:pt x="190500" y="362507"/>
                </a:cubicBezTo>
                <a:cubicBezTo>
                  <a:pt x="235825" y="430495"/>
                  <a:pt x="205107" y="389814"/>
                  <a:pt x="292100" y="476807"/>
                </a:cubicBezTo>
                <a:cubicBezTo>
                  <a:pt x="339666" y="524373"/>
                  <a:pt x="313161" y="509227"/>
                  <a:pt x="368300" y="527607"/>
                </a:cubicBezTo>
                <a:cubicBezTo>
                  <a:pt x="370491" y="530528"/>
                  <a:pt x="427157" y="604127"/>
                  <a:pt x="431800" y="616507"/>
                </a:cubicBezTo>
                <a:cubicBezTo>
                  <a:pt x="439379" y="636718"/>
                  <a:pt x="436921" y="659796"/>
                  <a:pt x="444500" y="680007"/>
                </a:cubicBezTo>
                <a:cubicBezTo>
                  <a:pt x="455109" y="708297"/>
                  <a:pt x="488235" y="736442"/>
                  <a:pt x="508000" y="756207"/>
                </a:cubicBezTo>
                <a:cubicBezTo>
                  <a:pt x="530353" y="823267"/>
                  <a:pt x="509561" y="786881"/>
                  <a:pt x="596900" y="845107"/>
                </a:cubicBezTo>
                <a:lnTo>
                  <a:pt x="635000" y="870507"/>
                </a:lnTo>
                <a:cubicBezTo>
                  <a:pt x="643467" y="883207"/>
                  <a:pt x="649607" y="897814"/>
                  <a:pt x="660400" y="908607"/>
                </a:cubicBezTo>
                <a:cubicBezTo>
                  <a:pt x="671193" y="919400"/>
                  <a:pt x="688965" y="922088"/>
                  <a:pt x="698500" y="934007"/>
                </a:cubicBezTo>
                <a:cubicBezTo>
                  <a:pt x="713720" y="953033"/>
                  <a:pt x="706404" y="999227"/>
                  <a:pt x="736600" y="1010207"/>
                </a:cubicBezTo>
                <a:cubicBezTo>
                  <a:pt x="772626" y="1023308"/>
                  <a:pt x="812800" y="1018674"/>
                  <a:pt x="850900" y="1022907"/>
                </a:cubicBezTo>
                <a:cubicBezTo>
                  <a:pt x="948267" y="1018674"/>
                  <a:pt x="1045808" y="1017406"/>
                  <a:pt x="1143000" y="1010207"/>
                </a:cubicBezTo>
                <a:cubicBezTo>
                  <a:pt x="1162967" y="1008728"/>
                  <a:pt x="1264380" y="975854"/>
                  <a:pt x="1270000" y="972107"/>
                </a:cubicBezTo>
                <a:cubicBezTo>
                  <a:pt x="1282700" y="963640"/>
                  <a:pt x="1294152" y="952906"/>
                  <a:pt x="1308100" y="946707"/>
                </a:cubicBezTo>
                <a:cubicBezTo>
                  <a:pt x="1332566" y="935833"/>
                  <a:pt x="1358900" y="929774"/>
                  <a:pt x="1384300" y="921307"/>
                </a:cubicBezTo>
                <a:cubicBezTo>
                  <a:pt x="1397000" y="917074"/>
                  <a:pt x="1409116" y="910267"/>
                  <a:pt x="1422400" y="908607"/>
                </a:cubicBezTo>
                <a:cubicBezTo>
                  <a:pt x="1446762" y="905562"/>
                  <a:pt x="1567887" y="891824"/>
                  <a:pt x="1600200" y="883207"/>
                </a:cubicBezTo>
                <a:cubicBezTo>
                  <a:pt x="1639005" y="872859"/>
                  <a:pt x="1674886" y="851709"/>
                  <a:pt x="1714500" y="845107"/>
                </a:cubicBezTo>
                <a:cubicBezTo>
                  <a:pt x="1739900" y="840874"/>
                  <a:pt x="1765718" y="838652"/>
                  <a:pt x="1790700" y="832407"/>
                </a:cubicBezTo>
                <a:cubicBezTo>
                  <a:pt x="2043968" y="769090"/>
                  <a:pt x="1736286" y="834621"/>
                  <a:pt x="1917700" y="794307"/>
                </a:cubicBezTo>
                <a:cubicBezTo>
                  <a:pt x="1992503" y="777684"/>
                  <a:pt x="1994825" y="779904"/>
                  <a:pt x="2082800" y="768907"/>
                </a:cubicBezTo>
                <a:cubicBezTo>
                  <a:pt x="2078567" y="756207"/>
                  <a:pt x="2076742" y="742430"/>
                  <a:pt x="2070100" y="730807"/>
                </a:cubicBezTo>
                <a:cubicBezTo>
                  <a:pt x="2059598" y="712429"/>
                  <a:pt x="2040597" y="699349"/>
                  <a:pt x="2032000" y="680007"/>
                </a:cubicBezTo>
                <a:cubicBezTo>
                  <a:pt x="2023233" y="660282"/>
                  <a:pt x="2022582" y="637842"/>
                  <a:pt x="2019300" y="616507"/>
                </a:cubicBezTo>
                <a:cubicBezTo>
                  <a:pt x="1987777" y="411606"/>
                  <a:pt x="2024125" y="582594"/>
                  <a:pt x="1993900" y="476807"/>
                </a:cubicBezTo>
                <a:cubicBezTo>
                  <a:pt x="1989105" y="460024"/>
                  <a:pt x="1992694" y="439143"/>
                  <a:pt x="1981200" y="426007"/>
                </a:cubicBezTo>
                <a:cubicBezTo>
                  <a:pt x="1961098" y="403033"/>
                  <a:pt x="1905000" y="375207"/>
                  <a:pt x="1905000" y="375207"/>
                </a:cubicBezTo>
                <a:cubicBezTo>
                  <a:pt x="1891766" y="335504"/>
                  <a:pt x="1878931" y="285861"/>
                  <a:pt x="1841500" y="260907"/>
                </a:cubicBezTo>
                <a:cubicBezTo>
                  <a:pt x="1828800" y="252440"/>
                  <a:pt x="1815126" y="245278"/>
                  <a:pt x="1803400" y="235507"/>
                </a:cubicBezTo>
                <a:cubicBezTo>
                  <a:pt x="1789602" y="224009"/>
                  <a:pt x="1782875" y="201107"/>
                  <a:pt x="1765300" y="197407"/>
                </a:cubicBezTo>
                <a:cubicBezTo>
                  <a:pt x="1698890" y="183426"/>
                  <a:pt x="1629833" y="188940"/>
                  <a:pt x="1562100" y="184707"/>
                </a:cubicBezTo>
                <a:cubicBezTo>
                  <a:pt x="1355739" y="155227"/>
                  <a:pt x="1582952" y="193095"/>
                  <a:pt x="1397000" y="146607"/>
                </a:cubicBezTo>
                <a:cubicBezTo>
                  <a:pt x="1371221" y="140162"/>
                  <a:pt x="1333607" y="132139"/>
                  <a:pt x="1308100" y="121207"/>
                </a:cubicBezTo>
                <a:cubicBezTo>
                  <a:pt x="1283846" y="110812"/>
                  <a:pt x="1248023" y="86950"/>
                  <a:pt x="1219200" y="83107"/>
                </a:cubicBezTo>
                <a:cubicBezTo>
                  <a:pt x="1168671" y="76370"/>
                  <a:pt x="1117567" y="75022"/>
                  <a:pt x="1066800" y="70407"/>
                </a:cubicBezTo>
                <a:lnTo>
                  <a:pt x="939800" y="57707"/>
                </a:lnTo>
                <a:cubicBezTo>
                  <a:pt x="914400" y="61940"/>
                  <a:pt x="885958" y="57631"/>
                  <a:pt x="863600" y="70407"/>
                </a:cubicBezTo>
                <a:cubicBezTo>
                  <a:pt x="851977" y="77049"/>
                  <a:pt x="864027" y="105882"/>
                  <a:pt x="850900" y="108507"/>
                </a:cubicBezTo>
                <a:cubicBezTo>
                  <a:pt x="792784" y="120130"/>
                  <a:pt x="732367" y="108507"/>
                  <a:pt x="673100" y="108507"/>
                </a:cubicBezTo>
                <a:lnTo>
                  <a:pt x="673100" y="108507"/>
                </a:lnTo>
              </a:path>
            </a:pathLst>
          </a:custGeom>
          <a:solidFill>
            <a:schemeClr val="accent3"/>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Oval 168"/>
          <p:cNvSpPr/>
          <p:nvPr/>
        </p:nvSpPr>
        <p:spPr>
          <a:xfrm>
            <a:off x="57150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1336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324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a:off x="2971800" y="2514600"/>
            <a:ext cx="2819400" cy="3505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3200400" y="5181600"/>
            <a:ext cx="4038600" cy="7620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629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2390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7818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2133600" y="2895600"/>
            <a:ext cx="5410200" cy="17526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68" name="Oval 167"/>
          <p:cNvSpPr/>
          <p:nvPr/>
        </p:nvSpPr>
        <p:spPr>
          <a:xfrm>
            <a:off x="6172200" y="2514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flipV="1">
            <a:off x="2209800" y="4419600"/>
            <a:ext cx="5486400" cy="9144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69342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3" name="Straight Connector 142"/>
          <p:cNvCxnSpPr/>
          <p:nvPr/>
        </p:nvCxnSpPr>
        <p:spPr>
          <a:xfrm flipV="1">
            <a:off x="1600200" y="2362200"/>
            <a:ext cx="4343400" cy="19812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0866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1" name="Straight Connector 150"/>
          <p:cNvCxnSpPr>
            <a:stCxn id="6" idx="0"/>
            <a:endCxn id="6" idx="5"/>
          </p:cNvCxnSpPr>
          <p:nvPr/>
        </p:nvCxnSpPr>
        <p:spPr>
          <a:xfrm>
            <a:off x="4648200" y="2133600"/>
            <a:ext cx="2155261" cy="344716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7239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670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7162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1242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60198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1242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438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a:off x="1600200" y="3810000"/>
            <a:ext cx="6096000" cy="2667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1242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32766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1242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29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7338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2766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429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1910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3434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4958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6482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800600" y="5029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9530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1054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752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133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1910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7338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1910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505200" y="2438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8580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9530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800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4196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1054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257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86400" y="4495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029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2004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867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102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638800" y="3124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4864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477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286000" y="3429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7432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5908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7432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981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048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191000" y="2209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2590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1148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20574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8100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9624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114800" y="5257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267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2743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958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9530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19050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17526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2209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3622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2590800" y="4038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4419600" y="2286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23622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2971800" y="4876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38100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3276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429000" y="533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2578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3124200" y="5410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886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038600" y="5943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4343400" y="2590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4495800" y="2743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6482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800600" y="3048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410200" y="2362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162800" y="3886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257800" y="3505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248400" y="2971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7056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7150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8674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66294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172200" y="4419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63246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64770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791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172200" y="3581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9342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629400" y="5486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638800" y="5715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334000" y="3733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553200" y="3810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1981200" y="3962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5867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22098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37338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181600" y="3276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4038600" y="3657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2819400" y="2667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38862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495800" y="4114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41910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47244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6172200" y="4953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5105400" y="4724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5257800" y="5105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4724400" y="3352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562600" y="5181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3581400" y="2895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62400" y="2819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6019800" y="563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72200" y="579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2514600" y="2743200"/>
            <a:ext cx="431052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52" name="Slide Number Placeholder 151"/>
          <p:cNvSpPr>
            <a:spLocks noGrp="1"/>
          </p:cNvSpPr>
          <p:nvPr>
            <p:ph type="sldNum" sz="quarter" idx="12"/>
          </p:nvPr>
        </p:nvSpPr>
        <p:spPr/>
        <p:txBody>
          <a:bodyPr>
            <a:normAutofit fontScale="85000" lnSpcReduction="20000"/>
          </a:bodyPr>
          <a:lstStyle/>
          <a:p>
            <a:fld id="{1AD93096-5B34-4342-9326-69289CEAE4C2}" type="slidenum">
              <a:rPr lang="en-US" smtClean="0"/>
              <a:pPr/>
              <a:t>42</a:t>
            </a:fld>
            <a:endParaRPr lang="en-US" dirty="0">
              <a:solidFill>
                <a:srgbClr val="FFFFFF"/>
              </a:solidFill>
            </a:endParaRPr>
          </a:p>
        </p:txBody>
      </p:sp>
      <p:sp>
        <p:nvSpPr>
          <p:cNvPr id="3" name="Rectangle 2"/>
          <p:cNvSpPr/>
          <p:nvPr/>
        </p:nvSpPr>
        <p:spPr>
          <a:xfrm>
            <a:off x="0" y="1511300"/>
            <a:ext cx="9144000" cy="5410200"/>
          </a:xfrm>
          <a:prstGeom prst="rect">
            <a:avLst/>
          </a:prstGeom>
          <a:solidFill>
            <a:schemeClr val="accent4">
              <a:lumMod val="60000"/>
              <a:lumOff val="40000"/>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Freeform 152"/>
          <p:cNvSpPr/>
          <p:nvPr/>
        </p:nvSpPr>
        <p:spPr>
          <a:xfrm>
            <a:off x="4114800" y="3886200"/>
            <a:ext cx="2082800" cy="1022907"/>
          </a:xfrm>
          <a:custGeom>
            <a:avLst/>
            <a:gdLst>
              <a:gd name="connsiteX0" fmla="*/ 1333500 w 2082800"/>
              <a:gd name="connsiteY0" fmla="*/ 83107 h 1022907"/>
              <a:gd name="connsiteX1" fmla="*/ 1333500 w 2082800"/>
              <a:gd name="connsiteY1" fmla="*/ 83107 h 1022907"/>
              <a:gd name="connsiteX2" fmla="*/ 1193800 w 2082800"/>
              <a:gd name="connsiteY2" fmla="*/ 70407 h 1022907"/>
              <a:gd name="connsiteX3" fmla="*/ 1092200 w 2082800"/>
              <a:gd name="connsiteY3" fmla="*/ 95807 h 1022907"/>
              <a:gd name="connsiteX4" fmla="*/ 838200 w 2082800"/>
              <a:gd name="connsiteY4" fmla="*/ 108507 h 1022907"/>
              <a:gd name="connsiteX5" fmla="*/ 596900 w 2082800"/>
              <a:gd name="connsiteY5" fmla="*/ 108507 h 1022907"/>
              <a:gd name="connsiteX6" fmla="*/ 431800 w 2082800"/>
              <a:gd name="connsiteY6" fmla="*/ 95807 h 1022907"/>
              <a:gd name="connsiteX7" fmla="*/ 368300 w 2082800"/>
              <a:gd name="connsiteY7" fmla="*/ 83107 h 1022907"/>
              <a:gd name="connsiteX8" fmla="*/ 266700 w 2082800"/>
              <a:gd name="connsiteY8" fmla="*/ 70407 h 1022907"/>
              <a:gd name="connsiteX9" fmla="*/ 228600 w 2082800"/>
              <a:gd name="connsiteY9" fmla="*/ 45007 h 1022907"/>
              <a:gd name="connsiteX10" fmla="*/ 215900 w 2082800"/>
              <a:gd name="connsiteY10" fmla="*/ 6907 h 1022907"/>
              <a:gd name="connsiteX11" fmla="*/ 0 w 2082800"/>
              <a:gd name="connsiteY11" fmla="*/ 45007 h 1022907"/>
              <a:gd name="connsiteX12" fmla="*/ 38100 w 2082800"/>
              <a:gd name="connsiteY12" fmla="*/ 121207 h 1022907"/>
              <a:gd name="connsiteX13" fmla="*/ 76200 w 2082800"/>
              <a:gd name="connsiteY13" fmla="*/ 146607 h 1022907"/>
              <a:gd name="connsiteX14" fmla="*/ 101600 w 2082800"/>
              <a:gd name="connsiteY14" fmla="*/ 235507 h 1022907"/>
              <a:gd name="connsiteX15" fmla="*/ 114300 w 2082800"/>
              <a:gd name="connsiteY15" fmla="*/ 299007 h 1022907"/>
              <a:gd name="connsiteX16" fmla="*/ 190500 w 2082800"/>
              <a:gd name="connsiteY16" fmla="*/ 362507 h 1022907"/>
              <a:gd name="connsiteX17" fmla="*/ 292100 w 2082800"/>
              <a:gd name="connsiteY17" fmla="*/ 476807 h 1022907"/>
              <a:gd name="connsiteX18" fmla="*/ 368300 w 2082800"/>
              <a:gd name="connsiteY18" fmla="*/ 527607 h 1022907"/>
              <a:gd name="connsiteX19" fmla="*/ 431800 w 2082800"/>
              <a:gd name="connsiteY19" fmla="*/ 616507 h 1022907"/>
              <a:gd name="connsiteX20" fmla="*/ 444500 w 2082800"/>
              <a:gd name="connsiteY20" fmla="*/ 680007 h 1022907"/>
              <a:gd name="connsiteX21" fmla="*/ 508000 w 2082800"/>
              <a:gd name="connsiteY21" fmla="*/ 756207 h 1022907"/>
              <a:gd name="connsiteX22" fmla="*/ 596900 w 2082800"/>
              <a:gd name="connsiteY22" fmla="*/ 845107 h 1022907"/>
              <a:gd name="connsiteX23" fmla="*/ 635000 w 2082800"/>
              <a:gd name="connsiteY23" fmla="*/ 870507 h 1022907"/>
              <a:gd name="connsiteX24" fmla="*/ 660400 w 2082800"/>
              <a:gd name="connsiteY24" fmla="*/ 908607 h 1022907"/>
              <a:gd name="connsiteX25" fmla="*/ 698500 w 2082800"/>
              <a:gd name="connsiteY25" fmla="*/ 934007 h 1022907"/>
              <a:gd name="connsiteX26" fmla="*/ 736600 w 2082800"/>
              <a:gd name="connsiteY26" fmla="*/ 1010207 h 1022907"/>
              <a:gd name="connsiteX27" fmla="*/ 850900 w 2082800"/>
              <a:gd name="connsiteY27" fmla="*/ 1022907 h 1022907"/>
              <a:gd name="connsiteX28" fmla="*/ 1143000 w 2082800"/>
              <a:gd name="connsiteY28" fmla="*/ 1010207 h 1022907"/>
              <a:gd name="connsiteX29" fmla="*/ 1270000 w 2082800"/>
              <a:gd name="connsiteY29" fmla="*/ 972107 h 1022907"/>
              <a:gd name="connsiteX30" fmla="*/ 1308100 w 2082800"/>
              <a:gd name="connsiteY30" fmla="*/ 946707 h 1022907"/>
              <a:gd name="connsiteX31" fmla="*/ 1384300 w 2082800"/>
              <a:gd name="connsiteY31" fmla="*/ 921307 h 1022907"/>
              <a:gd name="connsiteX32" fmla="*/ 1422400 w 2082800"/>
              <a:gd name="connsiteY32" fmla="*/ 908607 h 1022907"/>
              <a:gd name="connsiteX33" fmla="*/ 1600200 w 2082800"/>
              <a:gd name="connsiteY33" fmla="*/ 883207 h 1022907"/>
              <a:gd name="connsiteX34" fmla="*/ 1714500 w 2082800"/>
              <a:gd name="connsiteY34" fmla="*/ 845107 h 1022907"/>
              <a:gd name="connsiteX35" fmla="*/ 1790700 w 2082800"/>
              <a:gd name="connsiteY35" fmla="*/ 832407 h 1022907"/>
              <a:gd name="connsiteX36" fmla="*/ 1917700 w 2082800"/>
              <a:gd name="connsiteY36" fmla="*/ 794307 h 1022907"/>
              <a:gd name="connsiteX37" fmla="*/ 2082800 w 2082800"/>
              <a:gd name="connsiteY37" fmla="*/ 768907 h 1022907"/>
              <a:gd name="connsiteX38" fmla="*/ 2070100 w 2082800"/>
              <a:gd name="connsiteY38" fmla="*/ 730807 h 1022907"/>
              <a:gd name="connsiteX39" fmla="*/ 2032000 w 2082800"/>
              <a:gd name="connsiteY39" fmla="*/ 680007 h 1022907"/>
              <a:gd name="connsiteX40" fmla="*/ 2019300 w 2082800"/>
              <a:gd name="connsiteY40" fmla="*/ 616507 h 1022907"/>
              <a:gd name="connsiteX41" fmla="*/ 1993900 w 2082800"/>
              <a:gd name="connsiteY41" fmla="*/ 476807 h 1022907"/>
              <a:gd name="connsiteX42" fmla="*/ 1981200 w 2082800"/>
              <a:gd name="connsiteY42" fmla="*/ 426007 h 1022907"/>
              <a:gd name="connsiteX43" fmla="*/ 1905000 w 2082800"/>
              <a:gd name="connsiteY43" fmla="*/ 375207 h 1022907"/>
              <a:gd name="connsiteX44" fmla="*/ 1841500 w 2082800"/>
              <a:gd name="connsiteY44" fmla="*/ 260907 h 1022907"/>
              <a:gd name="connsiteX45" fmla="*/ 1803400 w 2082800"/>
              <a:gd name="connsiteY45" fmla="*/ 235507 h 1022907"/>
              <a:gd name="connsiteX46" fmla="*/ 1765300 w 2082800"/>
              <a:gd name="connsiteY46" fmla="*/ 197407 h 1022907"/>
              <a:gd name="connsiteX47" fmla="*/ 1562100 w 2082800"/>
              <a:gd name="connsiteY47" fmla="*/ 184707 h 1022907"/>
              <a:gd name="connsiteX48" fmla="*/ 1397000 w 2082800"/>
              <a:gd name="connsiteY48" fmla="*/ 146607 h 1022907"/>
              <a:gd name="connsiteX49" fmla="*/ 1308100 w 2082800"/>
              <a:gd name="connsiteY49" fmla="*/ 121207 h 1022907"/>
              <a:gd name="connsiteX50" fmla="*/ 1219200 w 2082800"/>
              <a:gd name="connsiteY50" fmla="*/ 83107 h 1022907"/>
              <a:gd name="connsiteX51" fmla="*/ 1066800 w 2082800"/>
              <a:gd name="connsiteY51" fmla="*/ 70407 h 1022907"/>
              <a:gd name="connsiteX52" fmla="*/ 939800 w 2082800"/>
              <a:gd name="connsiteY52" fmla="*/ 57707 h 1022907"/>
              <a:gd name="connsiteX53" fmla="*/ 863600 w 2082800"/>
              <a:gd name="connsiteY53" fmla="*/ 70407 h 1022907"/>
              <a:gd name="connsiteX54" fmla="*/ 850900 w 2082800"/>
              <a:gd name="connsiteY54" fmla="*/ 108507 h 1022907"/>
              <a:gd name="connsiteX55" fmla="*/ 673100 w 2082800"/>
              <a:gd name="connsiteY55" fmla="*/ 108507 h 1022907"/>
              <a:gd name="connsiteX56" fmla="*/ 673100 w 2082800"/>
              <a:gd name="connsiteY56" fmla="*/ 108507 h 102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82800" h="1022907">
                <a:moveTo>
                  <a:pt x="1333500" y="83107"/>
                </a:moveTo>
                <a:lnTo>
                  <a:pt x="1333500" y="83107"/>
                </a:lnTo>
                <a:cubicBezTo>
                  <a:pt x="1286933" y="78874"/>
                  <a:pt x="1240559" y="70407"/>
                  <a:pt x="1193800" y="70407"/>
                </a:cubicBezTo>
                <a:cubicBezTo>
                  <a:pt x="1025794" y="70407"/>
                  <a:pt x="1207449" y="85785"/>
                  <a:pt x="1092200" y="95807"/>
                </a:cubicBezTo>
                <a:cubicBezTo>
                  <a:pt x="1007746" y="103151"/>
                  <a:pt x="922867" y="104274"/>
                  <a:pt x="838200" y="108507"/>
                </a:cubicBezTo>
                <a:cubicBezTo>
                  <a:pt x="726504" y="136431"/>
                  <a:pt x="801736" y="123138"/>
                  <a:pt x="596900" y="108507"/>
                </a:cubicBezTo>
                <a:lnTo>
                  <a:pt x="431800" y="95807"/>
                </a:lnTo>
                <a:cubicBezTo>
                  <a:pt x="410633" y="91574"/>
                  <a:pt x="389635" y="86389"/>
                  <a:pt x="368300" y="83107"/>
                </a:cubicBezTo>
                <a:cubicBezTo>
                  <a:pt x="334567" y="77917"/>
                  <a:pt x="299628" y="79387"/>
                  <a:pt x="266700" y="70407"/>
                </a:cubicBezTo>
                <a:cubicBezTo>
                  <a:pt x="251974" y="66391"/>
                  <a:pt x="241300" y="53474"/>
                  <a:pt x="228600" y="45007"/>
                </a:cubicBezTo>
                <a:cubicBezTo>
                  <a:pt x="224367" y="32307"/>
                  <a:pt x="229152" y="8800"/>
                  <a:pt x="215900" y="6907"/>
                </a:cubicBezTo>
                <a:cubicBezTo>
                  <a:pt x="94822" y="-10390"/>
                  <a:pt x="78595" y="5710"/>
                  <a:pt x="0" y="45007"/>
                </a:cubicBezTo>
                <a:cubicBezTo>
                  <a:pt x="10329" y="75995"/>
                  <a:pt x="13481" y="96588"/>
                  <a:pt x="38100" y="121207"/>
                </a:cubicBezTo>
                <a:cubicBezTo>
                  <a:pt x="48893" y="132000"/>
                  <a:pt x="63500" y="138140"/>
                  <a:pt x="76200" y="146607"/>
                </a:cubicBezTo>
                <a:cubicBezTo>
                  <a:pt x="90343" y="189035"/>
                  <a:pt x="90969" y="187667"/>
                  <a:pt x="101600" y="235507"/>
                </a:cubicBezTo>
                <a:cubicBezTo>
                  <a:pt x="106283" y="256579"/>
                  <a:pt x="104647" y="279700"/>
                  <a:pt x="114300" y="299007"/>
                </a:cubicBezTo>
                <a:cubicBezTo>
                  <a:pt x="126523" y="323453"/>
                  <a:pt x="168619" y="347920"/>
                  <a:pt x="190500" y="362507"/>
                </a:cubicBezTo>
                <a:cubicBezTo>
                  <a:pt x="235825" y="430495"/>
                  <a:pt x="205107" y="389814"/>
                  <a:pt x="292100" y="476807"/>
                </a:cubicBezTo>
                <a:cubicBezTo>
                  <a:pt x="339666" y="524373"/>
                  <a:pt x="313161" y="509227"/>
                  <a:pt x="368300" y="527607"/>
                </a:cubicBezTo>
                <a:cubicBezTo>
                  <a:pt x="370491" y="530528"/>
                  <a:pt x="427157" y="604127"/>
                  <a:pt x="431800" y="616507"/>
                </a:cubicBezTo>
                <a:cubicBezTo>
                  <a:pt x="439379" y="636718"/>
                  <a:pt x="436921" y="659796"/>
                  <a:pt x="444500" y="680007"/>
                </a:cubicBezTo>
                <a:cubicBezTo>
                  <a:pt x="455109" y="708297"/>
                  <a:pt x="488235" y="736442"/>
                  <a:pt x="508000" y="756207"/>
                </a:cubicBezTo>
                <a:cubicBezTo>
                  <a:pt x="530353" y="823267"/>
                  <a:pt x="509561" y="786881"/>
                  <a:pt x="596900" y="845107"/>
                </a:cubicBezTo>
                <a:lnTo>
                  <a:pt x="635000" y="870507"/>
                </a:lnTo>
                <a:cubicBezTo>
                  <a:pt x="643467" y="883207"/>
                  <a:pt x="649607" y="897814"/>
                  <a:pt x="660400" y="908607"/>
                </a:cubicBezTo>
                <a:cubicBezTo>
                  <a:pt x="671193" y="919400"/>
                  <a:pt x="688965" y="922088"/>
                  <a:pt x="698500" y="934007"/>
                </a:cubicBezTo>
                <a:cubicBezTo>
                  <a:pt x="713720" y="953033"/>
                  <a:pt x="706404" y="999227"/>
                  <a:pt x="736600" y="1010207"/>
                </a:cubicBezTo>
                <a:cubicBezTo>
                  <a:pt x="772626" y="1023308"/>
                  <a:pt x="812800" y="1018674"/>
                  <a:pt x="850900" y="1022907"/>
                </a:cubicBezTo>
                <a:cubicBezTo>
                  <a:pt x="948267" y="1018674"/>
                  <a:pt x="1045808" y="1017406"/>
                  <a:pt x="1143000" y="1010207"/>
                </a:cubicBezTo>
                <a:cubicBezTo>
                  <a:pt x="1162967" y="1008728"/>
                  <a:pt x="1264380" y="975854"/>
                  <a:pt x="1270000" y="972107"/>
                </a:cubicBezTo>
                <a:cubicBezTo>
                  <a:pt x="1282700" y="963640"/>
                  <a:pt x="1294152" y="952906"/>
                  <a:pt x="1308100" y="946707"/>
                </a:cubicBezTo>
                <a:cubicBezTo>
                  <a:pt x="1332566" y="935833"/>
                  <a:pt x="1358900" y="929774"/>
                  <a:pt x="1384300" y="921307"/>
                </a:cubicBezTo>
                <a:cubicBezTo>
                  <a:pt x="1397000" y="917074"/>
                  <a:pt x="1409116" y="910267"/>
                  <a:pt x="1422400" y="908607"/>
                </a:cubicBezTo>
                <a:cubicBezTo>
                  <a:pt x="1446762" y="905562"/>
                  <a:pt x="1567887" y="891824"/>
                  <a:pt x="1600200" y="883207"/>
                </a:cubicBezTo>
                <a:cubicBezTo>
                  <a:pt x="1639005" y="872859"/>
                  <a:pt x="1674886" y="851709"/>
                  <a:pt x="1714500" y="845107"/>
                </a:cubicBezTo>
                <a:cubicBezTo>
                  <a:pt x="1739900" y="840874"/>
                  <a:pt x="1765718" y="838652"/>
                  <a:pt x="1790700" y="832407"/>
                </a:cubicBezTo>
                <a:cubicBezTo>
                  <a:pt x="2043968" y="769090"/>
                  <a:pt x="1736286" y="834621"/>
                  <a:pt x="1917700" y="794307"/>
                </a:cubicBezTo>
                <a:cubicBezTo>
                  <a:pt x="1992503" y="777684"/>
                  <a:pt x="1994825" y="779904"/>
                  <a:pt x="2082800" y="768907"/>
                </a:cubicBezTo>
                <a:cubicBezTo>
                  <a:pt x="2078567" y="756207"/>
                  <a:pt x="2076742" y="742430"/>
                  <a:pt x="2070100" y="730807"/>
                </a:cubicBezTo>
                <a:cubicBezTo>
                  <a:pt x="2059598" y="712429"/>
                  <a:pt x="2040597" y="699349"/>
                  <a:pt x="2032000" y="680007"/>
                </a:cubicBezTo>
                <a:cubicBezTo>
                  <a:pt x="2023233" y="660282"/>
                  <a:pt x="2022582" y="637842"/>
                  <a:pt x="2019300" y="616507"/>
                </a:cubicBezTo>
                <a:cubicBezTo>
                  <a:pt x="1987777" y="411606"/>
                  <a:pt x="2024125" y="582594"/>
                  <a:pt x="1993900" y="476807"/>
                </a:cubicBezTo>
                <a:cubicBezTo>
                  <a:pt x="1989105" y="460024"/>
                  <a:pt x="1992694" y="439143"/>
                  <a:pt x="1981200" y="426007"/>
                </a:cubicBezTo>
                <a:cubicBezTo>
                  <a:pt x="1961098" y="403033"/>
                  <a:pt x="1905000" y="375207"/>
                  <a:pt x="1905000" y="375207"/>
                </a:cubicBezTo>
                <a:cubicBezTo>
                  <a:pt x="1891766" y="335504"/>
                  <a:pt x="1878931" y="285861"/>
                  <a:pt x="1841500" y="260907"/>
                </a:cubicBezTo>
                <a:cubicBezTo>
                  <a:pt x="1828800" y="252440"/>
                  <a:pt x="1815126" y="245278"/>
                  <a:pt x="1803400" y="235507"/>
                </a:cubicBezTo>
                <a:cubicBezTo>
                  <a:pt x="1789602" y="224009"/>
                  <a:pt x="1782875" y="201107"/>
                  <a:pt x="1765300" y="197407"/>
                </a:cubicBezTo>
                <a:cubicBezTo>
                  <a:pt x="1698890" y="183426"/>
                  <a:pt x="1629833" y="188940"/>
                  <a:pt x="1562100" y="184707"/>
                </a:cubicBezTo>
                <a:cubicBezTo>
                  <a:pt x="1355739" y="155227"/>
                  <a:pt x="1582952" y="193095"/>
                  <a:pt x="1397000" y="146607"/>
                </a:cubicBezTo>
                <a:cubicBezTo>
                  <a:pt x="1371221" y="140162"/>
                  <a:pt x="1333607" y="132139"/>
                  <a:pt x="1308100" y="121207"/>
                </a:cubicBezTo>
                <a:cubicBezTo>
                  <a:pt x="1283846" y="110812"/>
                  <a:pt x="1248023" y="86950"/>
                  <a:pt x="1219200" y="83107"/>
                </a:cubicBezTo>
                <a:cubicBezTo>
                  <a:pt x="1168671" y="76370"/>
                  <a:pt x="1117567" y="75022"/>
                  <a:pt x="1066800" y="70407"/>
                </a:cubicBezTo>
                <a:lnTo>
                  <a:pt x="939800" y="57707"/>
                </a:lnTo>
                <a:cubicBezTo>
                  <a:pt x="914400" y="61940"/>
                  <a:pt x="885958" y="57631"/>
                  <a:pt x="863600" y="70407"/>
                </a:cubicBezTo>
                <a:cubicBezTo>
                  <a:pt x="851977" y="77049"/>
                  <a:pt x="864027" y="105882"/>
                  <a:pt x="850900" y="108507"/>
                </a:cubicBezTo>
                <a:cubicBezTo>
                  <a:pt x="792784" y="120130"/>
                  <a:pt x="732367" y="108507"/>
                  <a:pt x="673100" y="108507"/>
                </a:cubicBezTo>
                <a:lnTo>
                  <a:pt x="673100" y="108507"/>
                </a:lnTo>
              </a:path>
            </a:pathLst>
          </a:custGeom>
          <a:solidFill>
            <a:schemeClr val="accent3">
              <a:lumMod val="75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Oval 153"/>
          <p:cNvSpPr/>
          <p:nvPr/>
        </p:nvSpPr>
        <p:spPr>
          <a:xfrm>
            <a:off x="4495800" y="4191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4648200" y="4343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257800" y="44323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49530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5105400" y="48006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4953000" y="4216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5143500" y="40767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4724400" y="4064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5181600" y="46101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5372100" y="42164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5524500" y="43688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5676900" y="4521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5715000" y="4267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486400" y="46482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6019800" y="4572000"/>
            <a:ext cx="76200" cy="76200"/>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819400" y="2209800"/>
            <a:ext cx="4343400" cy="369332"/>
          </a:xfrm>
          <a:prstGeom prst="rect">
            <a:avLst/>
          </a:prstGeom>
          <a:noFill/>
        </p:spPr>
        <p:txBody>
          <a:bodyPr wrap="square" rtlCol="0">
            <a:spAutoFit/>
          </a:bodyPr>
          <a:lstStyle/>
          <a:p>
            <a:endParaRPr lang="en-US" dirty="0"/>
          </a:p>
        </p:txBody>
      </p:sp>
      <p:sp>
        <p:nvSpPr>
          <p:cNvPr id="176" name="TextBox 175"/>
          <p:cNvSpPr txBox="1"/>
          <p:nvPr/>
        </p:nvSpPr>
        <p:spPr>
          <a:xfrm>
            <a:off x="2743200" y="3378784"/>
            <a:ext cx="4876800" cy="538609"/>
          </a:xfrm>
          <a:prstGeom prst="rect">
            <a:avLst/>
          </a:prstGeom>
          <a:noFill/>
        </p:spPr>
        <p:txBody>
          <a:bodyPr wrap="square" rtlCol="0">
            <a:spAutoFit/>
          </a:bodyPr>
          <a:lstStyle/>
          <a:p>
            <a:r>
              <a:rPr lang="en-US" sz="2900" dirty="0" smtClean="0"/>
              <a:t>Pick a random cell</a:t>
            </a:r>
            <a:endParaRPr lang="en-US" sz="2900" dirty="0"/>
          </a:p>
        </p:txBody>
      </p:sp>
      <p:sp>
        <p:nvSpPr>
          <p:cNvPr id="177" name="TextBox 176"/>
          <p:cNvSpPr txBox="1"/>
          <p:nvPr/>
        </p:nvSpPr>
        <p:spPr>
          <a:xfrm>
            <a:off x="609600" y="5029200"/>
            <a:ext cx="8382000" cy="984885"/>
          </a:xfrm>
          <a:prstGeom prst="rect">
            <a:avLst/>
          </a:prstGeom>
          <a:noFill/>
        </p:spPr>
        <p:txBody>
          <a:bodyPr wrap="square" rtlCol="0">
            <a:spAutoFit/>
          </a:bodyPr>
          <a:lstStyle/>
          <a:p>
            <a:pPr algn="r"/>
            <a:r>
              <a:rPr lang="en-US" sz="2900" dirty="0" smtClean="0"/>
              <a:t>Total # of solutions= #solutions in the cell</a:t>
            </a:r>
          </a:p>
          <a:p>
            <a:pPr algn="r"/>
            <a:r>
              <a:rPr lang="en-US" sz="2900" dirty="0" smtClean="0"/>
              <a:t>* total # of cells</a:t>
            </a:r>
            <a:endParaRPr lang="en-US" sz="2900" dirty="0"/>
          </a:p>
        </p:txBody>
      </p:sp>
    </p:spTree>
    <p:extLst>
      <p:ext uri="{BB962C8B-B14F-4D97-AF65-F5344CB8AC3E}">
        <p14:creationId xmlns:p14="http://schemas.microsoft.com/office/powerpoint/2010/main" val="946355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Algorithm in Action</a:t>
            </a:r>
            <a:endParaRPr lang="en-US" dirty="0"/>
          </a:p>
        </p:txBody>
      </p:sp>
      <p:sp>
        <p:nvSpPr>
          <p:cNvPr id="14" name="Slide Number Placeholder 13"/>
          <p:cNvSpPr>
            <a:spLocks noGrp="1"/>
          </p:cNvSpPr>
          <p:nvPr>
            <p:ph type="sldNum" sz="quarter" idx="12"/>
          </p:nvPr>
        </p:nvSpPr>
        <p:spPr/>
        <p:txBody>
          <a:bodyPr>
            <a:normAutofit fontScale="85000" lnSpcReduction="20000"/>
          </a:bodyPr>
          <a:lstStyle/>
          <a:p>
            <a:fld id="{1AD93096-5B34-4342-9326-69289CEAE4C2}" type="slidenum">
              <a:rPr lang="en-US" smtClean="0"/>
              <a:pPr/>
              <a:t>43</a:t>
            </a:fld>
            <a:endParaRPr lang="en-US" dirty="0">
              <a:solidFill>
                <a:srgbClr val="FFFFFF"/>
              </a:solidFill>
            </a:endParaRPr>
          </a:p>
        </p:txBody>
      </p:sp>
      <p:pic>
        <p:nvPicPr>
          <p:cNvPr id="4" name="Content Placeholder 3" descr="BU005259.png"/>
          <p:cNvPicPr>
            <a:picLocks noGrp="1" noChangeAspect="1"/>
          </p:cNvPicPr>
          <p:nvPr>
            <p:ph sz="quarter" idx="1"/>
          </p:nvPr>
        </p:nvPicPr>
        <p:blipFill>
          <a:blip r:embed="rId2">
            <a:extLst>
              <a:ext uri="{28A0092B-C50C-407E-A947-70E740481C1C}">
                <a14:useLocalDpi xmlns:a14="http://schemas.microsoft.com/office/drawing/2010/main" val="0"/>
              </a:ext>
            </a:extLst>
          </a:blip>
          <a:srcRect l="-31026" r="-31026"/>
          <a:stretch>
            <a:fillRect/>
          </a:stretch>
        </p:blipFill>
        <p:spPr>
          <a:xfrm>
            <a:off x="5127355" y="1600201"/>
            <a:ext cx="2873646" cy="1584533"/>
          </a:xfrm>
        </p:spPr>
      </p:pic>
      <p:sp>
        <p:nvSpPr>
          <p:cNvPr id="5" name="Rectangle 4"/>
          <p:cNvSpPr/>
          <p:nvPr/>
        </p:nvSpPr>
        <p:spPr>
          <a:xfrm>
            <a:off x="11430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690</a:t>
            </a:r>
            <a:endParaRPr lang="en-US" dirty="0">
              <a:solidFill>
                <a:schemeClr val="tx1"/>
              </a:solidFill>
            </a:endParaRPr>
          </a:p>
        </p:txBody>
      </p:sp>
      <p:sp>
        <p:nvSpPr>
          <p:cNvPr id="7" name="Rectangle 6"/>
          <p:cNvSpPr/>
          <p:nvPr/>
        </p:nvSpPr>
        <p:spPr>
          <a:xfrm>
            <a:off x="19812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710</a:t>
            </a:r>
            <a:endParaRPr lang="en-US" dirty="0">
              <a:solidFill>
                <a:schemeClr val="tx1"/>
              </a:solidFill>
            </a:endParaRPr>
          </a:p>
        </p:txBody>
      </p:sp>
      <p:sp>
        <p:nvSpPr>
          <p:cNvPr id="8" name="Rectangle 7"/>
          <p:cNvSpPr/>
          <p:nvPr/>
        </p:nvSpPr>
        <p:spPr>
          <a:xfrm>
            <a:off x="28194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730</a:t>
            </a:r>
            <a:endParaRPr lang="en-US" dirty="0">
              <a:solidFill>
                <a:schemeClr val="tx1"/>
              </a:solidFill>
            </a:endParaRPr>
          </a:p>
        </p:txBody>
      </p:sp>
      <p:sp>
        <p:nvSpPr>
          <p:cNvPr id="9" name="Rectangle 8"/>
          <p:cNvSpPr/>
          <p:nvPr/>
        </p:nvSpPr>
        <p:spPr>
          <a:xfrm>
            <a:off x="36576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730</a:t>
            </a:r>
            <a:endParaRPr lang="en-US" dirty="0">
              <a:solidFill>
                <a:schemeClr val="tx1"/>
              </a:solidFill>
            </a:endParaRPr>
          </a:p>
        </p:txBody>
      </p:sp>
      <p:sp>
        <p:nvSpPr>
          <p:cNvPr id="10" name="Rectangle 9"/>
          <p:cNvSpPr/>
          <p:nvPr/>
        </p:nvSpPr>
        <p:spPr>
          <a:xfrm>
            <a:off x="44958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731</a:t>
            </a:r>
            <a:endParaRPr lang="en-US" dirty="0">
              <a:solidFill>
                <a:schemeClr val="tx1"/>
              </a:solidFill>
            </a:endParaRPr>
          </a:p>
        </p:txBody>
      </p:sp>
      <p:sp>
        <p:nvSpPr>
          <p:cNvPr id="11" name="Rectangle 10"/>
          <p:cNvSpPr/>
          <p:nvPr/>
        </p:nvSpPr>
        <p:spPr>
          <a:xfrm>
            <a:off x="53340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831</a:t>
            </a:r>
            <a:endParaRPr lang="en-US" dirty="0">
              <a:solidFill>
                <a:schemeClr val="tx1"/>
              </a:solidFill>
            </a:endParaRPr>
          </a:p>
        </p:txBody>
      </p:sp>
      <p:sp>
        <p:nvSpPr>
          <p:cNvPr id="12" name="Rectangle 11"/>
          <p:cNvSpPr/>
          <p:nvPr/>
        </p:nvSpPr>
        <p:spPr>
          <a:xfrm>
            <a:off x="76200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834</a:t>
            </a:r>
            <a:endParaRPr lang="en-US" dirty="0">
              <a:solidFill>
                <a:schemeClr val="tx1"/>
              </a:solidFill>
            </a:endParaRPr>
          </a:p>
        </p:txBody>
      </p:sp>
      <p:sp>
        <p:nvSpPr>
          <p:cNvPr id="13" name="TextBox 12"/>
          <p:cNvSpPr txBox="1"/>
          <p:nvPr/>
        </p:nvSpPr>
        <p:spPr>
          <a:xfrm>
            <a:off x="6172200" y="5410200"/>
            <a:ext cx="1447800" cy="369332"/>
          </a:xfrm>
          <a:prstGeom prst="rect">
            <a:avLst/>
          </a:prstGeom>
          <a:noFill/>
        </p:spPr>
        <p:txBody>
          <a:bodyPr wrap="square" rtlCol="0">
            <a:spAutoFit/>
          </a:bodyPr>
          <a:lstStyle/>
          <a:p>
            <a:r>
              <a:rPr lang="en-US" dirty="0" smtClean="0"/>
              <a:t>………….…</a:t>
            </a:r>
            <a:endParaRPr lang="en-US" dirty="0"/>
          </a:p>
        </p:txBody>
      </p:sp>
      <p:cxnSp>
        <p:nvCxnSpPr>
          <p:cNvPr id="15" name="Straight Arrow Connector 14"/>
          <p:cNvCxnSpPr/>
          <p:nvPr/>
        </p:nvCxnSpPr>
        <p:spPr>
          <a:xfrm>
            <a:off x="1219200" y="6019800"/>
            <a:ext cx="7162800" cy="0"/>
          </a:xfrm>
          <a:prstGeom prst="straightConnector1">
            <a:avLst/>
          </a:prstGeom>
          <a:ln w="31750">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14800" y="5943600"/>
            <a:ext cx="1295400" cy="538609"/>
          </a:xfrm>
          <a:prstGeom prst="rect">
            <a:avLst/>
          </a:prstGeom>
          <a:noFill/>
        </p:spPr>
        <p:txBody>
          <a:bodyPr wrap="square" rtlCol="0">
            <a:spAutoFit/>
          </a:bodyPr>
          <a:lstStyle/>
          <a:p>
            <a:r>
              <a:rPr lang="en-US" sz="2900" dirty="0" smtClean="0"/>
              <a:t>t</a:t>
            </a:r>
            <a:endParaRPr lang="en-US" sz="2900" dirty="0"/>
          </a:p>
        </p:txBody>
      </p:sp>
      <p:cxnSp>
        <p:nvCxnSpPr>
          <p:cNvPr id="19" name="Straight Arrow Connector 18"/>
          <p:cNvCxnSpPr/>
          <p:nvPr/>
        </p:nvCxnSpPr>
        <p:spPr>
          <a:xfrm>
            <a:off x="4225225" y="2683107"/>
            <a:ext cx="13031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4" idx="2"/>
          </p:cNvCxnSpPr>
          <p:nvPr/>
        </p:nvCxnSpPr>
        <p:spPr>
          <a:xfrm flipH="1">
            <a:off x="5410202" y="3184734"/>
            <a:ext cx="1153976" cy="1692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15200" y="2514600"/>
            <a:ext cx="1981200" cy="538609"/>
          </a:xfrm>
          <a:prstGeom prst="rect">
            <a:avLst/>
          </a:prstGeom>
          <a:noFill/>
        </p:spPr>
        <p:txBody>
          <a:bodyPr wrap="square" rtlCol="0">
            <a:spAutoFit/>
          </a:bodyPr>
          <a:lstStyle/>
          <a:p>
            <a:r>
              <a:rPr lang="en-US" sz="2900" dirty="0" smtClean="0"/>
              <a:t>Algorithm</a:t>
            </a:r>
            <a:endParaRPr lang="en-US" sz="2900" dirty="0"/>
          </a:p>
        </p:txBody>
      </p:sp>
      <p:sp>
        <p:nvSpPr>
          <p:cNvPr id="20" name="Oval 19"/>
          <p:cNvSpPr/>
          <p:nvPr/>
        </p:nvSpPr>
        <p:spPr>
          <a:xfrm>
            <a:off x="152400" y="1600200"/>
            <a:ext cx="3429000" cy="2743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029919" y="3395546"/>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371600" y="3919653"/>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1219200" y="2362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676400" y="2209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676400" y="2514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990600" y="2514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676400" y="2819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828800" y="2971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676400" y="3200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981200" y="3200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2286000" y="3429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828800" y="3429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1981200" y="3429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2743200" y="3886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790340" y="315128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04800" y="3124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85800" y="2743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43200" y="1905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286000" y="1828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743200" y="2514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057400" y="1905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352800" y="3124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971800" y="2819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809140" y="1990493"/>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963119" y="2590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838200" y="2895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1295400" y="2971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1143000" y="3200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295400" y="3352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33400" y="3810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600200" y="3657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344119" y="20701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371600" y="2543407"/>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667000" y="4114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066800" y="40005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494940" y="1819507"/>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799740" y="4081346"/>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57200" y="3276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304800" y="3505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62000" y="3581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914400" y="3733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143000" y="3505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2362200" y="4038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1905000" y="3810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2895600" y="2057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3048000" y="2209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3200400" y="2362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3352800" y="2514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33400" y="3429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762000" y="3124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2286000" y="2819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590800" y="3124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1371600" y="2133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438400" y="3581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3048000" y="3581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2743200" y="3657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3276600" y="2819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133600" y="2362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514600" y="2286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524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Algorithm in Action</a:t>
            </a:r>
            <a:endParaRPr lang="en-US" dirty="0"/>
          </a:p>
        </p:txBody>
      </p:sp>
      <p:sp>
        <p:nvSpPr>
          <p:cNvPr id="14" name="Slide Number Placeholder 13"/>
          <p:cNvSpPr>
            <a:spLocks noGrp="1"/>
          </p:cNvSpPr>
          <p:nvPr>
            <p:ph type="sldNum" sz="quarter" idx="12"/>
          </p:nvPr>
        </p:nvSpPr>
        <p:spPr/>
        <p:txBody>
          <a:bodyPr>
            <a:normAutofit fontScale="85000" lnSpcReduction="20000"/>
          </a:bodyPr>
          <a:lstStyle/>
          <a:p>
            <a:fld id="{1AD93096-5B34-4342-9326-69289CEAE4C2}" type="slidenum">
              <a:rPr lang="en-US" smtClean="0"/>
              <a:pPr/>
              <a:t>44</a:t>
            </a:fld>
            <a:endParaRPr lang="en-US" dirty="0">
              <a:solidFill>
                <a:srgbClr val="FFFFFF"/>
              </a:solidFill>
            </a:endParaRPr>
          </a:p>
        </p:txBody>
      </p:sp>
      <p:pic>
        <p:nvPicPr>
          <p:cNvPr id="4" name="Content Placeholder 3" descr="BU005259.png"/>
          <p:cNvPicPr>
            <a:picLocks noGrp="1" noChangeAspect="1"/>
          </p:cNvPicPr>
          <p:nvPr>
            <p:ph sz="quarter" idx="1"/>
          </p:nvPr>
        </p:nvPicPr>
        <p:blipFill>
          <a:blip r:embed="rId2">
            <a:extLst>
              <a:ext uri="{28A0092B-C50C-407E-A947-70E740481C1C}">
                <a14:useLocalDpi xmlns:a14="http://schemas.microsoft.com/office/drawing/2010/main" val="0"/>
              </a:ext>
            </a:extLst>
          </a:blip>
          <a:srcRect l="-31026" r="-31026"/>
          <a:stretch>
            <a:fillRect/>
          </a:stretch>
        </p:blipFill>
        <p:spPr>
          <a:xfrm>
            <a:off x="5127355" y="1600201"/>
            <a:ext cx="2873646" cy="1584533"/>
          </a:xfrm>
        </p:spPr>
      </p:pic>
      <p:cxnSp>
        <p:nvCxnSpPr>
          <p:cNvPr id="19" name="Straight Arrow Connector 18"/>
          <p:cNvCxnSpPr/>
          <p:nvPr/>
        </p:nvCxnSpPr>
        <p:spPr>
          <a:xfrm>
            <a:off x="4225225" y="2683107"/>
            <a:ext cx="13031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4" idx="2"/>
          </p:cNvCxnSpPr>
          <p:nvPr/>
        </p:nvCxnSpPr>
        <p:spPr>
          <a:xfrm flipH="1">
            <a:off x="5410202" y="3184734"/>
            <a:ext cx="1153976" cy="1692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15200" y="2514600"/>
            <a:ext cx="1981200" cy="538609"/>
          </a:xfrm>
          <a:prstGeom prst="rect">
            <a:avLst/>
          </a:prstGeom>
          <a:noFill/>
        </p:spPr>
        <p:txBody>
          <a:bodyPr wrap="square" rtlCol="0">
            <a:spAutoFit/>
          </a:bodyPr>
          <a:lstStyle/>
          <a:p>
            <a:r>
              <a:rPr lang="en-US" sz="2900" dirty="0" smtClean="0"/>
              <a:t>Algorithm</a:t>
            </a:r>
            <a:endParaRPr lang="en-US" sz="2900" dirty="0"/>
          </a:p>
        </p:txBody>
      </p:sp>
      <p:sp>
        <p:nvSpPr>
          <p:cNvPr id="20" name="Oval 19"/>
          <p:cNvSpPr/>
          <p:nvPr/>
        </p:nvSpPr>
        <p:spPr>
          <a:xfrm>
            <a:off x="152400" y="1600200"/>
            <a:ext cx="3429000" cy="2743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029919" y="3395546"/>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371600" y="3919653"/>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1219200" y="2362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676400" y="2209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676400" y="2514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990600" y="2514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676400" y="2819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828800" y="2971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676400" y="3200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981200" y="3200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2286000" y="3429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828800" y="3429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1981200" y="3429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2743200" y="3886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790340" y="315128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04800" y="3124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85800" y="2743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43200" y="1905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286000" y="1828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743200" y="2514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057400" y="1905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352800" y="3124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971800" y="2819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809140" y="1990493"/>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963119" y="2590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838200" y="2895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1295400" y="2971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1143000" y="3200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295400" y="3352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33400" y="3810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600200" y="3657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344119" y="20701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371600" y="2543407"/>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667000" y="4114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066800" y="40005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494940" y="1819507"/>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799740" y="4081346"/>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57200" y="3276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304800" y="3505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62000" y="3581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914400" y="3733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143000" y="3505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2362200" y="4038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1905000" y="3810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2895600" y="2057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3048000" y="22098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3200400" y="2362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3352800" y="2514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33400" y="3429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762000" y="3124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2286000" y="2819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590800" y="3124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1371600" y="2133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438400" y="3581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3048000" y="3581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2743200" y="36576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3276600" y="28194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2133600" y="23622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2514600" y="2286000"/>
            <a:ext cx="58119" cy="66907"/>
          </a:xfrm>
          <a:prstGeom prst="ellipse">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1516698"/>
            <a:ext cx="9144000" cy="5036502"/>
          </a:xfrm>
          <a:prstGeom prst="rect">
            <a:avLst/>
          </a:prstGeom>
          <a:solidFill>
            <a:schemeClr val="accent4">
              <a:lumMod val="60000"/>
              <a:lumOff val="40000"/>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1430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690</a:t>
            </a:r>
            <a:endParaRPr lang="en-US" dirty="0">
              <a:solidFill>
                <a:schemeClr val="tx1"/>
              </a:solidFill>
            </a:endParaRPr>
          </a:p>
        </p:txBody>
      </p:sp>
      <p:sp>
        <p:nvSpPr>
          <p:cNvPr id="86" name="Rectangle 85"/>
          <p:cNvSpPr/>
          <p:nvPr/>
        </p:nvSpPr>
        <p:spPr>
          <a:xfrm>
            <a:off x="19812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710</a:t>
            </a:r>
            <a:endParaRPr lang="en-US" dirty="0">
              <a:solidFill>
                <a:schemeClr val="tx1"/>
              </a:solidFill>
            </a:endParaRPr>
          </a:p>
        </p:txBody>
      </p:sp>
      <p:sp>
        <p:nvSpPr>
          <p:cNvPr id="87" name="Rectangle 86"/>
          <p:cNvSpPr/>
          <p:nvPr/>
        </p:nvSpPr>
        <p:spPr>
          <a:xfrm>
            <a:off x="28194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730</a:t>
            </a:r>
            <a:endParaRPr lang="en-US" dirty="0">
              <a:solidFill>
                <a:schemeClr val="tx1"/>
              </a:solidFill>
            </a:endParaRPr>
          </a:p>
        </p:txBody>
      </p:sp>
      <p:sp>
        <p:nvSpPr>
          <p:cNvPr id="88" name="Rectangle 87"/>
          <p:cNvSpPr/>
          <p:nvPr/>
        </p:nvSpPr>
        <p:spPr>
          <a:xfrm>
            <a:off x="36576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730</a:t>
            </a:r>
            <a:endParaRPr lang="en-US" dirty="0">
              <a:solidFill>
                <a:schemeClr val="tx1"/>
              </a:solidFill>
            </a:endParaRPr>
          </a:p>
        </p:txBody>
      </p:sp>
      <p:sp>
        <p:nvSpPr>
          <p:cNvPr id="89" name="Rectangle 88"/>
          <p:cNvSpPr/>
          <p:nvPr/>
        </p:nvSpPr>
        <p:spPr>
          <a:xfrm>
            <a:off x="44958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731</a:t>
            </a:r>
            <a:endParaRPr lang="en-US" dirty="0">
              <a:solidFill>
                <a:schemeClr val="tx1"/>
              </a:solidFill>
            </a:endParaRPr>
          </a:p>
        </p:txBody>
      </p:sp>
      <p:sp>
        <p:nvSpPr>
          <p:cNvPr id="93" name="Rectangle 92"/>
          <p:cNvSpPr/>
          <p:nvPr/>
        </p:nvSpPr>
        <p:spPr>
          <a:xfrm>
            <a:off x="53340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831</a:t>
            </a:r>
            <a:endParaRPr lang="en-US" dirty="0">
              <a:solidFill>
                <a:schemeClr val="tx1"/>
              </a:solidFill>
            </a:endParaRPr>
          </a:p>
        </p:txBody>
      </p:sp>
      <p:sp>
        <p:nvSpPr>
          <p:cNvPr id="99" name="Rectangle 98"/>
          <p:cNvSpPr/>
          <p:nvPr/>
        </p:nvSpPr>
        <p:spPr>
          <a:xfrm>
            <a:off x="7620000" y="5257800"/>
            <a:ext cx="762000" cy="5334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834</a:t>
            </a:r>
            <a:endParaRPr lang="en-US" dirty="0">
              <a:solidFill>
                <a:schemeClr val="tx1"/>
              </a:solidFill>
            </a:endParaRPr>
          </a:p>
        </p:txBody>
      </p:sp>
      <p:sp>
        <p:nvSpPr>
          <p:cNvPr id="103" name="TextBox 102"/>
          <p:cNvSpPr txBox="1"/>
          <p:nvPr/>
        </p:nvSpPr>
        <p:spPr>
          <a:xfrm>
            <a:off x="6172200" y="5410200"/>
            <a:ext cx="1447800" cy="369332"/>
          </a:xfrm>
          <a:prstGeom prst="rect">
            <a:avLst/>
          </a:prstGeom>
          <a:noFill/>
        </p:spPr>
        <p:txBody>
          <a:bodyPr wrap="square" rtlCol="0">
            <a:spAutoFit/>
          </a:bodyPr>
          <a:lstStyle/>
          <a:p>
            <a:r>
              <a:rPr lang="en-US" dirty="0" smtClean="0"/>
              <a:t>………….…</a:t>
            </a:r>
            <a:endParaRPr lang="en-US" dirty="0"/>
          </a:p>
        </p:txBody>
      </p:sp>
      <p:cxnSp>
        <p:nvCxnSpPr>
          <p:cNvPr id="104" name="Straight Arrow Connector 103"/>
          <p:cNvCxnSpPr/>
          <p:nvPr/>
        </p:nvCxnSpPr>
        <p:spPr>
          <a:xfrm>
            <a:off x="1219200" y="6096000"/>
            <a:ext cx="7162800" cy="0"/>
          </a:xfrm>
          <a:prstGeom prst="straightConnector1">
            <a:avLst/>
          </a:prstGeom>
          <a:ln w="31750">
            <a:headEnd type="arrow"/>
            <a:tailEnd type="arrow"/>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4114800" y="5943600"/>
            <a:ext cx="1295400" cy="538609"/>
          </a:xfrm>
          <a:prstGeom prst="rect">
            <a:avLst/>
          </a:prstGeom>
          <a:noFill/>
        </p:spPr>
        <p:txBody>
          <a:bodyPr wrap="square" rtlCol="0">
            <a:spAutoFit/>
          </a:bodyPr>
          <a:lstStyle/>
          <a:p>
            <a:r>
              <a:rPr lang="en-US" sz="2900" dirty="0" smtClean="0"/>
              <a:t>t</a:t>
            </a:r>
            <a:endParaRPr lang="en-US" sz="2900" dirty="0"/>
          </a:p>
        </p:txBody>
      </p:sp>
      <p:sp>
        <p:nvSpPr>
          <p:cNvPr id="106" name="Oval 105"/>
          <p:cNvSpPr/>
          <p:nvPr/>
        </p:nvSpPr>
        <p:spPr>
          <a:xfrm>
            <a:off x="5181600" y="4876800"/>
            <a:ext cx="990600" cy="1143000"/>
          </a:xfrm>
          <a:prstGeom prst="ellipse">
            <a:avLst/>
          </a:prstGeom>
          <a:solidFill>
            <a:schemeClr val="accent6">
              <a:lumMod val="20000"/>
              <a:lumOff val="80000"/>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Arrow Connector 106"/>
          <p:cNvCxnSpPr>
            <a:endCxn id="106" idx="1"/>
          </p:cNvCxnSpPr>
          <p:nvPr/>
        </p:nvCxnSpPr>
        <p:spPr>
          <a:xfrm>
            <a:off x="4419600" y="4572000"/>
            <a:ext cx="907070" cy="472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162300" y="4054707"/>
            <a:ext cx="1770681" cy="553998"/>
          </a:xfrm>
          <a:prstGeom prst="rect">
            <a:avLst/>
          </a:prstGeom>
          <a:noFill/>
        </p:spPr>
        <p:txBody>
          <a:bodyPr wrap="square" rtlCol="0">
            <a:spAutoFit/>
          </a:bodyPr>
          <a:lstStyle/>
          <a:p>
            <a:r>
              <a:rPr lang="en-US" sz="3000" dirty="0" smtClean="0">
                <a:solidFill>
                  <a:schemeClr val="tx2">
                    <a:lumMod val="75000"/>
                  </a:schemeClr>
                </a:solidFill>
              </a:rPr>
              <a:t>Median</a:t>
            </a:r>
            <a:endParaRPr lang="en-US" sz="3000" dirty="0">
              <a:solidFill>
                <a:schemeClr val="tx2">
                  <a:lumMod val="75000"/>
                </a:schemeClr>
              </a:solidFill>
            </a:endParaRPr>
          </a:p>
        </p:txBody>
      </p:sp>
    </p:spTree>
    <p:extLst>
      <p:ext uri="{BB962C8B-B14F-4D97-AF65-F5344CB8AC3E}">
        <p14:creationId xmlns:p14="http://schemas.microsoft.com/office/powerpoint/2010/main" val="19109413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a:t>
            </a:r>
            <a:endParaRPr lang="en-US" dirty="0"/>
          </a:p>
        </p:txBody>
      </p:sp>
      <p:sp>
        <p:nvSpPr>
          <p:cNvPr id="6" name="TextBox 5"/>
          <p:cNvSpPr txBox="1"/>
          <p:nvPr/>
        </p:nvSpPr>
        <p:spPr>
          <a:xfrm>
            <a:off x="609600" y="5410200"/>
            <a:ext cx="8077200" cy="538609"/>
          </a:xfrm>
          <a:prstGeom prst="rect">
            <a:avLst/>
          </a:prstGeom>
          <a:noFill/>
        </p:spPr>
        <p:txBody>
          <a:bodyPr wrap="square" rtlCol="0">
            <a:spAutoFit/>
          </a:bodyPr>
          <a:lstStyle/>
          <a:p>
            <a:pPr lvl="0"/>
            <a:r>
              <a:rPr lang="en-US" sz="2900" b="1" dirty="0">
                <a:solidFill>
                  <a:prstClr val="black"/>
                </a:solidFill>
              </a:rPr>
              <a:t>Linear hash functions (3-wise independent)</a:t>
            </a:r>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45</a:t>
            </a:fld>
            <a:endParaRPr lang="en-US" dirty="0">
              <a:solidFill>
                <a:srgbClr val="FFFFFF"/>
              </a:solidFill>
            </a:endParaRPr>
          </a:p>
        </p:txBody>
      </p:sp>
      <p:sp>
        <p:nvSpPr>
          <p:cNvPr id="9" name="TextBox 8"/>
          <p:cNvSpPr txBox="1"/>
          <p:nvPr/>
        </p:nvSpPr>
        <p:spPr>
          <a:xfrm>
            <a:off x="609600" y="1676400"/>
            <a:ext cx="8001000" cy="2031325"/>
          </a:xfrm>
          <a:prstGeom prst="rect">
            <a:avLst/>
          </a:prstGeom>
          <a:noFill/>
        </p:spPr>
        <p:txBody>
          <a:bodyPr wrap="square" rtlCol="0">
            <a:spAutoFit/>
          </a:bodyPr>
          <a:lstStyle/>
          <a:p>
            <a:r>
              <a:rPr lang="en-US" sz="4200" dirty="0" smtClean="0"/>
              <a:t>How to partition into roughly equal cells of solutions without knowing the distribution of solutions? </a:t>
            </a:r>
            <a:endParaRPr lang="en-US" sz="4200" dirty="0"/>
          </a:p>
        </p:txBody>
      </p:sp>
    </p:spTree>
    <p:extLst>
      <p:ext uri="{BB962C8B-B14F-4D97-AF65-F5344CB8AC3E}">
        <p14:creationId xmlns:p14="http://schemas.microsoft.com/office/powerpoint/2010/main" val="842640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Results</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46</a:t>
            </a:fld>
            <a:endParaRPr lang="en-US" dirty="0">
              <a:solidFill>
                <a:srgbClr val="FFFFFF"/>
              </a:solidFill>
            </a:endParaRPr>
          </a:p>
        </p:txBody>
      </p:sp>
      <p:sp>
        <p:nvSpPr>
          <p:cNvPr id="3" name="Content Placeholder 2"/>
          <p:cNvSpPr>
            <a:spLocks noGrp="1"/>
          </p:cNvSpPr>
          <p:nvPr>
            <p:ph sz="quarter" idx="1"/>
          </p:nvPr>
        </p:nvSpPr>
        <p:spPr>
          <a:xfrm>
            <a:off x="533400" y="1600200"/>
            <a:ext cx="8534400" cy="2819400"/>
          </a:xfrm>
        </p:spPr>
        <p:txBody>
          <a:bodyPr>
            <a:normAutofit lnSpcReduction="10000"/>
          </a:bodyPr>
          <a:lstStyle/>
          <a:p>
            <a:pPr marL="0" indent="0">
              <a:buNone/>
            </a:pPr>
            <a:r>
              <a:rPr lang="en-US" sz="3600" dirty="0" err="1" smtClean="0"/>
              <a:t>ApproxMC</a:t>
            </a:r>
            <a:r>
              <a:rPr lang="en-US" sz="3600" dirty="0" smtClean="0"/>
              <a:t> (CNF: F, tolerance: </a:t>
            </a:r>
            <a:r>
              <a:rPr lang="en-US" sz="3600" dirty="0" smtClean="0">
                <a:latin typeface="Symbol" charset="2"/>
                <a:cs typeface="Symbol" charset="2"/>
              </a:rPr>
              <a:t>e, </a:t>
            </a:r>
            <a:r>
              <a:rPr lang="en-US" sz="3600" dirty="0" err="1" smtClean="0">
                <a:cs typeface="Symbol" charset="2"/>
              </a:rPr>
              <a:t>confidence:</a:t>
            </a:r>
            <a:r>
              <a:rPr lang="en-US" sz="3600" dirty="0" err="1" smtClean="0">
                <a:latin typeface="Symbol" charset="2"/>
                <a:cs typeface="Symbol" charset="2"/>
              </a:rPr>
              <a:t>d</a:t>
            </a:r>
            <a:r>
              <a:rPr lang="en-US" sz="3600" dirty="0" smtClean="0">
                <a:latin typeface="Symbol" charset="2"/>
                <a:cs typeface="Symbol" charset="2"/>
              </a:rPr>
              <a:t>)</a:t>
            </a:r>
          </a:p>
          <a:p>
            <a:pPr marL="0" indent="0">
              <a:buNone/>
            </a:pPr>
            <a:r>
              <a:rPr lang="en-US" dirty="0" smtClean="0">
                <a:cs typeface="Symbol" charset="2"/>
              </a:rPr>
              <a:t>Suppose </a:t>
            </a:r>
            <a:r>
              <a:rPr lang="en-US" dirty="0" err="1" smtClean="0">
                <a:cs typeface="Symbol" charset="2"/>
              </a:rPr>
              <a:t>ApproxMC</a:t>
            </a:r>
            <a:r>
              <a:rPr lang="en-US" dirty="0" smtClean="0">
                <a:cs typeface="Symbol" charset="2"/>
              </a:rPr>
              <a:t>(</a:t>
            </a:r>
            <a:r>
              <a:rPr lang="en-US" dirty="0" err="1" smtClean="0">
                <a:cs typeface="Symbol" charset="2"/>
              </a:rPr>
              <a:t>F,</a:t>
            </a:r>
            <a:r>
              <a:rPr lang="en-US" dirty="0" err="1" smtClean="0">
                <a:latin typeface="Symbol" charset="2"/>
                <a:cs typeface="Symbol" charset="2"/>
              </a:rPr>
              <a:t>e,d</a:t>
            </a:r>
            <a:r>
              <a:rPr lang="en-US" dirty="0" smtClean="0">
                <a:latin typeface="Symbol" charset="2"/>
                <a:cs typeface="Symbol" charset="2"/>
              </a:rPr>
              <a:t>)</a:t>
            </a:r>
            <a:r>
              <a:rPr lang="en-US" dirty="0" smtClean="0">
                <a:cs typeface="Symbol" charset="2"/>
              </a:rPr>
              <a:t> returns C. Then,</a:t>
            </a:r>
            <a:endParaRPr lang="en-US" dirty="0">
              <a:cs typeface="Symbol" charset="2"/>
            </a:endParaRPr>
          </a:p>
          <a:p>
            <a:pPr marL="0" indent="0">
              <a:buNone/>
            </a:pPr>
            <a:endParaRPr lang="en-US" sz="3200" dirty="0"/>
          </a:p>
          <a:p>
            <a:pPr marL="0" indent="0">
              <a:buNone/>
            </a:pPr>
            <a:r>
              <a:rPr lang="en-US" sz="4400" b="1" dirty="0" err="1" smtClean="0"/>
              <a:t>Pr</a:t>
            </a:r>
            <a:r>
              <a:rPr lang="en-US" sz="4400" b="1" dirty="0" smtClean="0"/>
              <a:t> </a:t>
            </a:r>
            <a:r>
              <a:rPr lang="en-US" sz="4400" b="1" dirty="0" smtClean="0">
                <a:latin typeface="Symbol" charset="2"/>
                <a:cs typeface="Symbol" charset="2"/>
              </a:rPr>
              <a:t>[ #</a:t>
            </a:r>
            <a:r>
              <a:rPr lang="en-US" sz="4400" b="1" dirty="0"/>
              <a:t>F</a:t>
            </a:r>
            <a:r>
              <a:rPr lang="en-US" sz="4400" b="1" dirty="0">
                <a:latin typeface="Symbol" charset="2"/>
                <a:cs typeface="Symbol" charset="2"/>
              </a:rPr>
              <a:t>/(1+e)≤ </a:t>
            </a:r>
            <a:r>
              <a:rPr lang="en-US" sz="4400" b="1" dirty="0"/>
              <a:t>C </a:t>
            </a:r>
            <a:r>
              <a:rPr lang="en-US" sz="4400" b="1" dirty="0">
                <a:latin typeface="Symbol" charset="2"/>
                <a:cs typeface="Symbol" charset="2"/>
              </a:rPr>
              <a:t> ≤ (1+ e) #</a:t>
            </a:r>
            <a:r>
              <a:rPr lang="en-US" sz="4400" b="1" dirty="0" smtClean="0"/>
              <a:t>F ] ≥ </a:t>
            </a:r>
            <a:r>
              <a:rPr lang="en-US" sz="4400" b="1" dirty="0" smtClean="0">
                <a:latin typeface="Symbol" charset="2"/>
                <a:cs typeface="Symbol" charset="2"/>
              </a:rPr>
              <a:t>d</a:t>
            </a:r>
          </a:p>
          <a:p>
            <a:pPr marL="0" indent="0">
              <a:buNone/>
            </a:pPr>
            <a:endParaRPr lang="en-US" sz="4400" b="1" dirty="0" smtClean="0"/>
          </a:p>
          <a:p>
            <a:pPr marL="0" indent="0">
              <a:buNone/>
            </a:pPr>
            <a:endParaRPr lang="en-US" b="1" dirty="0">
              <a:latin typeface="Symbol" charset="2"/>
              <a:cs typeface="Symbol" charset="2"/>
            </a:endParaRPr>
          </a:p>
          <a:p>
            <a:pPr marL="0" indent="0">
              <a:buNone/>
            </a:pPr>
            <a:endParaRPr lang="en-US" dirty="0"/>
          </a:p>
        </p:txBody>
      </p:sp>
      <p:sp>
        <p:nvSpPr>
          <p:cNvPr id="4" name="TextBox 3"/>
          <p:cNvSpPr txBox="1"/>
          <p:nvPr/>
        </p:nvSpPr>
        <p:spPr>
          <a:xfrm>
            <a:off x="609600" y="5257800"/>
            <a:ext cx="7772400" cy="1031051"/>
          </a:xfrm>
          <a:prstGeom prst="rect">
            <a:avLst/>
          </a:prstGeom>
          <a:noFill/>
        </p:spPr>
        <p:txBody>
          <a:bodyPr wrap="square" rtlCol="0">
            <a:spAutoFit/>
          </a:bodyPr>
          <a:lstStyle/>
          <a:p>
            <a:r>
              <a:rPr lang="en-US" sz="2900" dirty="0" err="1" smtClean="0"/>
              <a:t>ApproxMC</a:t>
            </a:r>
            <a:r>
              <a:rPr lang="en-US" sz="2900" dirty="0" smtClean="0"/>
              <a:t> runs in time polynomial in log (1-</a:t>
            </a:r>
            <a:r>
              <a:rPr lang="en-US" sz="2900" dirty="0" smtClean="0">
                <a:latin typeface="Symbol" charset="2"/>
                <a:cs typeface="Symbol" charset="2"/>
              </a:rPr>
              <a:t>d</a:t>
            </a:r>
            <a:r>
              <a:rPr lang="en-US" sz="3200" dirty="0" smtClean="0">
                <a:latin typeface="Symbol" charset="2"/>
                <a:cs typeface="Symbol" charset="2"/>
              </a:rPr>
              <a:t>)</a:t>
            </a:r>
            <a:r>
              <a:rPr lang="en-US" sz="3200" baseline="30000" dirty="0" smtClean="0">
                <a:latin typeface="Symbol" charset="2"/>
                <a:cs typeface="Symbol" charset="2"/>
              </a:rPr>
              <a:t>-1</a:t>
            </a:r>
            <a:r>
              <a:rPr lang="en-US" sz="3200" dirty="0" smtClean="0">
                <a:latin typeface="Symbol" charset="2"/>
                <a:cs typeface="Symbol" charset="2"/>
              </a:rPr>
              <a:t>,</a:t>
            </a:r>
          </a:p>
          <a:p>
            <a:r>
              <a:rPr lang="en-US" sz="2900" dirty="0" smtClean="0"/>
              <a:t>|F|, </a:t>
            </a:r>
            <a:r>
              <a:rPr lang="en-US" sz="2900" dirty="0" smtClean="0">
                <a:latin typeface="Symbol" charset="2"/>
                <a:cs typeface="Symbol" charset="2"/>
              </a:rPr>
              <a:t>e</a:t>
            </a:r>
            <a:r>
              <a:rPr lang="en-US" sz="2900" baseline="30000" dirty="0" smtClean="0">
                <a:cs typeface="Symbol" charset="2"/>
              </a:rPr>
              <a:t>-1</a:t>
            </a:r>
            <a:r>
              <a:rPr lang="en-US" sz="2900" dirty="0" smtClean="0">
                <a:latin typeface="Symbol" charset="2"/>
                <a:cs typeface="Symbol" charset="2"/>
              </a:rPr>
              <a:t> </a:t>
            </a:r>
            <a:r>
              <a:rPr lang="en-US" sz="2900" dirty="0" smtClean="0">
                <a:cs typeface="Symbol" charset="2"/>
              </a:rPr>
              <a:t>relative to SAT oracle</a:t>
            </a:r>
            <a:endParaRPr lang="en-US" sz="2900" dirty="0"/>
          </a:p>
        </p:txBody>
      </p:sp>
    </p:spTree>
    <p:extLst>
      <p:ext uri="{BB962C8B-B14F-4D97-AF65-F5344CB8AC3E}">
        <p14:creationId xmlns:p14="http://schemas.microsoft.com/office/powerpoint/2010/main" val="229423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Methodology</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1AD93096-5B34-4342-9326-69289CEAE4C2}" type="slidenum">
              <a:rPr lang="en-US" smtClean="0"/>
              <a:pPr/>
              <a:t>47</a:t>
            </a:fld>
            <a:endParaRPr lang="en-US" dirty="0">
              <a:solidFill>
                <a:srgbClr val="FFFFFF"/>
              </a:solidFill>
            </a:endParaRPr>
          </a:p>
        </p:txBody>
      </p:sp>
      <p:sp>
        <p:nvSpPr>
          <p:cNvPr id="3" name="Content Placeholder 2"/>
          <p:cNvSpPr>
            <a:spLocks noGrp="1"/>
          </p:cNvSpPr>
          <p:nvPr>
            <p:ph sz="quarter" idx="1"/>
          </p:nvPr>
        </p:nvSpPr>
        <p:spPr>
          <a:xfrm>
            <a:off x="612648" y="1600200"/>
            <a:ext cx="8531352" cy="4876800"/>
          </a:xfrm>
        </p:spPr>
        <p:txBody>
          <a:bodyPr/>
          <a:lstStyle/>
          <a:p>
            <a:r>
              <a:rPr lang="en-US" dirty="0" smtClean="0"/>
              <a:t>Benchmarks (over 200)</a:t>
            </a:r>
          </a:p>
          <a:p>
            <a:pPr lvl="1"/>
            <a:r>
              <a:rPr lang="en-US" dirty="0" smtClean="0"/>
              <a:t>Grid networks, DQMR networks, Bayesian networks</a:t>
            </a:r>
          </a:p>
          <a:p>
            <a:pPr lvl="1"/>
            <a:r>
              <a:rPr lang="en-US" dirty="0" smtClean="0"/>
              <a:t>Plan recognition, logistics problems</a:t>
            </a:r>
          </a:p>
          <a:p>
            <a:pPr lvl="1"/>
            <a:r>
              <a:rPr lang="en-US" dirty="0" smtClean="0"/>
              <a:t>Circuit synthesis </a:t>
            </a:r>
          </a:p>
          <a:p>
            <a:r>
              <a:rPr lang="en-US" dirty="0" smtClean="0"/>
              <a:t>Tolerance: </a:t>
            </a:r>
            <a:r>
              <a:rPr lang="en-US" dirty="0" smtClean="0">
                <a:latin typeface="Symbol" charset="2"/>
                <a:cs typeface="Symbol" charset="2"/>
              </a:rPr>
              <a:t>e= 0.75, </a:t>
            </a:r>
            <a:r>
              <a:rPr lang="en-US" dirty="0" smtClean="0">
                <a:cs typeface="Symbol" charset="2"/>
              </a:rPr>
              <a:t>Confidence: </a:t>
            </a:r>
            <a:r>
              <a:rPr lang="en-US" dirty="0" smtClean="0">
                <a:latin typeface="Symbol" charset="2"/>
                <a:cs typeface="Symbol" charset="2"/>
              </a:rPr>
              <a:t>d = 0.9</a:t>
            </a:r>
            <a:endParaRPr lang="en-US" dirty="0"/>
          </a:p>
          <a:p>
            <a:r>
              <a:rPr lang="en-US" dirty="0" smtClean="0"/>
              <a:t>Objectives</a:t>
            </a:r>
          </a:p>
          <a:p>
            <a:pPr lvl="1"/>
            <a:r>
              <a:rPr lang="en-US" dirty="0" smtClean="0"/>
              <a:t>Comparison with exact counters (Cachet) &amp; bounding counters (</a:t>
            </a:r>
            <a:r>
              <a:rPr lang="en-US" dirty="0" err="1" smtClean="0"/>
              <a:t>MiniCount</a:t>
            </a:r>
            <a:r>
              <a:rPr lang="en-US" dirty="0" smtClean="0"/>
              <a:t>, Hybrid-</a:t>
            </a:r>
            <a:r>
              <a:rPr lang="en-US" dirty="0" err="1" smtClean="0"/>
              <a:t>MBound</a:t>
            </a:r>
            <a:r>
              <a:rPr lang="en-US" dirty="0" smtClean="0"/>
              <a:t>, </a:t>
            </a:r>
            <a:r>
              <a:rPr lang="en-US" dirty="0" err="1" smtClean="0"/>
              <a:t>SampleCount</a:t>
            </a:r>
            <a:r>
              <a:rPr lang="en-US" dirty="0" smtClean="0"/>
              <a:t>)</a:t>
            </a:r>
          </a:p>
          <a:p>
            <a:pPr lvl="2"/>
            <a:r>
              <a:rPr lang="en-US" dirty="0" smtClean="0"/>
              <a:t>Performance</a:t>
            </a:r>
          </a:p>
          <a:p>
            <a:pPr lvl="2"/>
            <a:r>
              <a:rPr lang="en-US" dirty="0" smtClean="0"/>
              <a:t>Quality of bounds</a:t>
            </a:r>
            <a:endParaRPr lang="en-US" dirty="0"/>
          </a:p>
        </p:txBody>
      </p:sp>
    </p:spTree>
    <p:extLst>
      <p:ext uri="{BB962C8B-B14F-4D97-AF65-F5344CB8AC3E}">
        <p14:creationId xmlns:p14="http://schemas.microsoft.com/office/powerpoint/2010/main" val="114488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Performance Comparison</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AD93096-5B34-4342-9326-69289CEAE4C2}" type="slidenum">
              <a:rPr lang="en-US" smtClean="0"/>
              <a:pPr/>
              <a:t>48</a:t>
            </a:fld>
            <a:endParaRPr lang="en-US" dirty="0">
              <a:solidFill>
                <a:srgbClr val="FFFFFF"/>
              </a:solidFill>
            </a:endParaRPr>
          </a:p>
        </p:txBody>
      </p:sp>
      <p:graphicFrame>
        <p:nvGraphicFramePr>
          <p:cNvPr id="5" name="Chart 4"/>
          <p:cNvGraphicFramePr>
            <a:graphicFrameLocks/>
          </p:cNvGraphicFramePr>
          <p:nvPr>
            <p:extLst>
              <p:ext uri="{D42A27DB-BD31-4B8C-83A1-F6EECF244321}">
                <p14:modId xmlns:p14="http://schemas.microsoft.com/office/powerpoint/2010/main" val="3871428804"/>
              </p:ext>
            </p:extLst>
          </p:nvPr>
        </p:nvGraphicFramePr>
        <p:xfrm>
          <a:off x="612648" y="1516698"/>
          <a:ext cx="8153400" cy="48079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81071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Design</a:t>
            </a:r>
            <a:endParaRPr lang="en-US" dirty="0"/>
          </a:p>
        </p:txBody>
      </p:sp>
      <p:sp>
        <p:nvSpPr>
          <p:cNvPr id="3" name="TextBox 2"/>
          <p:cNvSpPr txBox="1"/>
          <p:nvPr/>
        </p:nvSpPr>
        <p:spPr>
          <a:xfrm>
            <a:off x="3581400" y="1516698"/>
            <a:ext cx="5410200" cy="4524315"/>
          </a:xfrm>
          <a:prstGeom prst="rect">
            <a:avLst/>
          </a:prstGeom>
          <a:noFill/>
        </p:spPr>
        <p:txBody>
          <a:bodyPr wrap="square" rtlCol="0">
            <a:spAutoFit/>
          </a:bodyPr>
          <a:lstStyle/>
          <a:p>
            <a:pPr algn="ctr"/>
            <a:r>
              <a:rPr lang="en-US" sz="2400" b="1" dirty="0" smtClean="0">
                <a:latin typeface="+mj-lt"/>
              </a:rPr>
              <a:t>Designing Constraints</a:t>
            </a:r>
          </a:p>
          <a:p>
            <a:pPr marL="342900" indent="-342900">
              <a:buFont typeface="Arial"/>
              <a:buChar char="•"/>
            </a:pPr>
            <a:r>
              <a:rPr lang="en-US" sz="2400" dirty="0" smtClean="0"/>
              <a:t>Designers: </a:t>
            </a:r>
          </a:p>
          <a:p>
            <a:pPr marL="914400" lvl="1" indent="-457200">
              <a:buFont typeface="+mj-lt"/>
              <a:buAutoNum type="arabicPeriod"/>
            </a:pPr>
            <a:r>
              <a:rPr lang="en-US" sz="2400" dirty="0" smtClean="0"/>
              <a:t>100 &lt; b &lt; 200</a:t>
            </a:r>
          </a:p>
          <a:p>
            <a:pPr marL="914400" lvl="1" indent="-457200">
              <a:buFont typeface="+mj-lt"/>
              <a:buAutoNum type="arabicPeriod"/>
            </a:pPr>
            <a:r>
              <a:rPr lang="en-US" sz="2400" dirty="0" smtClean="0"/>
              <a:t>300 &lt; a &lt; 451</a:t>
            </a:r>
          </a:p>
          <a:p>
            <a:pPr marL="914400" lvl="1" indent="-457200">
              <a:buFont typeface="+mj-lt"/>
              <a:buAutoNum type="arabicPeriod"/>
            </a:pPr>
            <a:r>
              <a:rPr lang="en-US" sz="2400" dirty="0" smtClean="0"/>
              <a:t>40 &lt; a &lt; 50 and 30 &lt; b &lt; 40</a:t>
            </a:r>
          </a:p>
          <a:p>
            <a:pPr marL="342900" indent="-342900">
              <a:buFont typeface="Arial"/>
              <a:buChar char="•"/>
            </a:pPr>
            <a:r>
              <a:rPr lang="en-US" sz="2400" dirty="0" smtClean="0"/>
              <a:t>Past Experience: </a:t>
            </a:r>
          </a:p>
          <a:p>
            <a:pPr marL="914400" lvl="1" indent="-457200">
              <a:buFont typeface="+mj-lt"/>
              <a:buAutoNum type="arabicPeriod"/>
            </a:pPr>
            <a:r>
              <a:rPr lang="en-US" sz="2400" dirty="0" smtClean="0"/>
              <a:t>400 &lt; a &lt; 2000</a:t>
            </a:r>
          </a:p>
          <a:p>
            <a:pPr marL="914400" lvl="1" indent="-457200">
              <a:buFont typeface="+mj-lt"/>
              <a:buAutoNum type="arabicPeriod"/>
            </a:pPr>
            <a:r>
              <a:rPr lang="en-US" sz="2400" dirty="0" smtClean="0"/>
              <a:t>120 &lt; b &lt; 230</a:t>
            </a:r>
          </a:p>
          <a:p>
            <a:pPr marL="457200" indent="-457200">
              <a:buFont typeface="Arial"/>
              <a:buChar char="•"/>
            </a:pPr>
            <a:r>
              <a:rPr lang="en-US" sz="2400" dirty="0" smtClean="0"/>
              <a:t>Users:</a:t>
            </a:r>
          </a:p>
          <a:p>
            <a:pPr marL="914400" lvl="1" indent="-457200">
              <a:buFont typeface="+mj-lt"/>
              <a:buAutoNum type="arabicPeriod"/>
            </a:pPr>
            <a:r>
              <a:rPr lang="en-US" sz="2400" dirty="0" smtClean="0"/>
              <a:t>1000&lt;a &lt; 1100</a:t>
            </a:r>
          </a:p>
          <a:p>
            <a:pPr marL="914400" lvl="1" indent="-457200">
              <a:buFont typeface="+mj-lt"/>
              <a:buAutoNum type="arabicPeriod"/>
            </a:pPr>
            <a:r>
              <a:rPr lang="en-US" sz="2400" dirty="0" smtClean="0"/>
              <a:t>20000 &lt; b &lt; a &lt; 22000</a:t>
            </a:r>
          </a:p>
          <a:p>
            <a:endParaRPr lang="en-US" sz="2400" dirty="0"/>
          </a:p>
        </p:txBody>
      </p:sp>
      <p:sp>
        <p:nvSpPr>
          <p:cNvPr id="5" name="TextBox 4"/>
          <p:cNvSpPr txBox="1"/>
          <p:nvPr/>
        </p:nvSpPr>
        <p:spPr>
          <a:xfrm>
            <a:off x="304800" y="5867400"/>
            <a:ext cx="8534400" cy="861774"/>
          </a:xfrm>
          <a:prstGeom prst="rect">
            <a:avLst/>
          </a:prstGeom>
          <a:noFill/>
        </p:spPr>
        <p:txBody>
          <a:bodyPr wrap="square" rtlCol="0">
            <a:spAutoFit/>
          </a:bodyPr>
          <a:lstStyle/>
          <a:p>
            <a:r>
              <a:rPr lang="en-US" sz="2500" b="1" dirty="0" smtClean="0"/>
              <a:t>Problem: How can we uniformly sample the values of a and b satisfying the above constraints?</a:t>
            </a:r>
            <a:endParaRPr lang="en-US" sz="2500" b="1" dirty="0"/>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4</a:t>
            </a:fld>
            <a:endParaRPr lang="en-US" dirty="0">
              <a:solidFill>
                <a:srgbClr val="FFFFFF"/>
              </a:solidFill>
            </a:endParaRPr>
          </a:p>
        </p:txBody>
      </p:sp>
      <p:sp>
        <p:nvSpPr>
          <p:cNvPr id="17" name="Rectangle 16"/>
          <p:cNvSpPr/>
          <p:nvPr/>
        </p:nvSpPr>
        <p:spPr>
          <a:xfrm>
            <a:off x="1066800" y="3276600"/>
            <a:ext cx="1828800" cy="121920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371600" y="2590800"/>
            <a:ext cx="0" cy="6858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438400" y="2590800"/>
            <a:ext cx="0" cy="6858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7" idx="2"/>
          </p:cNvCxnSpPr>
          <p:nvPr/>
        </p:nvCxnSpPr>
        <p:spPr>
          <a:xfrm>
            <a:off x="1981200" y="4495800"/>
            <a:ext cx="0" cy="83820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219200" y="2166491"/>
            <a:ext cx="489466" cy="538609"/>
          </a:xfrm>
          <a:prstGeom prst="rect">
            <a:avLst/>
          </a:prstGeom>
          <a:noFill/>
        </p:spPr>
        <p:txBody>
          <a:bodyPr wrap="square" rtlCol="0">
            <a:spAutoFit/>
          </a:bodyPr>
          <a:lstStyle/>
          <a:p>
            <a:r>
              <a:rPr lang="en-US" sz="2900" dirty="0"/>
              <a:t>a</a:t>
            </a:r>
          </a:p>
        </p:txBody>
      </p:sp>
      <p:sp>
        <p:nvSpPr>
          <p:cNvPr id="23" name="TextBox 22"/>
          <p:cNvSpPr txBox="1"/>
          <p:nvPr/>
        </p:nvSpPr>
        <p:spPr>
          <a:xfrm>
            <a:off x="2286000" y="2153791"/>
            <a:ext cx="389863" cy="538609"/>
          </a:xfrm>
          <a:prstGeom prst="rect">
            <a:avLst/>
          </a:prstGeom>
          <a:noFill/>
        </p:spPr>
        <p:txBody>
          <a:bodyPr wrap="none" rtlCol="0">
            <a:spAutoFit/>
          </a:bodyPr>
          <a:lstStyle/>
          <a:p>
            <a:r>
              <a:rPr lang="en-US" sz="2900" dirty="0" smtClean="0"/>
              <a:t>b</a:t>
            </a:r>
            <a:endParaRPr lang="en-US" sz="2900" dirty="0"/>
          </a:p>
        </p:txBody>
      </p:sp>
      <p:sp>
        <p:nvSpPr>
          <p:cNvPr id="24" name="TextBox 23"/>
          <p:cNvSpPr txBox="1"/>
          <p:nvPr/>
        </p:nvSpPr>
        <p:spPr>
          <a:xfrm>
            <a:off x="1828800" y="5334000"/>
            <a:ext cx="308022" cy="477054"/>
          </a:xfrm>
          <a:prstGeom prst="rect">
            <a:avLst/>
          </a:prstGeom>
          <a:noFill/>
        </p:spPr>
        <p:txBody>
          <a:bodyPr wrap="none" rtlCol="0">
            <a:spAutoFit/>
          </a:bodyPr>
          <a:lstStyle/>
          <a:p>
            <a:r>
              <a:rPr lang="en-US" sz="2500" dirty="0" smtClean="0"/>
              <a:t>c</a:t>
            </a:r>
            <a:endParaRPr lang="en-US" sz="2500" dirty="0"/>
          </a:p>
        </p:txBody>
      </p:sp>
      <p:sp>
        <p:nvSpPr>
          <p:cNvPr id="25" name="TextBox 24"/>
          <p:cNvSpPr txBox="1"/>
          <p:nvPr/>
        </p:nvSpPr>
        <p:spPr>
          <a:xfrm>
            <a:off x="457200" y="2667000"/>
            <a:ext cx="1143000" cy="369332"/>
          </a:xfrm>
          <a:prstGeom prst="rect">
            <a:avLst/>
          </a:prstGeom>
          <a:noFill/>
        </p:spPr>
        <p:txBody>
          <a:bodyPr wrap="square" rtlCol="0">
            <a:spAutoFit/>
          </a:bodyPr>
          <a:lstStyle/>
          <a:p>
            <a:r>
              <a:rPr lang="en-US" dirty="0" smtClean="0"/>
              <a:t>64 bit</a:t>
            </a:r>
          </a:p>
        </p:txBody>
      </p:sp>
      <p:sp>
        <p:nvSpPr>
          <p:cNvPr id="26" name="TextBox 25"/>
          <p:cNvSpPr txBox="1"/>
          <p:nvPr/>
        </p:nvSpPr>
        <p:spPr>
          <a:xfrm>
            <a:off x="1066800" y="4724400"/>
            <a:ext cx="1143000" cy="369332"/>
          </a:xfrm>
          <a:prstGeom prst="rect">
            <a:avLst/>
          </a:prstGeom>
          <a:noFill/>
        </p:spPr>
        <p:txBody>
          <a:bodyPr wrap="square" rtlCol="0">
            <a:spAutoFit/>
          </a:bodyPr>
          <a:lstStyle/>
          <a:p>
            <a:r>
              <a:rPr lang="en-US" dirty="0" smtClean="0"/>
              <a:t>64 bit</a:t>
            </a:r>
          </a:p>
        </p:txBody>
      </p:sp>
      <p:sp>
        <p:nvSpPr>
          <p:cNvPr id="27" name="TextBox 26"/>
          <p:cNvSpPr txBox="1"/>
          <p:nvPr/>
        </p:nvSpPr>
        <p:spPr>
          <a:xfrm>
            <a:off x="1384300" y="3581400"/>
            <a:ext cx="1123003" cy="538609"/>
          </a:xfrm>
          <a:prstGeom prst="rect">
            <a:avLst/>
          </a:prstGeom>
          <a:noFill/>
        </p:spPr>
        <p:txBody>
          <a:bodyPr wrap="none" rtlCol="0">
            <a:spAutoFit/>
          </a:bodyPr>
          <a:lstStyle/>
          <a:p>
            <a:r>
              <a:rPr lang="en-US" sz="2900" dirty="0" smtClean="0"/>
              <a:t>c = </a:t>
            </a:r>
            <a:r>
              <a:rPr lang="en-US" sz="2900" dirty="0" err="1" smtClean="0"/>
              <a:t>a</a:t>
            </a:r>
            <a:r>
              <a:rPr lang="en-US" sz="2900" baseline="30000" dirty="0" err="1" smtClean="0"/>
              <a:t>b</a:t>
            </a:r>
            <a:endParaRPr lang="en-US" sz="2900" baseline="30000" dirty="0" smtClean="0"/>
          </a:p>
        </p:txBody>
      </p:sp>
      <p:sp>
        <p:nvSpPr>
          <p:cNvPr id="28" name="TextBox 27"/>
          <p:cNvSpPr txBox="1"/>
          <p:nvPr/>
        </p:nvSpPr>
        <p:spPr>
          <a:xfrm>
            <a:off x="2438400" y="2667000"/>
            <a:ext cx="1143000" cy="369332"/>
          </a:xfrm>
          <a:prstGeom prst="rect">
            <a:avLst/>
          </a:prstGeom>
          <a:noFill/>
        </p:spPr>
        <p:txBody>
          <a:bodyPr wrap="square" rtlCol="0">
            <a:spAutoFit/>
          </a:bodyPr>
          <a:lstStyle/>
          <a:p>
            <a:r>
              <a:rPr lang="en-US" dirty="0" smtClean="0"/>
              <a:t>64 bit</a:t>
            </a:r>
          </a:p>
        </p:txBody>
      </p:sp>
    </p:spTree>
    <p:extLst>
      <p:ext uri="{BB962C8B-B14F-4D97-AF65-F5344CB8AC3E}">
        <p14:creationId xmlns:p14="http://schemas.microsoft.com/office/powerpoint/2010/main" val="950086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Performance Comparison</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AD93096-5B34-4342-9326-69289CEAE4C2}" type="slidenum">
              <a:rPr lang="en-US" smtClean="0"/>
              <a:pPr/>
              <a:t>49</a:t>
            </a:fld>
            <a:endParaRPr lang="en-US" dirty="0">
              <a:solidFill>
                <a:srgbClr val="FFFFFF"/>
              </a:solidFill>
            </a:endParaRPr>
          </a:p>
        </p:txBody>
      </p:sp>
      <p:graphicFrame>
        <p:nvGraphicFramePr>
          <p:cNvPr id="6" name="Chart 5"/>
          <p:cNvGraphicFramePr>
            <a:graphicFrameLocks/>
          </p:cNvGraphicFramePr>
          <p:nvPr>
            <p:extLst>
              <p:ext uri="{D42A27DB-BD31-4B8C-83A1-F6EECF244321}">
                <p14:modId xmlns:p14="http://schemas.microsoft.com/office/powerpoint/2010/main" val="1383770793"/>
              </p:ext>
            </p:extLst>
          </p:nvPr>
        </p:nvGraphicFramePr>
        <p:xfrm>
          <a:off x="612648" y="1516698"/>
          <a:ext cx="8153400" cy="4655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52407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rmAutofit/>
          </a:bodyPr>
          <a:lstStyle/>
          <a:p>
            <a:r>
              <a:rPr lang="en-US" dirty="0" smtClean="0"/>
              <a:t>Can Solve a Large </a:t>
            </a:r>
            <a:r>
              <a:rPr lang="en-US" dirty="0"/>
              <a:t>C</a:t>
            </a:r>
            <a:r>
              <a:rPr lang="en-US" dirty="0" smtClean="0"/>
              <a:t>lass of Problems</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AD93096-5B34-4342-9326-69289CEAE4C2}" type="slidenum">
              <a:rPr lang="en-US" smtClean="0"/>
              <a:pPr/>
              <a:t>50</a:t>
            </a:fld>
            <a:endParaRPr lang="en-US" dirty="0">
              <a:solidFill>
                <a:srgbClr val="FFFFFF"/>
              </a:solidFill>
            </a:endParaRPr>
          </a:p>
        </p:txBody>
      </p:sp>
      <p:sp>
        <p:nvSpPr>
          <p:cNvPr id="5" name="TextBox 4"/>
          <p:cNvSpPr txBox="1"/>
          <p:nvPr/>
        </p:nvSpPr>
        <p:spPr>
          <a:xfrm>
            <a:off x="990600" y="5791200"/>
            <a:ext cx="7543800" cy="984885"/>
          </a:xfrm>
          <a:prstGeom prst="rect">
            <a:avLst/>
          </a:prstGeom>
          <a:noFill/>
        </p:spPr>
        <p:txBody>
          <a:bodyPr wrap="square" rtlCol="0">
            <a:spAutoFit/>
          </a:bodyPr>
          <a:lstStyle/>
          <a:p>
            <a:r>
              <a:rPr lang="en-US" sz="2900" dirty="0" smtClean="0"/>
              <a:t>Large class of problems that lie beyond the exact counters but can be computed by </a:t>
            </a:r>
            <a:r>
              <a:rPr lang="en-US" sz="2900" dirty="0" err="1" smtClean="0"/>
              <a:t>ApproxMC</a:t>
            </a:r>
            <a:endParaRPr lang="en-US" sz="2900" dirty="0"/>
          </a:p>
        </p:txBody>
      </p:sp>
      <p:graphicFrame>
        <p:nvGraphicFramePr>
          <p:cNvPr id="6" name="Chart 5"/>
          <p:cNvGraphicFramePr>
            <a:graphicFrameLocks/>
          </p:cNvGraphicFramePr>
          <p:nvPr>
            <p:extLst>
              <p:ext uri="{D42A27DB-BD31-4B8C-83A1-F6EECF244321}">
                <p14:modId xmlns:p14="http://schemas.microsoft.com/office/powerpoint/2010/main" val="715747342"/>
              </p:ext>
            </p:extLst>
          </p:nvPr>
        </p:nvGraphicFramePr>
        <p:xfrm>
          <a:off x="612648" y="1586548"/>
          <a:ext cx="8153400" cy="4204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3449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 Error: Only 4% (allowed: 75%)</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AD93096-5B34-4342-9326-69289CEAE4C2}" type="slidenum">
              <a:rPr lang="en-US" smtClean="0"/>
              <a:pPr/>
              <a:t>51</a:t>
            </a:fld>
            <a:endParaRPr lang="en-US" dirty="0">
              <a:solidFill>
                <a:srgbClr val="FFFFFF"/>
              </a:solidFill>
            </a:endParaRPr>
          </a:p>
        </p:txBody>
      </p:sp>
      <p:sp>
        <p:nvSpPr>
          <p:cNvPr id="6" name="TextBox 5"/>
          <p:cNvSpPr txBox="1"/>
          <p:nvPr/>
        </p:nvSpPr>
        <p:spPr>
          <a:xfrm>
            <a:off x="914400" y="5829300"/>
            <a:ext cx="7239000" cy="984885"/>
          </a:xfrm>
          <a:prstGeom prst="rect">
            <a:avLst/>
          </a:prstGeom>
          <a:noFill/>
        </p:spPr>
        <p:txBody>
          <a:bodyPr wrap="square" rtlCol="0">
            <a:spAutoFit/>
          </a:bodyPr>
          <a:lstStyle/>
          <a:p>
            <a:r>
              <a:rPr lang="en-US" sz="2900" dirty="0" smtClean="0"/>
              <a:t>Mean error: 4% – much smaller than the theoretical guarantee of 75%</a:t>
            </a:r>
            <a:endParaRPr lang="en-US" sz="2900" dirty="0"/>
          </a:p>
        </p:txBody>
      </p:sp>
      <p:graphicFrame>
        <p:nvGraphicFramePr>
          <p:cNvPr id="10" name="Chart 9"/>
          <p:cNvGraphicFramePr>
            <a:graphicFrameLocks/>
          </p:cNvGraphicFramePr>
          <p:nvPr>
            <p:extLst>
              <p:ext uri="{D42A27DB-BD31-4B8C-83A1-F6EECF244321}">
                <p14:modId xmlns:p14="http://schemas.microsoft.com/office/powerpoint/2010/main" val="748227832"/>
              </p:ext>
            </p:extLst>
          </p:nvPr>
        </p:nvGraphicFramePr>
        <p:xfrm>
          <a:off x="612648" y="1524000"/>
          <a:ext cx="7734300" cy="425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466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Bounding Counters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52</a:t>
            </a:fld>
            <a:endParaRPr lang="en-US" dirty="0">
              <a:solidFill>
                <a:srgbClr val="FFFFFF"/>
              </a:solidFill>
            </a:endParaRPr>
          </a:p>
        </p:txBody>
      </p:sp>
      <p:sp>
        <p:nvSpPr>
          <p:cNvPr id="4" name="Content Placeholder 3"/>
          <p:cNvSpPr>
            <a:spLocks noGrp="1"/>
          </p:cNvSpPr>
          <p:nvPr>
            <p:ph sz="quarter" idx="1"/>
          </p:nvPr>
        </p:nvSpPr>
        <p:spPr/>
        <p:txBody>
          <a:bodyPr>
            <a:normAutofit lnSpcReduction="10000"/>
          </a:bodyPr>
          <a:lstStyle/>
          <a:p>
            <a:r>
              <a:rPr lang="en-US" dirty="0" smtClean="0"/>
              <a:t>Range of count from bounding counters = C</a:t>
            </a:r>
            <a:r>
              <a:rPr lang="en-US" baseline="-25000" dirty="0" smtClean="0"/>
              <a:t>2</a:t>
            </a:r>
            <a:r>
              <a:rPr lang="en-US" dirty="0" smtClean="0"/>
              <a:t>-C</a:t>
            </a:r>
            <a:r>
              <a:rPr lang="en-US" baseline="-25000" dirty="0"/>
              <a:t>1</a:t>
            </a:r>
            <a:endParaRPr lang="en-US" baseline="-25000" dirty="0" smtClean="0"/>
          </a:p>
          <a:p>
            <a:pPr lvl="1"/>
            <a:r>
              <a:rPr lang="en-US" dirty="0" smtClean="0"/>
              <a:t>C</a:t>
            </a:r>
            <a:r>
              <a:rPr lang="en-US" baseline="-25000" dirty="0" smtClean="0"/>
              <a:t>1</a:t>
            </a:r>
            <a:r>
              <a:rPr lang="en-US" dirty="0" smtClean="0"/>
              <a:t>: From lower bound counters(</a:t>
            </a:r>
            <a:r>
              <a:rPr lang="en-US" dirty="0" err="1" smtClean="0"/>
              <a:t>MBound</a:t>
            </a:r>
            <a:r>
              <a:rPr lang="en-US" dirty="0" smtClean="0"/>
              <a:t>/</a:t>
            </a:r>
            <a:r>
              <a:rPr lang="en-US" dirty="0" err="1" smtClean="0"/>
              <a:t>SampleSAT</a:t>
            </a:r>
            <a:r>
              <a:rPr lang="en-US" dirty="0" smtClean="0"/>
              <a:t>)</a:t>
            </a:r>
          </a:p>
          <a:p>
            <a:pPr lvl="1"/>
            <a:r>
              <a:rPr lang="en-US" dirty="0" smtClean="0"/>
              <a:t>C</a:t>
            </a:r>
            <a:r>
              <a:rPr lang="en-US" baseline="-25000" dirty="0" smtClean="0"/>
              <a:t>2</a:t>
            </a:r>
            <a:r>
              <a:rPr lang="en-US" dirty="0" smtClean="0"/>
              <a:t>: From upper bound counters (</a:t>
            </a:r>
            <a:r>
              <a:rPr lang="en-US" dirty="0" err="1" smtClean="0"/>
              <a:t>MiniCount</a:t>
            </a:r>
            <a:r>
              <a:rPr lang="en-US" dirty="0" smtClean="0"/>
              <a:t>)</a:t>
            </a:r>
          </a:p>
          <a:p>
            <a:pPr marL="365760" lvl="1" indent="0">
              <a:buNone/>
            </a:pPr>
            <a:endParaRPr lang="en-US" dirty="0"/>
          </a:p>
          <a:p>
            <a:pPr marL="365760" lvl="1" indent="0">
              <a:buNone/>
            </a:pPr>
            <a:endParaRPr lang="en-US" dirty="0" smtClean="0"/>
          </a:p>
          <a:p>
            <a:r>
              <a:rPr lang="en-US" dirty="0" smtClean="0"/>
              <a:t>Range from </a:t>
            </a:r>
            <a:r>
              <a:rPr lang="en-US" dirty="0" err="1" smtClean="0"/>
              <a:t>ApproxMC</a:t>
            </a:r>
            <a:r>
              <a:rPr lang="en-US" dirty="0" smtClean="0"/>
              <a:t>: [C/(1+</a:t>
            </a:r>
            <a:r>
              <a:rPr lang="en-US" dirty="0" smtClean="0">
                <a:latin typeface="Symbol" charset="2"/>
                <a:cs typeface="Symbol" charset="2"/>
              </a:rPr>
              <a:t>e)</a:t>
            </a:r>
            <a:r>
              <a:rPr lang="en-US" dirty="0" smtClean="0">
                <a:cs typeface="Symbol" charset="2"/>
              </a:rPr>
              <a:t>, (1+</a:t>
            </a:r>
            <a:r>
              <a:rPr lang="en-US" dirty="0" smtClean="0">
                <a:latin typeface="Symbol" charset="2"/>
                <a:cs typeface="Symbol" charset="2"/>
              </a:rPr>
              <a:t>e)</a:t>
            </a:r>
            <a:r>
              <a:rPr lang="en-US" dirty="0" smtClean="0">
                <a:cs typeface="Symbol" charset="2"/>
              </a:rPr>
              <a:t>C]</a:t>
            </a:r>
          </a:p>
          <a:p>
            <a:pPr marL="0" indent="0">
              <a:buNone/>
            </a:pPr>
            <a:endParaRPr lang="en-US" dirty="0" smtClean="0">
              <a:cs typeface="Symbol" charset="2"/>
            </a:endParaRPr>
          </a:p>
          <a:p>
            <a:pPr marL="0" indent="0">
              <a:buNone/>
            </a:pPr>
            <a:endParaRPr lang="en-US" dirty="0">
              <a:cs typeface="Symbol" charset="2"/>
            </a:endParaRPr>
          </a:p>
          <a:p>
            <a:r>
              <a:rPr lang="en-US" dirty="0" smtClean="0">
                <a:cs typeface="Symbol" charset="2"/>
              </a:rPr>
              <a:t>Smaller the range, better the algorithm!</a:t>
            </a:r>
            <a:endParaRPr lang="en-US" dirty="0"/>
          </a:p>
        </p:txBody>
      </p:sp>
    </p:spTree>
    <p:extLst>
      <p:ext uri="{BB962C8B-B14F-4D97-AF65-F5344CB8AC3E}">
        <p14:creationId xmlns:p14="http://schemas.microsoft.com/office/powerpoint/2010/main" val="330117554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a:bodyPr>
          <a:lstStyle/>
          <a:p>
            <a:r>
              <a:rPr lang="en-US" dirty="0" smtClean="0"/>
              <a:t>Better Bounds Than Existing Counters</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53</a:t>
            </a:fld>
            <a:endParaRPr lang="en-US" dirty="0">
              <a:solidFill>
                <a:srgbClr val="FFFFFF"/>
              </a:solidFill>
            </a:endParaRPr>
          </a:p>
        </p:txBody>
      </p:sp>
      <p:sp>
        <p:nvSpPr>
          <p:cNvPr id="5" name="TextBox 4"/>
          <p:cNvSpPr txBox="1"/>
          <p:nvPr/>
        </p:nvSpPr>
        <p:spPr>
          <a:xfrm>
            <a:off x="838200" y="5905500"/>
            <a:ext cx="7620000" cy="984885"/>
          </a:xfrm>
          <a:prstGeom prst="rect">
            <a:avLst/>
          </a:prstGeom>
          <a:noFill/>
        </p:spPr>
        <p:txBody>
          <a:bodyPr wrap="square" rtlCol="0">
            <a:spAutoFit/>
          </a:bodyPr>
          <a:lstStyle/>
          <a:p>
            <a:r>
              <a:rPr lang="en-US" sz="2900" dirty="0" err="1" smtClean="0"/>
              <a:t>ApproxMC</a:t>
            </a:r>
            <a:r>
              <a:rPr lang="en-US" sz="2900" dirty="0" smtClean="0"/>
              <a:t> improved the upper bounds significantly while also improving the lower bounds</a:t>
            </a:r>
            <a:endParaRPr lang="en-US" sz="2900" dirty="0"/>
          </a:p>
        </p:txBody>
      </p:sp>
      <p:graphicFrame>
        <p:nvGraphicFramePr>
          <p:cNvPr id="6" name="Chart 5"/>
          <p:cNvGraphicFramePr>
            <a:graphicFrameLocks/>
          </p:cNvGraphicFramePr>
          <p:nvPr>
            <p:extLst>
              <p:ext uri="{D42A27DB-BD31-4B8C-83A1-F6EECF244321}">
                <p14:modId xmlns:p14="http://schemas.microsoft.com/office/powerpoint/2010/main" val="2926839145"/>
              </p:ext>
            </p:extLst>
          </p:nvPr>
        </p:nvGraphicFramePr>
        <p:xfrm>
          <a:off x="825500" y="1516698"/>
          <a:ext cx="7696200" cy="4350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3934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54</a:t>
            </a:fld>
            <a:endParaRPr lang="en-US" dirty="0">
              <a:solidFill>
                <a:srgbClr val="FFFFFF"/>
              </a:solidFill>
            </a:endParaRPr>
          </a:p>
        </p:txBody>
      </p:sp>
      <p:sp>
        <p:nvSpPr>
          <p:cNvPr id="4" name="Content Placeholder 3"/>
          <p:cNvSpPr>
            <a:spLocks noGrp="1"/>
          </p:cNvSpPr>
          <p:nvPr>
            <p:ph sz="quarter" idx="1"/>
          </p:nvPr>
        </p:nvSpPr>
        <p:spPr>
          <a:xfrm>
            <a:off x="533400" y="2057400"/>
            <a:ext cx="8153400" cy="3276600"/>
          </a:xfrm>
        </p:spPr>
        <p:txBody>
          <a:bodyPr>
            <a:normAutofit/>
          </a:bodyPr>
          <a:lstStyle/>
          <a:p>
            <a:r>
              <a:rPr lang="en-US" sz="3600" dirty="0" smtClean="0"/>
              <a:t>Uniform Generation of SAT-witnesses</a:t>
            </a:r>
          </a:p>
          <a:p>
            <a:pPr marL="0" indent="0">
              <a:buNone/>
            </a:pPr>
            <a:endParaRPr lang="en-US" sz="3600" dirty="0" smtClean="0">
              <a:solidFill>
                <a:srgbClr val="FF0000"/>
              </a:solidFill>
            </a:endParaRPr>
          </a:p>
          <a:p>
            <a:r>
              <a:rPr lang="en-US" sz="3600" dirty="0" smtClean="0"/>
              <a:t>Approximate Model Counting</a:t>
            </a:r>
          </a:p>
          <a:p>
            <a:pPr marL="0" indent="0">
              <a:buNone/>
            </a:pPr>
            <a:endParaRPr lang="en-US" sz="3600" dirty="0" smtClean="0"/>
          </a:p>
          <a:p>
            <a:r>
              <a:rPr lang="en-US" sz="3600" dirty="0" smtClean="0">
                <a:solidFill>
                  <a:srgbClr val="FF0000"/>
                </a:solidFill>
              </a:rPr>
              <a:t>Future Directions</a:t>
            </a:r>
            <a:endParaRPr lang="en-US" sz="3600" dirty="0">
              <a:solidFill>
                <a:srgbClr val="FF0000"/>
              </a:solidFill>
            </a:endParaRPr>
          </a:p>
        </p:txBody>
      </p:sp>
    </p:spTree>
    <p:extLst>
      <p:ext uri="{BB962C8B-B14F-4D97-AF65-F5344CB8AC3E}">
        <p14:creationId xmlns:p14="http://schemas.microsoft.com/office/powerpoint/2010/main" val="280636829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55</a:t>
            </a:fld>
            <a:endParaRPr lang="en-US" dirty="0">
              <a:solidFill>
                <a:srgbClr val="FFFFFF"/>
              </a:solidFill>
            </a:endParaRPr>
          </a:p>
        </p:txBody>
      </p:sp>
      <p:sp>
        <p:nvSpPr>
          <p:cNvPr id="4" name="Content Placeholder 3"/>
          <p:cNvSpPr>
            <a:spLocks noGrp="1"/>
          </p:cNvSpPr>
          <p:nvPr>
            <p:ph sz="quarter" idx="1"/>
          </p:nvPr>
        </p:nvSpPr>
        <p:spPr>
          <a:xfrm>
            <a:off x="612648" y="1600200"/>
            <a:ext cx="8153400" cy="4953000"/>
          </a:xfrm>
        </p:spPr>
        <p:txBody>
          <a:bodyPr>
            <a:normAutofit lnSpcReduction="10000"/>
          </a:bodyPr>
          <a:lstStyle/>
          <a:p>
            <a:r>
              <a:rPr lang="en-US" dirty="0"/>
              <a:t>Extension to more expressive constraints (SMT</a:t>
            </a:r>
            <a:r>
              <a:rPr lang="en-US" dirty="0" smtClean="0"/>
              <a:t>)</a:t>
            </a:r>
          </a:p>
          <a:p>
            <a:pPr lvl="1"/>
            <a:r>
              <a:rPr lang="en-US" dirty="0" smtClean="0"/>
              <a:t>Design of independent hash functions</a:t>
            </a:r>
          </a:p>
          <a:p>
            <a:pPr lvl="1"/>
            <a:r>
              <a:rPr lang="en-US" dirty="0" smtClean="0"/>
              <a:t>SMT solver – efficiently handles </a:t>
            </a:r>
            <a:r>
              <a:rPr lang="en-US" dirty="0" smtClean="0"/>
              <a:t>input + </a:t>
            </a:r>
            <a:r>
              <a:rPr lang="en-US" dirty="0" smtClean="0"/>
              <a:t>hash function</a:t>
            </a:r>
          </a:p>
          <a:p>
            <a:endParaRPr lang="en-US" dirty="0"/>
          </a:p>
          <a:p>
            <a:r>
              <a:rPr lang="en-US" dirty="0" smtClean="0"/>
              <a:t>Strong guarantees for uniform generation</a:t>
            </a:r>
          </a:p>
          <a:p>
            <a:endParaRPr lang="en-US" dirty="0" smtClean="0"/>
          </a:p>
          <a:p>
            <a:r>
              <a:rPr lang="en-US" dirty="0"/>
              <a:t>Handling user </a:t>
            </a:r>
            <a:r>
              <a:rPr lang="en-US" dirty="0" smtClean="0"/>
              <a:t>bias (weighted uniform generation and weighted counting)</a:t>
            </a:r>
            <a:endParaRPr lang="en-US" dirty="0"/>
          </a:p>
          <a:p>
            <a:pPr marL="0" indent="0">
              <a:buNone/>
            </a:pPr>
            <a:endParaRPr lang="en-US" dirty="0"/>
          </a:p>
          <a:p>
            <a:r>
              <a:rPr lang="en-US" dirty="0"/>
              <a:t>Scaling beyond thousands of variables</a:t>
            </a:r>
          </a:p>
          <a:p>
            <a:endParaRPr lang="en-US" dirty="0" smtClean="0"/>
          </a:p>
          <a:p>
            <a:endParaRPr lang="en-US" dirty="0" smtClean="0"/>
          </a:p>
        </p:txBody>
      </p:sp>
    </p:spTree>
    <p:extLst>
      <p:ext uri="{BB962C8B-B14F-4D97-AF65-F5344CB8AC3E}">
        <p14:creationId xmlns:p14="http://schemas.microsoft.com/office/powerpoint/2010/main" val="3736390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Opportunities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56</a:t>
            </a:fld>
            <a:endParaRPr lang="en-US" dirty="0">
              <a:solidFill>
                <a:srgbClr val="FFFFFF"/>
              </a:solidFill>
            </a:endParaRPr>
          </a:p>
        </p:txBody>
      </p:sp>
      <p:sp>
        <p:nvSpPr>
          <p:cNvPr id="4" name="Content Placeholder 3"/>
          <p:cNvSpPr>
            <a:spLocks noGrp="1"/>
          </p:cNvSpPr>
          <p:nvPr>
            <p:ph sz="quarter" idx="1"/>
          </p:nvPr>
        </p:nvSpPr>
        <p:spPr>
          <a:xfrm>
            <a:off x="612648" y="1600200"/>
            <a:ext cx="8153400" cy="5105400"/>
          </a:xfrm>
        </p:spPr>
        <p:txBody>
          <a:bodyPr>
            <a:normAutofit/>
          </a:bodyPr>
          <a:lstStyle/>
          <a:p>
            <a:r>
              <a:rPr lang="en-US" dirty="0" smtClean="0"/>
              <a:t>MOOC: Automatic Problem Generation </a:t>
            </a:r>
          </a:p>
          <a:p>
            <a:pPr lvl="1"/>
            <a:r>
              <a:rPr lang="en-US" dirty="0" smtClean="0"/>
              <a:t>Use of templates to design questions</a:t>
            </a:r>
          </a:p>
          <a:p>
            <a:pPr lvl="1"/>
            <a:r>
              <a:rPr lang="en-US" dirty="0" smtClean="0"/>
              <a:t>Uniform generation of template parameters</a:t>
            </a:r>
          </a:p>
          <a:p>
            <a:r>
              <a:rPr lang="en-US" dirty="0" smtClean="0"/>
              <a:t>Applications in Program Synthesis: e.g., </a:t>
            </a:r>
            <a:r>
              <a:rPr lang="en-US" dirty="0" err="1" smtClean="0"/>
              <a:t>Autotuning</a:t>
            </a:r>
            <a:endParaRPr lang="en-US" dirty="0" smtClean="0"/>
          </a:p>
          <a:p>
            <a:r>
              <a:rPr lang="en-US" dirty="0"/>
              <a:t>Probabilistic reasoning/Bayesian </a:t>
            </a:r>
            <a:r>
              <a:rPr lang="en-US" dirty="0" smtClean="0"/>
              <a:t>inference</a:t>
            </a:r>
            <a:endParaRPr lang="en-US" dirty="0"/>
          </a:p>
          <a:p>
            <a:r>
              <a:rPr lang="en-US" dirty="0"/>
              <a:t>Planning with </a:t>
            </a:r>
            <a:r>
              <a:rPr lang="en-US" dirty="0" smtClean="0"/>
              <a:t>uncertainty/adversarial reasoning</a:t>
            </a:r>
          </a:p>
          <a:p>
            <a:r>
              <a:rPr lang="en-US" dirty="0" smtClean="0"/>
              <a:t>Extension to general set of constraints</a:t>
            </a:r>
          </a:p>
          <a:p>
            <a:pPr lvl="1"/>
            <a:r>
              <a:rPr lang="en-US" dirty="0" smtClean="0"/>
              <a:t>Counting points in </a:t>
            </a:r>
            <a:r>
              <a:rPr lang="en-US" dirty="0" err="1" smtClean="0"/>
              <a:t>polyhedra</a:t>
            </a:r>
            <a:r>
              <a:rPr lang="en-US" dirty="0" smtClean="0"/>
              <a:t> (Loop optimization) </a:t>
            </a:r>
          </a:p>
          <a:p>
            <a:pPr lvl="1"/>
            <a:r>
              <a:rPr lang="en-US" dirty="0" smtClean="0"/>
              <a:t>Discrete Integration </a:t>
            </a:r>
            <a:endParaRPr lang="en-US" dirty="0"/>
          </a:p>
          <a:p>
            <a:pPr marL="0" indent="0">
              <a:buNone/>
            </a:pPr>
            <a:endParaRPr lang="en-US" dirty="0"/>
          </a:p>
        </p:txBody>
      </p:sp>
    </p:spTree>
    <p:extLst>
      <p:ext uri="{BB962C8B-B14F-4D97-AF65-F5344CB8AC3E}">
        <p14:creationId xmlns:p14="http://schemas.microsoft.com/office/powerpoint/2010/main" val="155057784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57</a:t>
            </a:fld>
            <a:endParaRPr lang="en-US" dirty="0">
              <a:solidFill>
                <a:srgbClr val="FFFFFF"/>
              </a:solidFill>
            </a:endParaRPr>
          </a:p>
        </p:txBody>
      </p:sp>
      <p:sp>
        <p:nvSpPr>
          <p:cNvPr id="4" name="Content Placeholder 3"/>
          <p:cNvSpPr>
            <a:spLocks noGrp="1"/>
          </p:cNvSpPr>
          <p:nvPr>
            <p:ph sz="quarter" idx="1"/>
          </p:nvPr>
        </p:nvSpPr>
        <p:spPr>
          <a:xfrm>
            <a:off x="0" y="1600200"/>
            <a:ext cx="9601200" cy="5257800"/>
          </a:xfrm>
        </p:spPr>
        <p:txBody>
          <a:bodyPr>
            <a:normAutofit/>
          </a:bodyPr>
          <a:lstStyle/>
          <a:p>
            <a:r>
              <a:rPr lang="en-US" sz="2800" dirty="0" smtClean="0"/>
              <a:t>Uniform sampling and approximate counting are important problems</a:t>
            </a:r>
          </a:p>
          <a:p>
            <a:pPr marL="0" indent="0">
              <a:buNone/>
            </a:pPr>
            <a:endParaRPr lang="en-US" sz="500" dirty="0" smtClean="0"/>
          </a:p>
          <a:p>
            <a:r>
              <a:rPr lang="en-US" sz="2800" dirty="0" smtClean="0"/>
              <a:t>Prior work didn’t scale or offered weak guarantees</a:t>
            </a:r>
          </a:p>
          <a:p>
            <a:endParaRPr lang="en-US" sz="500" dirty="0" smtClean="0"/>
          </a:p>
          <a:p>
            <a:r>
              <a:rPr lang="en-US" sz="2800" dirty="0" err="1" smtClean="0"/>
              <a:t>UniWit</a:t>
            </a:r>
            <a:r>
              <a:rPr lang="en-US" sz="2800" dirty="0" smtClean="0"/>
              <a:t>: Scales and theoretical guarantees of near uniformity</a:t>
            </a:r>
          </a:p>
          <a:p>
            <a:endParaRPr lang="en-US" sz="500" dirty="0" smtClean="0"/>
          </a:p>
          <a:p>
            <a:r>
              <a:rPr lang="en-US" sz="2800" dirty="0" err="1" smtClean="0"/>
              <a:t>ApproxMC</a:t>
            </a:r>
            <a:r>
              <a:rPr lang="en-US" sz="2800" dirty="0" smtClean="0"/>
              <a:t>: The first scalable approximate model counter</a:t>
            </a:r>
          </a:p>
          <a:p>
            <a:endParaRPr lang="en-US" sz="500" dirty="0" smtClean="0"/>
          </a:p>
          <a:p>
            <a:r>
              <a:rPr lang="en-US" sz="2800" dirty="0"/>
              <a:t>Uses easy-to-implement linear hash </a:t>
            </a:r>
            <a:r>
              <a:rPr lang="en-US" sz="2800" dirty="0" smtClean="0"/>
              <a:t>functions</a:t>
            </a:r>
          </a:p>
          <a:p>
            <a:endParaRPr lang="en-US" sz="500" dirty="0"/>
          </a:p>
          <a:p>
            <a:r>
              <a:rPr lang="en-US" sz="2800" dirty="0" smtClean="0"/>
              <a:t>Only a randomly chosen cell has to be small</a:t>
            </a:r>
          </a:p>
          <a:p>
            <a:endParaRPr lang="en-US" sz="500" dirty="0" smtClean="0"/>
          </a:p>
          <a:p>
            <a:r>
              <a:rPr lang="en-US" sz="2800" dirty="0" smtClean="0"/>
              <a:t>Tools are available online! Go and Try them out!</a:t>
            </a:r>
          </a:p>
        </p:txBody>
      </p:sp>
    </p:spTree>
    <p:extLst>
      <p:ext uri="{BB962C8B-B14F-4D97-AF65-F5344CB8AC3E}">
        <p14:creationId xmlns:p14="http://schemas.microsoft.com/office/powerpoint/2010/main" val="95004006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58</a:t>
            </a:fld>
            <a:endParaRPr lang="en-US" dirty="0">
              <a:solidFill>
                <a:srgbClr val="FFFFFF"/>
              </a:solidFill>
            </a:endParaRPr>
          </a:p>
        </p:txBody>
      </p:sp>
      <p:sp>
        <p:nvSpPr>
          <p:cNvPr id="4" name="Content Placeholder 3"/>
          <p:cNvSpPr>
            <a:spLocks noGrp="1"/>
          </p:cNvSpPr>
          <p:nvPr>
            <p:ph sz="quarter" idx="1"/>
          </p:nvPr>
        </p:nvSpPr>
        <p:spPr/>
        <p:txBody>
          <a:bodyPr/>
          <a:lstStyle/>
          <a:p>
            <a:r>
              <a:rPr lang="en-US" dirty="0" smtClean="0"/>
              <a:t>S. </a:t>
            </a:r>
            <a:r>
              <a:rPr lang="en-US" dirty="0" err="1" smtClean="0"/>
              <a:t>Chakraborty</a:t>
            </a:r>
            <a:r>
              <a:rPr lang="en-US" dirty="0" smtClean="0"/>
              <a:t>, K.S. Meel, M.Y. </a:t>
            </a:r>
            <a:r>
              <a:rPr lang="en-US" dirty="0" err="1" smtClean="0"/>
              <a:t>Vardi</a:t>
            </a:r>
            <a:r>
              <a:rPr lang="en-US" dirty="0" smtClean="0"/>
              <a:t> “A Scalable and Nearly-Uniform Generator of SAT-Witnesses” In Proc. of CAV 2013</a:t>
            </a:r>
          </a:p>
          <a:p>
            <a:pPr marL="0" indent="0">
              <a:buNone/>
            </a:pPr>
            <a:endParaRPr lang="en-US" dirty="0" smtClean="0"/>
          </a:p>
          <a:p>
            <a:pPr marL="0" indent="0">
              <a:buNone/>
            </a:pPr>
            <a:endParaRPr lang="en-US" dirty="0" smtClean="0"/>
          </a:p>
          <a:p>
            <a:r>
              <a:rPr lang="en-US" dirty="0"/>
              <a:t>S. </a:t>
            </a:r>
            <a:r>
              <a:rPr lang="en-US" dirty="0" err="1"/>
              <a:t>Chakraborty</a:t>
            </a:r>
            <a:r>
              <a:rPr lang="en-US" dirty="0"/>
              <a:t>, K.S. Meel, M.Y. </a:t>
            </a:r>
            <a:r>
              <a:rPr lang="en-US" dirty="0" err="1"/>
              <a:t>Vardi</a:t>
            </a:r>
            <a:r>
              <a:rPr lang="en-US" dirty="0"/>
              <a:t> “A Scalable </a:t>
            </a:r>
            <a:r>
              <a:rPr lang="en-US" dirty="0" smtClean="0"/>
              <a:t>Approximate Model Counter” </a:t>
            </a:r>
            <a:r>
              <a:rPr lang="en-US" dirty="0"/>
              <a:t>In Proc. of </a:t>
            </a:r>
            <a:r>
              <a:rPr lang="en-US" dirty="0" smtClean="0"/>
              <a:t>CP </a:t>
            </a:r>
            <a:r>
              <a:rPr lang="en-US" dirty="0"/>
              <a:t>2013</a:t>
            </a:r>
          </a:p>
          <a:p>
            <a:pPr marL="0" indent="0">
              <a:buNone/>
            </a:pPr>
            <a:endParaRPr lang="en-US" dirty="0" smtClean="0"/>
          </a:p>
          <a:p>
            <a:endParaRPr lang="en-US" dirty="0" smtClean="0"/>
          </a:p>
        </p:txBody>
      </p:sp>
    </p:spTree>
    <p:extLst>
      <p:ext uri="{BB962C8B-B14F-4D97-AF65-F5344CB8AC3E}">
        <p14:creationId xmlns:p14="http://schemas.microsoft.com/office/powerpoint/2010/main" val="4117205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1905000"/>
            <a:ext cx="3581400" cy="477054"/>
          </a:xfrm>
          <a:prstGeom prst="rect">
            <a:avLst/>
          </a:prstGeom>
          <a:noFill/>
        </p:spPr>
        <p:txBody>
          <a:bodyPr wrap="square" rtlCol="0">
            <a:spAutoFit/>
          </a:bodyPr>
          <a:lstStyle/>
          <a:p>
            <a:r>
              <a:rPr lang="en-US" sz="2500" dirty="0" smtClean="0"/>
              <a:t>Set of Constraints</a:t>
            </a:r>
            <a:endParaRPr lang="en-US" sz="2500" dirty="0"/>
          </a:p>
        </p:txBody>
      </p:sp>
      <p:sp>
        <p:nvSpPr>
          <p:cNvPr id="9" name="TextBox 8"/>
          <p:cNvSpPr txBox="1"/>
          <p:nvPr/>
        </p:nvSpPr>
        <p:spPr>
          <a:xfrm>
            <a:off x="2514600" y="2743200"/>
            <a:ext cx="3276600" cy="369332"/>
          </a:xfrm>
          <a:prstGeom prst="rect">
            <a:avLst/>
          </a:prstGeom>
          <a:noFill/>
        </p:spPr>
        <p:txBody>
          <a:bodyPr wrap="square" rtlCol="0">
            <a:spAutoFit/>
          </a:bodyPr>
          <a:lstStyle/>
          <a:p>
            <a:endParaRPr lang="en-US" dirty="0"/>
          </a:p>
        </p:txBody>
      </p:sp>
      <p:sp>
        <p:nvSpPr>
          <p:cNvPr id="20" name="TextBox 19"/>
          <p:cNvSpPr txBox="1"/>
          <p:nvPr/>
        </p:nvSpPr>
        <p:spPr>
          <a:xfrm>
            <a:off x="2260600" y="3276600"/>
            <a:ext cx="1828800" cy="477054"/>
          </a:xfrm>
          <a:prstGeom prst="rect">
            <a:avLst/>
          </a:prstGeom>
          <a:noFill/>
        </p:spPr>
        <p:txBody>
          <a:bodyPr wrap="square" rtlCol="0">
            <a:spAutoFit/>
          </a:bodyPr>
          <a:lstStyle/>
          <a:p>
            <a:pPr algn="ctr"/>
            <a:r>
              <a:rPr lang="en-US" sz="2500" dirty="0" smtClean="0"/>
              <a:t>SAT Formula</a:t>
            </a:r>
            <a:endParaRPr lang="en-US" sz="2500" dirty="0"/>
          </a:p>
        </p:txBody>
      </p:sp>
      <p:cxnSp>
        <p:nvCxnSpPr>
          <p:cNvPr id="22" name="Straight Arrow Connector 21"/>
          <p:cNvCxnSpPr/>
          <p:nvPr/>
        </p:nvCxnSpPr>
        <p:spPr>
          <a:xfrm>
            <a:off x="3048000" y="2286000"/>
            <a:ext cx="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normAutofit fontScale="85000" lnSpcReduction="20000"/>
          </a:bodyPr>
          <a:lstStyle/>
          <a:p>
            <a:fld id="{1AD93096-5B34-4342-9326-69289CEAE4C2}" type="slidenum">
              <a:rPr lang="en-US" smtClean="0"/>
              <a:pPr/>
              <a:t>5</a:t>
            </a:fld>
            <a:endParaRPr lang="en-US" dirty="0">
              <a:solidFill>
                <a:srgbClr val="FFFFFF"/>
              </a:solidFill>
            </a:endParaRPr>
          </a:p>
        </p:txBody>
      </p:sp>
      <p:sp>
        <p:nvSpPr>
          <p:cNvPr id="12" name="Title 1"/>
          <p:cNvSpPr>
            <a:spLocks noGrp="1"/>
          </p:cNvSpPr>
          <p:nvPr>
            <p:ph type="title"/>
          </p:nvPr>
        </p:nvSpPr>
        <p:spPr>
          <a:xfrm>
            <a:off x="0" y="228600"/>
            <a:ext cx="9138972" cy="990600"/>
          </a:xfrm>
        </p:spPr>
        <p:txBody>
          <a:bodyPr>
            <a:normAutofit/>
          </a:bodyPr>
          <a:lstStyle/>
          <a:p>
            <a:r>
              <a:rPr lang="en-US" dirty="0" smtClean="0"/>
              <a:t>Uniform Generation of SAT-Witnesses</a:t>
            </a:r>
            <a:endParaRPr lang="en-US" dirty="0"/>
          </a:p>
        </p:txBody>
      </p:sp>
      <p:sp>
        <p:nvSpPr>
          <p:cNvPr id="11" name="TextBox 10"/>
          <p:cNvSpPr txBox="1"/>
          <p:nvPr/>
        </p:nvSpPr>
        <p:spPr>
          <a:xfrm>
            <a:off x="4495800" y="4012575"/>
            <a:ext cx="3619500" cy="1923604"/>
          </a:xfrm>
          <a:prstGeom prst="rect">
            <a:avLst/>
          </a:prstGeom>
          <a:noFill/>
        </p:spPr>
        <p:txBody>
          <a:bodyPr wrap="square" rtlCol="0">
            <a:spAutoFit/>
          </a:bodyPr>
          <a:lstStyle/>
          <a:p>
            <a:r>
              <a:rPr lang="en-US" sz="3200" dirty="0" smtClean="0"/>
              <a:t>{</a:t>
            </a:r>
            <a:r>
              <a:rPr lang="en-US" sz="3200" dirty="0"/>
              <a:t>(0,1), (1,0), (1,1)}</a:t>
            </a:r>
          </a:p>
          <a:p>
            <a:endParaRPr lang="en-US" sz="2900" dirty="0" smtClean="0"/>
          </a:p>
          <a:p>
            <a:r>
              <a:rPr lang="en-US" sz="2900" dirty="0" smtClean="0"/>
              <a:t>SAT </a:t>
            </a:r>
            <a:r>
              <a:rPr lang="en-US" sz="2900" dirty="0"/>
              <a:t>is </a:t>
            </a:r>
            <a:r>
              <a:rPr lang="en-US" sz="2900" dirty="0" smtClean="0"/>
              <a:t>NP-complete </a:t>
            </a:r>
            <a:r>
              <a:rPr lang="en-US" sz="2900" dirty="0"/>
              <a:t>(Cook 1971</a:t>
            </a:r>
            <a:r>
              <a:rPr lang="en-US" sz="2900" dirty="0" smtClean="0"/>
              <a:t>)</a:t>
            </a:r>
            <a:endParaRPr lang="en-US" sz="2900" dirty="0"/>
          </a:p>
        </p:txBody>
      </p:sp>
      <p:sp>
        <p:nvSpPr>
          <p:cNvPr id="13" name="TextBox 12"/>
          <p:cNvSpPr txBox="1"/>
          <p:nvPr/>
        </p:nvSpPr>
        <p:spPr>
          <a:xfrm>
            <a:off x="4495800" y="3289300"/>
            <a:ext cx="1828800" cy="538609"/>
          </a:xfrm>
          <a:prstGeom prst="rect">
            <a:avLst/>
          </a:prstGeom>
          <a:noFill/>
        </p:spPr>
        <p:txBody>
          <a:bodyPr wrap="square" rtlCol="0">
            <a:spAutoFit/>
          </a:bodyPr>
          <a:lstStyle/>
          <a:p>
            <a:r>
              <a:rPr lang="en-US" sz="2900" dirty="0" smtClean="0"/>
              <a:t>(a V b)</a:t>
            </a:r>
            <a:endParaRPr lang="en-US" sz="2900" dirty="0"/>
          </a:p>
        </p:txBody>
      </p:sp>
    </p:spTree>
    <p:extLst>
      <p:ext uri="{BB962C8B-B14F-4D97-AF65-F5344CB8AC3E}">
        <p14:creationId xmlns:p14="http://schemas.microsoft.com/office/powerpoint/2010/main" val="415493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1AD93096-5B34-4342-9326-69289CEAE4C2}" type="slidenum">
              <a:rPr lang="en-US" smtClean="0"/>
              <a:pPr/>
              <a:t>59</a:t>
            </a:fld>
            <a:endParaRPr lang="en-US" dirty="0">
              <a:solidFill>
                <a:srgbClr val="FFFFFF"/>
              </a:solidFill>
            </a:endParaRPr>
          </a:p>
        </p:txBody>
      </p:sp>
      <p:sp>
        <p:nvSpPr>
          <p:cNvPr id="3" name="TextBox 2"/>
          <p:cNvSpPr txBox="1"/>
          <p:nvPr/>
        </p:nvSpPr>
        <p:spPr>
          <a:xfrm>
            <a:off x="1371600" y="5181600"/>
            <a:ext cx="5181600" cy="584776"/>
          </a:xfrm>
          <a:prstGeom prst="rect">
            <a:avLst/>
          </a:prstGeom>
          <a:noFill/>
        </p:spPr>
        <p:txBody>
          <a:bodyPr wrap="square" rtlCol="0">
            <a:spAutoFit/>
          </a:bodyPr>
          <a:lstStyle/>
          <a:p>
            <a:r>
              <a:rPr lang="en-US" sz="3200" dirty="0" smtClean="0"/>
              <a:t>Thank You for your attention!</a:t>
            </a:r>
            <a:endParaRPr lang="en-US" sz="3200" dirty="0"/>
          </a:p>
        </p:txBody>
      </p:sp>
      <p:sp>
        <p:nvSpPr>
          <p:cNvPr id="4" name="TextBox 3"/>
          <p:cNvSpPr txBox="1"/>
          <p:nvPr/>
        </p:nvSpPr>
        <p:spPr>
          <a:xfrm>
            <a:off x="609600" y="1752600"/>
            <a:ext cx="7086600" cy="3662541"/>
          </a:xfrm>
          <a:prstGeom prst="rect">
            <a:avLst/>
          </a:prstGeom>
          <a:noFill/>
        </p:spPr>
        <p:txBody>
          <a:bodyPr wrap="square" rtlCol="0">
            <a:spAutoFit/>
          </a:bodyPr>
          <a:lstStyle/>
          <a:p>
            <a:r>
              <a:rPr lang="en-US" sz="2900" b="1" dirty="0"/>
              <a:t>Acknowledgments</a:t>
            </a:r>
          </a:p>
          <a:p>
            <a:pPr marL="342900" indent="-342900">
              <a:buFont typeface="Arial"/>
              <a:buChar char="•"/>
            </a:pPr>
            <a:r>
              <a:rPr lang="en-US" sz="2900" dirty="0"/>
              <a:t>NSF</a:t>
            </a:r>
          </a:p>
          <a:p>
            <a:pPr marL="342900" indent="-342900">
              <a:buFont typeface="Arial"/>
              <a:buChar char="•"/>
            </a:pPr>
            <a:r>
              <a:rPr lang="en-US" sz="2900" dirty="0" err="1"/>
              <a:t>ExCAPE</a:t>
            </a:r>
            <a:endParaRPr lang="en-US" sz="2900" dirty="0"/>
          </a:p>
          <a:p>
            <a:pPr marL="342900" indent="-342900">
              <a:buFont typeface="Arial"/>
              <a:buChar char="•"/>
            </a:pPr>
            <a:r>
              <a:rPr lang="en-US" sz="2900" dirty="0"/>
              <a:t>Intel</a:t>
            </a:r>
          </a:p>
          <a:p>
            <a:pPr marL="342900" indent="-342900">
              <a:buFont typeface="Arial"/>
              <a:buChar char="•"/>
            </a:pPr>
            <a:r>
              <a:rPr lang="en-US" sz="2900" dirty="0"/>
              <a:t>BRNS, India</a:t>
            </a:r>
          </a:p>
          <a:p>
            <a:pPr marL="342900" indent="-342900">
              <a:buFont typeface="Arial"/>
              <a:buChar char="•"/>
            </a:pPr>
            <a:r>
              <a:rPr lang="en-US" sz="2900" dirty="0"/>
              <a:t>Sun Microsystems</a:t>
            </a:r>
          </a:p>
          <a:p>
            <a:pPr marL="342900" indent="-342900">
              <a:buFont typeface="Arial"/>
              <a:buChar char="•"/>
            </a:pPr>
            <a:r>
              <a:rPr lang="en-US" sz="2900" dirty="0"/>
              <a:t>Sigma </a:t>
            </a:r>
            <a:r>
              <a:rPr lang="en-US" sz="2900" dirty="0" err="1"/>
              <a:t>Solutions,Inc</a:t>
            </a:r>
            <a:endParaRPr lang="en-US" sz="2900" dirty="0"/>
          </a:p>
          <a:p>
            <a:endParaRPr lang="en-US" sz="2900" dirty="0"/>
          </a:p>
        </p:txBody>
      </p:sp>
    </p:spTree>
    <p:extLst>
      <p:ext uri="{BB962C8B-B14F-4D97-AF65-F5344CB8AC3E}">
        <p14:creationId xmlns:p14="http://schemas.microsoft.com/office/powerpoint/2010/main" val="338165709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60</a:t>
            </a:fld>
            <a:endParaRPr lang="en-US" dirty="0">
              <a:solidFill>
                <a:srgbClr val="FFFFFF"/>
              </a:solidFill>
            </a:endParaRPr>
          </a:p>
        </p:txBody>
      </p:sp>
      <p:sp>
        <p:nvSpPr>
          <p:cNvPr id="4" name="Content Placeholder 3"/>
          <p:cNvSpPr>
            <a:spLocks noGrp="1"/>
          </p:cNvSpPr>
          <p:nvPr>
            <p:ph sz="quarter" idx="1"/>
          </p:nvPr>
        </p:nvSpPr>
        <p:spPr>
          <a:xfrm>
            <a:off x="0" y="1600200"/>
            <a:ext cx="9144000" cy="5257800"/>
          </a:xfrm>
        </p:spPr>
        <p:txBody>
          <a:bodyPr/>
          <a:lstStyle/>
          <a:p>
            <a:r>
              <a:rPr lang="en-US" dirty="0" smtClean="0"/>
              <a:t>Uniform sampling and approximate counting are important problems</a:t>
            </a:r>
          </a:p>
          <a:p>
            <a:r>
              <a:rPr lang="en-US" dirty="0" smtClean="0"/>
              <a:t>Prior work either didn’t scale or offered weak guarantees</a:t>
            </a:r>
          </a:p>
          <a:p>
            <a:r>
              <a:rPr lang="en-US" dirty="0" err="1" smtClean="0"/>
              <a:t>UniWit</a:t>
            </a:r>
            <a:r>
              <a:rPr lang="en-US" dirty="0" smtClean="0"/>
              <a:t>: Scales and provides theoretical </a:t>
            </a:r>
            <a:r>
              <a:rPr lang="en-US" dirty="0" err="1" smtClean="0"/>
              <a:t>gurantees</a:t>
            </a:r>
            <a:r>
              <a:rPr lang="en-US" dirty="0" smtClean="0"/>
              <a:t> of near uniformity</a:t>
            </a:r>
          </a:p>
          <a:p>
            <a:r>
              <a:rPr lang="en-US" dirty="0" err="1" smtClean="0"/>
              <a:t>ApproxMC</a:t>
            </a:r>
            <a:r>
              <a:rPr lang="en-US" dirty="0" smtClean="0"/>
              <a:t>: The first scalable approximate model counter</a:t>
            </a:r>
          </a:p>
          <a:p>
            <a:r>
              <a:rPr lang="en-US" dirty="0"/>
              <a:t>Uses easy-to-implement linear hash functions</a:t>
            </a:r>
          </a:p>
          <a:p>
            <a:r>
              <a:rPr lang="en-US" dirty="0" smtClean="0"/>
              <a:t>Only a randomly chosen cell has to be small</a:t>
            </a:r>
          </a:p>
          <a:p>
            <a:r>
              <a:rPr lang="en-US" dirty="0" smtClean="0"/>
              <a:t>Tools are available online! Go and Try them out!</a:t>
            </a:r>
          </a:p>
        </p:txBody>
      </p:sp>
    </p:spTree>
    <p:extLst>
      <p:ext uri="{BB962C8B-B14F-4D97-AF65-F5344CB8AC3E}">
        <p14:creationId xmlns:p14="http://schemas.microsoft.com/office/powerpoint/2010/main" val="409675982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UniWit</a:t>
            </a:r>
            <a:endParaRPr lang="en-US" dirty="0"/>
          </a:p>
        </p:txBody>
      </p:sp>
      <p:sp>
        <p:nvSpPr>
          <p:cNvPr id="4" name="Freeform 3"/>
          <p:cNvSpPr/>
          <p:nvPr/>
        </p:nvSpPr>
        <p:spPr>
          <a:xfrm>
            <a:off x="10287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19200" y="1752600"/>
            <a:ext cx="1295400" cy="461665"/>
          </a:xfrm>
          <a:prstGeom prst="rect">
            <a:avLst/>
          </a:prstGeom>
          <a:noFill/>
        </p:spPr>
        <p:txBody>
          <a:bodyPr wrap="square" rtlCol="0">
            <a:spAutoFit/>
          </a:bodyPr>
          <a:lstStyle/>
          <a:p>
            <a:pPr algn="ctr"/>
            <a:r>
              <a:rPr lang="en-US" sz="2400" dirty="0" smtClean="0"/>
              <a:t>R</a:t>
            </a:r>
            <a:r>
              <a:rPr lang="en-US" sz="2400" baseline="-25000" dirty="0" smtClean="0"/>
              <a:t>F</a:t>
            </a:r>
            <a:endParaRPr lang="en-US" sz="2400" baseline="-25000" dirty="0"/>
          </a:p>
        </p:txBody>
      </p:sp>
      <p:sp>
        <p:nvSpPr>
          <p:cNvPr id="5" name="Slide Number Placeholder 4"/>
          <p:cNvSpPr>
            <a:spLocks noGrp="1"/>
          </p:cNvSpPr>
          <p:nvPr>
            <p:ph type="sldNum" sz="quarter" idx="12"/>
          </p:nvPr>
        </p:nvSpPr>
        <p:spPr/>
        <p:txBody>
          <a:bodyPr>
            <a:normAutofit fontScale="85000" lnSpcReduction="20000"/>
          </a:bodyPr>
          <a:lstStyle/>
          <a:p>
            <a:fld id="{1AD93096-5B34-4342-9326-69289CEAE4C2}" type="slidenum">
              <a:rPr lang="en-US" smtClean="0"/>
              <a:pPr/>
              <a:t>61</a:t>
            </a:fld>
            <a:endParaRPr lang="en-US" dirty="0">
              <a:solidFill>
                <a:srgbClr val="FFFFFF"/>
              </a:solidFill>
            </a:endParaRPr>
          </a:p>
        </p:txBody>
      </p:sp>
    </p:spTree>
    <p:extLst>
      <p:ext uri="{BB962C8B-B14F-4D97-AF65-F5344CB8AC3E}">
        <p14:creationId xmlns:p14="http://schemas.microsoft.com/office/powerpoint/2010/main" val="296590555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UniWit</a:t>
            </a:r>
            <a:endParaRPr lang="en-US" dirty="0"/>
          </a:p>
        </p:txBody>
      </p:sp>
      <p:sp>
        <p:nvSpPr>
          <p:cNvPr id="4" name="Freeform 3"/>
          <p:cNvSpPr/>
          <p:nvPr/>
        </p:nvSpPr>
        <p:spPr>
          <a:xfrm>
            <a:off x="10287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ecision 4"/>
          <p:cNvSpPr/>
          <p:nvPr/>
        </p:nvSpPr>
        <p:spPr>
          <a:xfrm>
            <a:off x="3200400" y="2057400"/>
            <a:ext cx="3886200" cy="19812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IsSmall</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7" name="Straight Arrow Connector 6"/>
          <p:cNvCxnSpPr>
            <a:stCxn id="4" idx="27"/>
            <a:endCxn id="5" idx="1"/>
          </p:cNvCxnSpPr>
          <p:nvPr/>
        </p:nvCxnSpPr>
        <p:spPr>
          <a:xfrm>
            <a:off x="2578100" y="3035300"/>
            <a:ext cx="6223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3"/>
          </p:cNvCxnSpPr>
          <p:nvPr/>
        </p:nvCxnSpPr>
        <p:spPr>
          <a:xfrm>
            <a:off x="7086600" y="3048000"/>
            <a:ext cx="762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219200" y="1752600"/>
            <a:ext cx="1295400" cy="461665"/>
          </a:xfrm>
          <a:prstGeom prst="rect">
            <a:avLst/>
          </a:prstGeom>
          <a:noFill/>
        </p:spPr>
        <p:txBody>
          <a:bodyPr wrap="square" rtlCol="0">
            <a:spAutoFit/>
          </a:bodyPr>
          <a:lstStyle/>
          <a:p>
            <a:pPr algn="ctr"/>
            <a:r>
              <a:rPr lang="en-US" sz="2400" dirty="0" smtClean="0"/>
              <a:t>R</a:t>
            </a:r>
            <a:r>
              <a:rPr lang="en-US" sz="2400" baseline="-25000" dirty="0" smtClean="0"/>
              <a:t>F</a:t>
            </a:r>
            <a:endParaRPr lang="en-US" sz="2400" baseline="-25000" dirty="0"/>
          </a:p>
        </p:txBody>
      </p:sp>
      <p:sp>
        <p:nvSpPr>
          <p:cNvPr id="11" name="TextBox 10"/>
          <p:cNvSpPr txBox="1"/>
          <p:nvPr/>
        </p:nvSpPr>
        <p:spPr>
          <a:xfrm>
            <a:off x="7162800" y="2667000"/>
            <a:ext cx="685800" cy="369332"/>
          </a:xfrm>
          <a:prstGeom prst="rect">
            <a:avLst/>
          </a:prstGeom>
          <a:noFill/>
        </p:spPr>
        <p:txBody>
          <a:bodyPr wrap="square" rtlCol="0">
            <a:spAutoFit/>
          </a:bodyPr>
          <a:lstStyle/>
          <a:p>
            <a:r>
              <a:rPr lang="en-US" dirty="0" smtClean="0"/>
              <a:t>NO</a:t>
            </a:r>
            <a:endParaRPr lang="en-US" dirty="0"/>
          </a:p>
        </p:txBody>
      </p:sp>
      <p:sp>
        <p:nvSpPr>
          <p:cNvPr id="12" name="Slide Number Placeholder 11"/>
          <p:cNvSpPr>
            <a:spLocks noGrp="1"/>
          </p:cNvSpPr>
          <p:nvPr>
            <p:ph type="sldNum" sz="quarter" idx="12"/>
          </p:nvPr>
        </p:nvSpPr>
        <p:spPr/>
        <p:txBody>
          <a:bodyPr>
            <a:normAutofit fontScale="85000" lnSpcReduction="20000"/>
          </a:bodyPr>
          <a:lstStyle/>
          <a:p>
            <a:fld id="{1AD93096-5B34-4342-9326-69289CEAE4C2}" type="slidenum">
              <a:rPr lang="en-US" smtClean="0"/>
              <a:pPr/>
              <a:t>62</a:t>
            </a:fld>
            <a:endParaRPr lang="en-US" dirty="0">
              <a:solidFill>
                <a:srgbClr val="FFFFFF"/>
              </a:solidFill>
            </a:endParaRPr>
          </a:p>
        </p:txBody>
      </p:sp>
    </p:spTree>
    <p:extLst>
      <p:ext uri="{BB962C8B-B14F-4D97-AF65-F5344CB8AC3E}">
        <p14:creationId xmlns:p14="http://schemas.microsoft.com/office/powerpoint/2010/main" val="150490210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UniWit</a:t>
            </a:r>
            <a:endParaRPr lang="en-US" dirty="0"/>
          </a:p>
        </p:txBody>
      </p:sp>
      <p:sp>
        <p:nvSpPr>
          <p:cNvPr id="4" name="Freeform 3"/>
          <p:cNvSpPr/>
          <p:nvPr/>
        </p:nvSpPr>
        <p:spPr>
          <a:xfrm>
            <a:off x="2286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200400" y="22860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6" idx="11"/>
            <a:endCxn id="6" idx="27"/>
          </p:cNvCxnSpPr>
          <p:nvPr/>
        </p:nvCxnSpPr>
        <p:spPr>
          <a:xfrm>
            <a:off x="3200400" y="2857500"/>
            <a:ext cx="1549400"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34" name="Decision 33"/>
          <p:cNvSpPr/>
          <p:nvPr/>
        </p:nvSpPr>
        <p:spPr>
          <a:xfrm>
            <a:off x="2133600" y="25908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35" name="Straight Arrow Connector 34"/>
          <p:cNvCxnSpPr/>
          <p:nvPr/>
        </p:nvCxnSpPr>
        <p:spPr>
          <a:xfrm flipV="1">
            <a:off x="1752600" y="2895600"/>
            <a:ext cx="381000"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4" idx="3"/>
          </p:cNvCxnSpPr>
          <p:nvPr/>
        </p:nvCxnSpPr>
        <p:spPr>
          <a:xfrm>
            <a:off x="2895600" y="289560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Freeform 71"/>
          <p:cNvSpPr/>
          <p:nvPr/>
        </p:nvSpPr>
        <p:spPr>
          <a:xfrm>
            <a:off x="3200400" y="2286000"/>
            <a:ext cx="1549400" cy="818058"/>
          </a:xfrm>
          <a:custGeom>
            <a:avLst/>
            <a:gdLst>
              <a:gd name="connsiteX0" fmla="*/ 1511300 w 1549400"/>
              <a:gd name="connsiteY0" fmla="*/ 816376 h 818058"/>
              <a:gd name="connsiteX1" fmla="*/ 1511300 w 1549400"/>
              <a:gd name="connsiteY1" fmla="*/ 816376 h 818058"/>
              <a:gd name="connsiteX2" fmla="*/ 1397000 w 1549400"/>
              <a:gd name="connsiteY2" fmla="*/ 790976 h 818058"/>
              <a:gd name="connsiteX3" fmla="*/ 1320800 w 1549400"/>
              <a:gd name="connsiteY3" fmla="*/ 765576 h 818058"/>
              <a:gd name="connsiteX4" fmla="*/ 1282700 w 1549400"/>
              <a:gd name="connsiteY4" fmla="*/ 752876 h 818058"/>
              <a:gd name="connsiteX5" fmla="*/ 1244600 w 1549400"/>
              <a:gd name="connsiteY5" fmla="*/ 740176 h 818058"/>
              <a:gd name="connsiteX6" fmla="*/ 1193800 w 1549400"/>
              <a:gd name="connsiteY6" fmla="*/ 727476 h 818058"/>
              <a:gd name="connsiteX7" fmla="*/ 1155700 w 1549400"/>
              <a:gd name="connsiteY7" fmla="*/ 702076 h 818058"/>
              <a:gd name="connsiteX8" fmla="*/ 825500 w 1549400"/>
              <a:gd name="connsiteY8" fmla="*/ 689376 h 818058"/>
              <a:gd name="connsiteX9" fmla="*/ 533400 w 1549400"/>
              <a:gd name="connsiteY9" fmla="*/ 676676 h 818058"/>
              <a:gd name="connsiteX10" fmla="*/ 419100 w 1549400"/>
              <a:gd name="connsiteY10" fmla="*/ 651276 h 818058"/>
              <a:gd name="connsiteX11" fmla="*/ 342900 w 1549400"/>
              <a:gd name="connsiteY11" fmla="*/ 600476 h 818058"/>
              <a:gd name="connsiteX12" fmla="*/ 266700 w 1549400"/>
              <a:gd name="connsiteY12" fmla="*/ 562376 h 818058"/>
              <a:gd name="connsiteX13" fmla="*/ 177800 w 1549400"/>
              <a:gd name="connsiteY13" fmla="*/ 549676 h 818058"/>
              <a:gd name="connsiteX14" fmla="*/ 101600 w 1549400"/>
              <a:gd name="connsiteY14" fmla="*/ 524276 h 818058"/>
              <a:gd name="connsiteX15" fmla="*/ 0 w 1549400"/>
              <a:gd name="connsiteY15" fmla="*/ 498876 h 818058"/>
              <a:gd name="connsiteX16" fmla="*/ 25400 w 1549400"/>
              <a:gd name="connsiteY16" fmla="*/ 422676 h 818058"/>
              <a:gd name="connsiteX17" fmla="*/ 63500 w 1549400"/>
              <a:gd name="connsiteY17" fmla="*/ 384576 h 818058"/>
              <a:gd name="connsiteX18" fmla="*/ 152400 w 1549400"/>
              <a:gd name="connsiteY18" fmla="*/ 346476 h 818058"/>
              <a:gd name="connsiteX19" fmla="*/ 254000 w 1549400"/>
              <a:gd name="connsiteY19" fmla="*/ 257576 h 818058"/>
              <a:gd name="connsiteX20" fmla="*/ 342900 w 1549400"/>
              <a:gd name="connsiteY20" fmla="*/ 181376 h 818058"/>
              <a:gd name="connsiteX21" fmla="*/ 381000 w 1549400"/>
              <a:gd name="connsiteY21" fmla="*/ 168676 h 818058"/>
              <a:gd name="connsiteX22" fmla="*/ 469900 w 1549400"/>
              <a:gd name="connsiteY22" fmla="*/ 117876 h 818058"/>
              <a:gd name="connsiteX23" fmla="*/ 558800 w 1549400"/>
              <a:gd name="connsiteY23" fmla="*/ 92476 h 818058"/>
              <a:gd name="connsiteX24" fmla="*/ 596900 w 1549400"/>
              <a:gd name="connsiteY24" fmla="*/ 67076 h 818058"/>
              <a:gd name="connsiteX25" fmla="*/ 736600 w 1549400"/>
              <a:gd name="connsiteY25" fmla="*/ 28976 h 818058"/>
              <a:gd name="connsiteX26" fmla="*/ 850900 w 1549400"/>
              <a:gd name="connsiteY26" fmla="*/ 16276 h 818058"/>
              <a:gd name="connsiteX27" fmla="*/ 1028700 w 1549400"/>
              <a:gd name="connsiteY27" fmla="*/ 16276 h 818058"/>
              <a:gd name="connsiteX28" fmla="*/ 1066800 w 1549400"/>
              <a:gd name="connsiteY28" fmla="*/ 41676 h 818058"/>
              <a:gd name="connsiteX29" fmla="*/ 1092200 w 1549400"/>
              <a:gd name="connsiteY29" fmla="*/ 79776 h 818058"/>
              <a:gd name="connsiteX30" fmla="*/ 1130300 w 1549400"/>
              <a:gd name="connsiteY30" fmla="*/ 105176 h 818058"/>
              <a:gd name="connsiteX31" fmla="*/ 1143000 w 1549400"/>
              <a:gd name="connsiteY31" fmla="*/ 143276 h 818058"/>
              <a:gd name="connsiteX32" fmla="*/ 1219200 w 1549400"/>
              <a:gd name="connsiteY32" fmla="*/ 206776 h 818058"/>
              <a:gd name="connsiteX33" fmla="*/ 1295400 w 1549400"/>
              <a:gd name="connsiteY33" fmla="*/ 359176 h 818058"/>
              <a:gd name="connsiteX34" fmla="*/ 1320800 w 1549400"/>
              <a:gd name="connsiteY34" fmla="*/ 397276 h 818058"/>
              <a:gd name="connsiteX35" fmla="*/ 1409700 w 1549400"/>
              <a:gd name="connsiteY35" fmla="*/ 448076 h 818058"/>
              <a:gd name="connsiteX36" fmla="*/ 1447800 w 1549400"/>
              <a:gd name="connsiteY36" fmla="*/ 460776 h 818058"/>
              <a:gd name="connsiteX37" fmla="*/ 1460500 w 1549400"/>
              <a:gd name="connsiteY37" fmla="*/ 498876 h 818058"/>
              <a:gd name="connsiteX38" fmla="*/ 1511300 w 1549400"/>
              <a:gd name="connsiteY38" fmla="*/ 575076 h 818058"/>
              <a:gd name="connsiteX39" fmla="*/ 1536700 w 1549400"/>
              <a:gd name="connsiteY39" fmla="*/ 689376 h 818058"/>
              <a:gd name="connsiteX40" fmla="*/ 1549400 w 1549400"/>
              <a:gd name="connsiteY40" fmla="*/ 727476 h 818058"/>
              <a:gd name="connsiteX41" fmla="*/ 1524000 w 1549400"/>
              <a:gd name="connsiteY41" fmla="*/ 816376 h 818058"/>
              <a:gd name="connsiteX42" fmla="*/ 1511300 w 1549400"/>
              <a:gd name="connsiteY42" fmla="*/ 816376 h 81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49400" h="818058">
                <a:moveTo>
                  <a:pt x="1511300" y="816376"/>
                </a:moveTo>
                <a:lnTo>
                  <a:pt x="1511300" y="816376"/>
                </a:lnTo>
                <a:cubicBezTo>
                  <a:pt x="1473200" y="807909"/>
                  <a:pt x="1434712" y="801032"/>
                  <a:pt x="1397000" y="790976"/>
                </a:cubicBezTo>
                <a:cubicBezTo>
                  <a:pt x="1371130" y="784077"/>
                  <a:pt x="1346200" y="774043"/>
                  <a:pt x="1320800" y="765576"/>
                </a:cubicBezTo>
                <a:lnTo>
                  <a:pt x="1282700" y="752876"/>
                </a:lnTo>
                <a:cubicBezTo>
                  <a:pt x="1270000" y="748643"/>
                  <a:pt x="1257587" y="743423"/>
                  <a:pt x="1244600" y="740176"/>
                </a:cubicBezTo>
                <a:lnTo>
                  <a:pt x="1193800" y="727476"/>
                </a:lnTo>
                <a:cubicBezTo>
                  <a:pt x="1181100" y="719009"/>
                  <a:pt x="1168952" y="709649"/>
                  <a:pt x="1155700" y="702076"/>
                </a:cubicBezTo>
                <a:cubicBezTo>
                  <a:pt x="1037050" y="634276"/>
                  <a:pt x="1047299" y="679294"/>
                  <a:pt x="825500" y="689376"/>
                </a:cubicBezTo>
                <a:cubicBezTo>
                  <a:pt x="728133" y="685143"/>
                  <a:pt x="630611" y="683620"/>
                  <a:pt x="533400" y="676676"/>
                </a:cubicBezTo>
                <a:cubicBezTo>
                  <a:pt x="510828" y="675064"/>
                  <a:pt x="443907" y="657478"/>
                  <a:pt x="419100" y="651276"/>
                </a:cubicBezTo>
                <a:lnTo>
                  <a:pt x="342900" y="600476"/>
                </a:lnTo>
                <a:cubicBezTo>
                  <a:pt x="310790" y="579069"/>
                  <a:pt x="304257" y="569887"/>
                  <a:pt x="266700" y="562376"/>
                </a:cubicBezTo>
                <a:cubicBezTo>
                  <a:pt x="237347" y="556505"/>
                  <a:pt x="207433" y="553909"/>
                  <a:pt x="177800" y="549676"/>
                </a:cubicBezTo>
                <a:cubicBezTo>
                  <a:pt x="152400" y="541209"/>
                  <a:pt x="127575" y="530770"/>
                  <a:pt x="101600" y="524276"/>
                </a:cubicBezTo>
                <a:lnTo>
                  <a:pt x="0" y="498876"/>
                </a:lnTo>
                <a:cubicBezTo>
                  <a:pt x="8467" y="473476"/>
                  <a:pt x="6468" y="441608"/>
                  <a:pt x="25400" y="422676"/>
                </a:cubicBezTo>
                <a:cubicBezTo>
                  <a:pt x="38100" y="409976"/>
                  <a:pt x="48885" y="395015"/>
                  <a:pt x="63500" y="384576"/>
                </a:cubicBezTo>
                <a:cubicBezTo>
                  <a:pt x="90963" y="364959"/>
                  <a:pt x="121308" y="356840"/>
                  <a:pt x="152400" y="346476"/>
                </a:cubicBezTo>
                <a:cubicBezTo>
                  <a:pt x="224367" y="238526"/>
                  <a:pt x="105833" y="405743"/>
                  <a:pt x="254000" y="257576"/>
                </a:cubicBezTo>
                <a:cubicBezTo>
                  <a:pt x="284027" y="227549"/>
                  <a:pt x="304885" y="203099"/>
                  <a:pt x="342900" y="181376"/>
                </a:cubicBezTo>
                <a:cubicBezTo>
                  <a:pt x="354523" y="174734"/>
                  <a:pt x="369026" y="174663"/>
                  <a:pt x="381000" y="168676"/>
                </a:cubicBezTo>
                <a:cubicBezTo>
                  <a:pt x="508545" y="104903"/>
                  <a:pt x="314043" y="184672"/>
                  <a:pt x="469900" y="117876"/>
                </a:cubicBezTo>
                <a:cubicBezTo>
                  <a:pt x="495407" y="106944"/>
                  <a:pt x="533021" y="98921"/>
                  <a:pt x="558800" y="92476"/>
                </a:cubicBezTo>
                <a:cubicBezTo>
                  <a:pt x="571500" y="84009"/>
                  <a:pt x="582952" y="73275"/>
                  <a:pt x="596900" y="67076"/>
                </a:cubicBezTo>
                <a:cubicBezTo>
                  <a:pt x="636866" y="49313"/>
                  <a:pt x="692568" y="35266"/>
                  <a:pt x="736600" y="28976"/>
                </a:cubicBezTo>
                <a:cubicBezTo>
                  <a:pt x="774549" y="23555"/>
                  <a:pt x="812800" y="20509"/>
                  <a:pt x="850900" y="16276"/>
                </a:cubicBezTo>
                <a:cubicBezTo>
                  <a:pt x="926864" y="-2715"/>
                  <a:pt x="923600" y="-7978"/>
                  <a:pt x="1028700" y="16276"/>
                </a:cubicBezTo>
                <a:cubicBezTo>
                  <a:pt x="1043573" y="19708"/>
                  <a:pt x="1054100" y="33209"/>
                  <a:pt x="1066800" y="41676"/>
                </a:cubicBezTo>
                <a:cubicBezTo>
                  <a:pt x="1075267" y="54376"/>
                  <a:pt x="1081407" y="68983"/>
                  <a:pt x="1092200" y="79776"/>
                </a:cubicBezTo>
                <a:cubicBezTo>
                  <a:pt x="1102993" y="90569"/>
                  <a:pt x="1120765" y="93257"/>
                  <a:pt x="1130300" y="105176"/>
                </a:cubicBezTo>
                <a:cubicBezTo>
                  <a:pt x="1138663" y="115629"/>
                  <a:pt x="1135574" y="132137"/>
                  <a:pt x="1143000" y="143276"/>
                </a:cubicBezTo>
                <a:cubicBezTo>
                  <a:pt x="1162557" y="172612"/>
                  <a:pt x="1191087" y="188034"/>
                  <a:pt x="1219200" y="206776"/>
                </a:cubicBezTo>
                <a:cubicBezTo>
                  <a:pt x="1254253" y="311936"/>
                  <a:pt x="1229748" y="260699"/>
                  <a:pt x="1295400" y="359176"/>
                </a:cubicBezTo>
                <a:cubicBezTo>
                  <a:pt x="1303867" y="371876"/>
                  <a:pt x="1308100" y="388809"/>
                  <a:pt x="1320800" y="397276"/>
                </a:cubicBezTo>
                <a:cubicBezTo>
                  <a:pt x="1359064" y="422785"/>
                  <a:pt x="1364584" y="428740"/>
                  <a:pt x="1409700" y="448076"/>
                </a:cubicBezTo>
                <a:cubicBezTo>
                  <a:pt x="1422005" y="453349"/>
                  <a:pt x="1435100" y="456543"/>
                  <a:pt x="1447800" y="460776"/>
                </a:cubicBezTo>
                <a:cubicBezTo>
                  <a:pt x="1452033" y="473476"/>
                  <a:pt x="1453999" y="487174"/>
                  <a:pt x="1460500" y="498876"/>
                </a:cubicBezTo>
                <a:cubicBezTo>
                  <a:pt x="1475325" y="525561"/>
                  <a:pt x="1511300" y="575076"/>
                  <a:pt x="1511300" y="575076"/>
                </a:cubicBezTo>
                <a:cubicBezTo>
                  <a:pt x="1520030" y="618724"/>
                  <a:pt x="1524743" y="647527"/>
                  <a:pt x="1536700" y="689376"/>
                </a:cubicBezTo>
                <a:cubicBezTo>
                  <a:pt x="1540378" y="702248"/>
                  <a:pt x="1545167" y="714776"/>
                  <a:pt x="1549400" y="727476"/>
                </a:cubicBezTo>
                <a:cubicBezTo>
                  <a:pt x="1545331" y="743752"/>
                  <a:pt x="1533110" y="798156"/>
                  <a:pt x="1524000" y="816376"/>
                </a:cubicBezTo>
                <a:cubicBezTo>
                  <a:pt x="1522107" y="820162"/>
                  <a:pt x="1513417" y="816376"/>
                  <a:pt x="1511300" y="816376"/>
                </a:cubicBezTo>
                <a:close/>
              </a:path>
            </a:pathLst>
          </a:cu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normAutofit fontScale="85000" lnSpcReduction="20000"/>
          </a:bodyPr>
          <a:lstStyle/>
          <a:p>
            <a:fld id="{1AD93096-5B34-4342-9326-69289CEAE4C2}" type="slidenum">
              <a:rPr lang="en-US" smtClean="0"/>
              <a:pPr/>
              <a:t>63</a:t>
            </a:fld>
            <a:endParaRPr lang="en-US" dirty="0">
              <a:solidFill>
                <a:srgbClr val="FFFFFF"/>
              </a:solidFill>
            </a:endParaRPr>
          </a:p>
        </p:txBody>
      </p:sp>
    </p:spTree>
    <p:extLst>
      <p:ext uri="{BB962C8B-B14F-4D97-AF65-F5344CB8AC3E}">
        <p14:creationId xmlns:p14="http://schemas.microsoft.com/office/powerpoint/2010/main" val="332364986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UniWit</a:t>
            </a:r>
            <a:endParaRPr lang="en-US" dirty="0"/>
          </a:p>
        </p:txBody>
      </p:sp>
      <p:sp>
        <p:nvSpPr>
          <p:cNvPr id="4" name="Freeform 3"/>
          <p:cNvSpPr/>
          <p:nvPr/>
        </p:nvSpPr>
        <p:spPr>
          <a:xfrm>
            <a:off x="2286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200400" y="22860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6" idx="11"/>
            <a:endCxn id="6" idx="27"/>
          </p:cNvCxnSpPr>
          <p:nvPr/>
        </p:nvCxnSpPr>
        <p:spPr>
          <a:xfrm>
            <a:off x="3200400" y="2857500"/>
            <a:ext cx="1549400"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34" name="Decision 33"/>
          <p:cNvSpPr/>
          <p:nvPr/>
        </p:nvSpPr>
        <p:spPr>
          <a:xfrm>
            <a:off x="2133600" y="25908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35" name="Straight Arrow Connector 34"/>
          <p:cNvCxnSpPr/>
          <p:nvPr/>
        </p:nvCxnSpPr>
        <p:spPr>
          <a:xfrm flipV="1">
            <a:off x="1752600" y="2895600"/>
            <a:ext cx="381000"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4" idx="3"/>
          </p:cNvCxnSpPr>
          <p:nvPr/>
        </p:nvCxnSpPr>
        <p:spPr>
          <a:xfrm>
            <a:off x="2895600" y="289560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Freeform 71"/>
          <p:cNvSpPr/>
          <p:nvPr/>
        </p:nvSpPr>
        <p:spPr>
          <a:xfrm>
            <a:off x="3200400" y="2286000"/>
            <a:ext cx="1549400" cy="818058"/>
          </a:xfrm>
          <a:custGeom>
            <a:avLst/>
            <a:gdLst>
              <a:gd name="connsiteX0" fmla="*/ 1511300 w 1549400"/>
              <a:gd name="connsiteY0" fmla="*/ 816376 h 818058"/>
              <a:gd name="connsiteX1" fmla="*/ 1511300 w 1549400"/>
              <a:gd name="connsiteY1" fmla="*/ 816376 h 818058"/>
              <a:gd name="connsiteX2" fmla="*/ 1397000 w 1549400"/>
              <a:gd name="connsiteY2" fmla="*/ 790976 h 818058"/>
              <a:gd name="connsiteX3" fmla="*/ 1320800 w 1549400"/>
              <a:gd name="connsiteY3" fmla="*/ 765576 h 818058"/>
              <a:gd name="connsiteX4" fmla="*/ 1282700 w 1549400"/>
              <a:gd name="connsiteY4" fmla="*/ 752876 h 818058"/>
              <a:gd name="connsiteX5" fmla="*/ 1244600 w 1549400"/>
              <a:gd name="connsiteY5" fmla="*/ 740176 h 818058"/>
              <a:gd name="connsiteX6" fmla="*/ 1193800 w 1549400"/>
              <a:gd name="connsiteY6" fmla="*/ 727476 h 818058"/>
              <a:gd name="connsiteX7" fmla="*/ 1155700 w 1549400"/>
              <a:gd name="connsiteY7" fmla="*/ 702076 h 818058"/>
              <a:gd name="connsiteX8" fmla="*/ 825500 w 1549400"/>
              <a:gd name="connsiteY8" fmla="*/ 689376 h 818058"/>
              <a:gd name="connsiteX9" fmla="*/ 533400 w 1549400"/>
              <a:gd name="connsiteY9" fmla="*/ 676676 h 818058"/>
              <a:gd name="connsiteX10" fmla="*/ 419100 w 1549400"/>
              <a:gd name="connsiteY10" fmla="*/ 651276 h 818058"/>
              <a:gd name="connsiteX11" fmla="*/ 342900 w 1549400"/>
              <a:gd name="connsiteY11" fmla="*/ 600476 h 818058"/>
              <a:gd name="connsiteX12" fmla="*/ 266700 w 1549400"/>
              <a:gd name="connsiteY12" fmla="*/ 562376 h 818058"/>
              <a:gd name="connsiteX13" fmla="*/ 177800 w 1549400"/>
              <a:gd name="connsiteY13" fmla="*/ 549676 h 818058"/>
              <a:gd name="connsiteX14" fmla="*/ 101600 w 1549400"/>
              <a:gd name="connsiteY14" fmla="*/ 524276 h 818058"/>
              <a:gd name="connsiteX15" fmla="*/ 0 w 1549400"/>
              <a:gd name="connsiteY15" fmla="*/ 498876 h 818058"/>
              <a:gd name="connsiteX16" fmla="*/ 25400 w 1549400"/>
              <a:gd name="connsiteY16" fmla="*/ 422676 h 818058"/>
              <a:gd name="connsiteX17" fmla="*/ 63500 w 1549400"/>
              <a:gd name="connsiteY17" fmla="*/ 384576 h 818058"/>
              <a:gd name="connsiteX18" fmla="*/ 152400 w 1549400"/>
              <a:gd name="connsiteY18" fmla="*/ 346476 h 818058"/>
              <a:gd name="connsiteX19" fmla="*/ 254000 w 1549400"/>
              <a:gd name="connsiteY19" fmla="*/ 257576 h 818058"/>
              <a:gd name="connsiteX20" fmla="*/ 342900 w 1549400"/>
              <a:gd name="connsiteY20" fmla="*/ 181376 h 818058"/>
              <a:gd name="connsiteX21" fmla="*/ 381000 w 1549400"/>
              <a:gd name="connsiteY21" fmla="*/ 168676 h 818058"/>
              <a:gd name="connsiteX22" fmla="*/ 469900 w 1549400"/>
              <a:gd name="connsiteY22" fmla="*/ 117876 h 818058"/>
              <a:gd name="connsiteX23" fmla="*/ 558800 w 1549400"/>
              <a:gd name="connsiteY23" fmla="*/ 92476 h 818058"/>
              <a:gd name="connsiteX24" fmla="*/ 596900 w 1549400"/>
              <a:gd name="connsiteY24" fmla="*/ 67076 h 818058"/>
              <a:gd name="connsiteX25" fmla="*/ 736600 w 1549400"/>
              <a:gd name="connsiteY25" fmla="*/ 28976 h 818058"/>
              <a:gd name="connsiteX26" fmla="*/ 850900 w 1549400"/>
              <a:gd name="connsiteY26" fmla="*/ 16276 h 818058"/>
              <a:gd name="connsiteX27" fmla="*/ 1028700 w 1549400"/>
              <a:gd name="connsiteY27" fmla="*/ 16276 h 818058"/>
              <a:gd name="connsiteX28" fmla="*/ 1066800 w 1549400"/>
              <a:gd name="connsiteY28" fmla="*/ 41676 h 818058"/>
              <a:gd name="connsiteX29" fmla="*/ 1092200 w 1549400"/>
              <a:gd name="connsiteY29" fmla="*/ 79776 h 818058"/>
              <a:gd name="connsiteX30" fmla="*/ 1130300 w 1549400"/>
              <a:gd name="connsiteY30" fmla="*/ 105176 h 818058"/>
              <a:gd name="connsiteX31" fmla="*/ 1143000 w 1549400"/>
              <a:gd name="connsiteY31" fmla="*/ 143276 h 818058"/>
              <a:gd name="connsiteX32" fmla="*/ 1219200 w 1549400"/>
              <a:gd name="connsiteY32" fmla="*/ 206776 h 818058"/>
              <a:gd name="connsiteX33" fmla="*/ 1295400 w 1549400"/>
              <a:gd name="connsiteY33" fmla="*/ 359176 h 818058"/>
              <a:gd name="connsiteX34" fmla="*/ 1320800 w 1549400"/>
              <a:gd name="connsiteY34" fmla="*/ 397276 h 818058"/>
              <a:gd name="connsiteX35" fmla="*/ 1409700 w 1549400"/>
              <a:gd name="connsiteY35" fmla="*/ 448076 h 818058"/>
              <a:gd name="connsiteX36" fmla="*/ 1447800 w 1549400"/>
              <a:gd name="connsiteY36" fmla="*/ 460776 h 818058"/>
              <a:gd name="connsiteX37" fmla="*/ 1460500 w 1549400"/>
              <a:gd name="connsiteY37" fmla="*/ 498876 h 818058"/>
              <a:gd name="connsiteX38" fmla="*/ 1511300 w 1549400"/>
              <a:gd name="connsiteY38" fmla="*/ 575076 h 818058"/>
              <a:gd name="connsiteX39" fmla="*/ 1536700 w 1549400"/>
              <a:gd name="connsiteY39" fmla="*/ 689376 h 818058"/>
              <a:gd name="connsiteX40" fmla="*/ 1549400 w 1549400"/>
              <a:gd name="connsiteY40" fmla="*/ 727476 h 818058"/>
              <a:gd name="connsiteX41" fmla="*/ 1524000 w 1549400"/>
              <a:gd name="connsiteY41" fmla="*/ 816376 h 818058"/>
              <a:gd name="connsiteX42" fmla="*/ 1511300 w 1549400"/>
              <a:gd name="connsiteY42" fmla="*/ 816376 h 81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49400" h="818058">
                <a:moveTo>
                  <a:pt x="1511300" y="816376"/>
                </a:moveTo>
                <a:lnTo>
                  <a:pt x="1511300" y="816376"/>
                </a:lnTo>
                <a:cubicBezTo>
                  <a:pt x="1473200" y="807909"/>
                  <a:pt x="1434712" y="801032"/>
                  <a:pt x="1397000" y="790976"/>
                </a:cubicBezTo>
                <a:cubicBezTo>
                  <a:pt x="1371130" y="784077"/>
                  <a:pt x="1346200" y="774043"/>
                  <a:pt x="1320800" y="765576"/>
                </a:cubicBezTo>
                <a:lnTo>
                  <a:pt x="1282700" y="752876"/>
                </a:lnTo>
                <a:cubicBezTo>
                  <a:pt x="1270000" y="748643"/>
                  <a:pt x="1257587" y="743423"/>
                  <a:pt x="1244600" y="740176"/>
                </a:cubicBezTo>
                <a:lnTo>
                  <a:pt x="1193800" y="727476"/>
                </a:lnTo>
                <a:cubicBezTo>
                  <a:pt x="1181100" y="719009"/>
                  <a:pt x="1168952" y="709649"/>
                  <a:pt x="1155700" y="702076"/>
                </a:cubicBezTo>
                <a:cubicBezTo>
                  <a:pt x="1037050" y="634276"/>
                  <a:pt x="1047299" y="679294"/>
                  <a:pt x="825500" y="689376"/>
                </a:cubicBezTo>
                <a:cubicBezTo>
                  <a:pt x="728133" y="685143"/>
                  <a:pt x="630611" y="683620"/>
                  <a:pt x="533400" y="676676"/>
                </a:cubicBezTo>
                <a:cubicBezTo>
                  <a:pt x="510828" y="675064"/>
                  <a:pt x="443907" y="657478"/>
                  <a:pt x="419100" y="651276"/>
                </a:cubicBezTo>
                <a:lnTo>
                  <a:pt x="342900" y="600476"/>
                </a:lnTo>
                <a:cubicBezTo>
                  <a:pt x="310790" y="579069"/>
                  <a:pt x="304257" y="569887"/>
                  <a:pt x="266700" y="562376"/>
                </a:cubicBezTo>
                <a:cubicBezTo>
                  <a:pt x="237347" y="556505"/>
                  <a:pt x="207433" y="553909"/>
                  <a:pt x="177800" y="549676"/>
                </a:cubicBezTo>
                <a:cubicBezTo>
                  <a:pt x="152400" y="541209"/>
                  <a:pt x="127575" y="530770"/>
                  <a:pt x="101600" y="524276"/>
                </a:cubicBezTo>
                <a:lnTo>
                  <a:pt x="0" y="498876"/>
                </a:lnTo>
                <a:cubicBezTo>
                  <a:pt x="8467" y="473476"/>
                  <a:pt x="6468" y="441608"/>
                  <a:pt x="25400" y="422676"/>
                </a:cubicBezTo>
                <a:cubicBezTo>
                  <a:pt x="38100" y="409976"/>
                  <a:pt x="48885" y="395015"/>
                  <a:pt x="63500" y="384576"/>
                </a:cubicBezTo>
                <a:cubicBezTo>
                  <a:pt x="90963" y="364959"/>
                  <a:pt x="121308" y="356840"/>
                  <a:pt x="152400" y="346476"/>
                </a:cubicBezTo>
                <a:cubicBezTo>
                  <a:pt x="224367" y="238526"/>
                  <a:pt x="105833" y="405743"/>
                  <a:pt x="254000" y="257576"/>
                </a:cubicBezTo>
                <a:cubicBezTo>
                  <a:pt x="284027" y="227549"/>
                  <a:pt x="304885" y="203099"/>
                  <a:pt x="342900" y="181376"/>
                </a:cubicBezTo>
                <a:cubicBezTo>
                  <a:pt x="354523" y="174734"/>
                  <a:pt x="369026" y="174663"/>
                  <a:pt x="381000" y="168676"/>
                </a:cubicBezTo>
                <a:cubicBezTo>
                  <a:pt x="508545" y="104903"/>
                  <a:pt x="314043" y="184672"/>
                  <a:pt x="469900" y="117876"/>
                </a:cubicBezTo>
                <a:cubicBezTo>
                  <a:pt x="495407" y="106944"/>
                  <a:pt x="533021" y="98921"/>
                  <a:pt x="558800" y="92476"/>
                </a:cubicBezTo>
                <a:cubicBezTo>
                  <a:pt x="571500" y="84009"/>
                  <a:pt x="582952" y="73275"/>
                  <a:pt x="596900" y="67076"/>
                </a:cubicBezTo>
                <a:cubicBezTo>
                  <a:pt x="636866" y="49313"/>
                  <a:pt x="692568" y="35266"/>
                  <a:pt x="736600" y="28976"/>
                </a:cubicBezTo>
                <a:cubicBezTo>
                  <a:pt x="774549" y="23555"/>
                  <a:pt x="812800" y="20509"/>
                  <a:pt x="850900" y="16276"/>
                </a:cubicBezTo>
                <a:cubicBezTo>
                  <a:pt x="926864" y="-2715"/>
                  <a:pt x="923600" y="-7978"/>
                  <a:pt x="1028700" y="16276"/>
                </a:cubicBezTo>
                <a:cubicBezTo>
                  <a:pt x="1043573" y="19708"/>
                  <a:pt x="1054100" y="33209"/>
                  <a:pt x="1066800" y="41676"/>
                </a:cubicBezTo>
                <a:cubicBezTo>
                  <a:pt x="1075267" y="54376"/>
                  <a:pt x="1081407" y="68983"/>
                  <a:pt x="1092200" y="79776"/>
                </a:cubicBezTo>
                <a:cubicBezTo>
                  <a:pt x="1102993" y="90569"/>
                  <a:pt x="1120765" y="93257"/>
                  <a:pt x="1130300" y="105176"/>
                </a:cubicBezTo>
                <a:cubicBezTo>
                  <a:pt x="1138663" y="115629"/>
                  <a:pt x="1135574" y="132137"/>
                  <a:pt x="1143000" y="143276"/>
                </a:cubicBezTo>
                <a:cubicBezTo>
                  <a:pt x="1162557" y="172612"/>
                  <a:pt x="1191087" y="188034"/>
                  <a:pt x="1219200" y="206776"/>
                </a:cubicBezTo>
                <a:cubicBezTo>
                  <a:pt x="1254253" y="311936"/>
                  <a:pt x="1229748" y="260699"/>
                  <a:pt x="1295400" y="359176"/>
                </a:cubicBezTo>
                <a:cubicBezTo>
                  <a:pt x="1303867" y="371876"/>
                  <a:pt x="1308100" y="388809"/>
                  <a:pt x="1320800" y="397276"/>
                </a:cubicBezTo>
                <a:cubicBezTo>
                  <a:pt x="1359064" y="422785"/>
                  <a:pt x="1364584" y="428740"/>
                  <a:pt x="1409700" y="448076"/>
                </a:cubicBezTo>
                <a:cubicBezTo>
                  <a:pt x="1422005" y="453349"/>
                  <a:pt x="1435100" y="456543"/>
                  <a:pt x="1447800" y="460776"/>
                </a:cubicBezTo>
                <a:cubicBezTo>
                  <a:pt x="1452033" y="473476"/>
                  <a:pt x="1453999" y="487174"/>
                  <a:pt x="1460500" y="498876"/>
                </a:cubicBezTo>
                <a:cubicBezTo>
                  <a:pt x="1475325" y="525561"/>
                  <a:pt x="1511300" y="575076"/>
                  <a:pt x="1511300" y="575076"/>
                </a:cubicBezTo>
                <a:cubicBezTo>
                  <a:pt x="1520030" y="618724"/>
                  <a:pt x="1524743" y="647527"/>
                  <a:pt x="1536700" y="689376"/>
                </a:cubicBezTo>
                <a:cubicBezTo>
                  <a:pt x="1540378" y="702248"/>
                  <a:pt x="1545167" y="714776"/>
                  <a:pt x="1549400" y="727476"/>
                </a:cubicBezTo>
                <a:cubicBezTo>
                  <a:pt x="1545331" y="743752"/>
                  <a:pt x="1533110" y="798156"/>
                  <a:pt x="1524000" y="816376"/>
                </a:cubicBezTo>
                <a:cubicBezTo>
                  <a:pt x="1522107" y="820162"/>
                  <a:pt x="1513417" y="816376"/>
                  <a:pt x="1511300" y="816376"/>
                </a:cubicBezTo>
                <a:close/>
              </a:path>
            </a:pathLst>
          </a:cu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 name="Straight Arrow Connector 122"/>
          <p:cNvCxnSpPr>
            <a:stCxn id="113" idx="3"/>
          </p:cNvCxnSpPr>
          <p:nvPr/>
        </p:nvCxnSpPr>
        <p:spPr>
          <a:xfrm flipV="1">
            <a:off x="8077200" y="2971800"/>
            <a:ext cx="9144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8077200" y="2667000"/>
            <a:ext cx="914400" cy="369332"/>
          </a:xfrm>
          <a:prstGeom prst="rect">
            <a:avLst/>
          </a:prstGeom>
          <a:noFill/>
        </p:spPr>
        <p:txBody>
          <a:bodyPr wrap="square" rtlCol="0">
            <a:spAutoFit/>
          </a:bodyPr>
          <a:lstStyle/>
          <a:p>
            <a:r>
              <a:rPr lang="en-US" dirty="0" smtClean="0"/>
              <a:t>NO</a:t>
            </a:r>
            <a:endParaRPr lang="en-US" dirty="0"/>
          </a:p>
        </p:txBody>
      </p:sp>
      <p:sp>
        <p:nvSpPr>
          <p:cNvPr id="113" name="Decision 112"/>
          <p:cNvSpPr/>
          <p:nvPr/>
        </p:nvSpPr>
        <p:spPr>
          <a:xfrm>
            <a:off x="5181600" y="2362200"/>
            <a:ext cx="2895600" cy="12954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IsSmall</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116" name="Straight Arrow Connector 115"/>
          <p:cNvCxnSpPr>
            <a:stCxn id="6" idx="27"/>
            <a:endCxn id="113" idx="1"/>
          </p:cNvCxnSpPr>
          <p:nvPr/>
        </p:nvCxnSpPr>
        <p:spPr>
          <a:xfrm flipV="1">
            <a:off x="4749800" y="3009900"/>
            <a:ext cx="431800" cy="10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normAutofit fontScale="85000" lnSpcReduction="20000"/>
          </a:bodyPr>
          <a:lstStyle/>
          <a:p>
            <a:fld id="{1AD93096-5B34-4342-9326-69289CEAE4C2}" type="slidenum">
              <a:rPr lang="en-US" smtClean="0"/>
              <a:pPr/>
              <a:t>64</a:t>
            </a:fld>
            <a:endParaRPr lang="en-US" dirty="0">
              <a:solidFill>
                <a:srgbClr val="FFFFFF"/>
              </a:solidFill>
            </a:endParaRPr>
          </a:p>
        </p:txBody>
      </p:sp>
    </p:spTree>
    <p:extLst>
      <p:ext uri="{BB962C8B-B14F-4D97-AF65-F5344CB8AC3E}">
        <p14:creationId xmlns:p14="http://schemas.microsoft.com/office/powerpoint/2010/main" val="395390088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UniWit</a:t>
            </a:r>
            <a:endParaRPr lang="en-US" dirty="0"/>
          </a:p>
        </p:txBody>
      </p:sp>
      <p:sp>
        <p:nvSpPr>
          <p:cNvPr id="4" name="Freeform 3"/>
          <p:cNvSpPr/>
          <p:nvPr/>
        </p:nvSpPr>
        <p:spPr>
          <a:xfrm>
            <a:off x="10287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8862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67818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6781800" y="50292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1143000" y="50292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6" idx="11"/>
            <a:endCxn id="6" idx="27"/>
          </p:cNvCxnSpPr>
          <p:nvPr/>
        </p:nvCxnSpPr>
        <p:spPr>
          <a:xfrm>
            <a:off x="3886200" y="2781300"/>
            <a:ext cx="1549400"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Decision 9"/>
          <p:cNvSpPr/>
          <p:nvPr/>
        </p:nvSpPr>
        <p:spPr>
          <a:xfrm>
            <a:off x="7239000" y="41148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Decision 21"/>
          <p:cNvSpPr/>
          <p:nvPr/>
        </p:nvSpPr>
        <p:spPr>
          <a:xfrm>
            <a:off x="5791200" y="25908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23" name="Straight Arrow Connector 22"/>
          <p:cNvCxnSpPr>
            <a:endCxn id="22" idx="1"/>
          </p:cNvCxnSpPr>
          <p:nvPr/>
        </p:nvCxnSpPr>
        <p:spPr>
          <a:xfrm>
            <a:off x="5410200" y="2806700"/>
            <a:ext cx="381000"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3"/>
          </p:cNvCxnSpPr>
          <p:nvPr/>
        </p:nvCxnSpPr>
        <p:spPr>
          <a:xfrm>
            <a:off x="6553200" y="289560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Decision 33"/>
          <p:cNvSpPr/>
          <p:nvPr/>
        </p:nvSpPr>
        <p:spPr>
          <a:xfrm>
            <a:off x="2895600" y="24384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35" name="Straight Arrow Connector 34"/>
          <p:cNvCxnSpPr>
            <a:endCxn id="34" idx="1"/>
          </p:cNvCxnSpPr>
          <p:nvPr/>
        </p:nvCxnSpPr>
        <p:spPr>
          <a:xfrm flipV="1">
            <a:off x="2514600" y="2743200"/>
            <a:ext cx="381000"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4" idx="3"/>
          </p:cNvCxnSpPr>
          <p:nvPr/>
        </p:nvCxnSpPr>
        <p:spPr>
          <a:xfrm>
            <a:off x="3657600" y="274320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0" idx="0"/>
          </p:cNvCxnSpPr>
          <p:nvPr/>
        </p:nvCxnSpPr>
        <p:spPr>
          <a:xfrm>
            <a:off x="7620000" y="36576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0" idx="2"/>
            <a:endCxn id="8" idx="38"/>
          </p:cNvCxnSpPr>
          <p:nvPr/>
        </p:nvCxnSpPr>
        <p:spPr>
          <a:xfrm>
            <a:off x="7620000" y="4724400"/>
            <a:ext cx="1270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Decision 44"/>
          <p:cNvSpPr/>
          <p:nvPr/>
        </p:nvSpPr>
        <p:spPr>
          <a:xfrm>
            <a:off x="5638800" y="54864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52" name="Straight Arrow Connector 51"/>
          <p:cNvCxnSpPr>
            <a:stCxn id="8" idx="12"/>
            <a:endCxn id="45" idx="3"/>
          </p:cNvCxnSpPr>
          <p:nvPr/>
        </p:nvCxnSpPr>
        <p:spPr>
          <a:xfrm flipH="1" flipV="1">
            <a:off x="6400800" y="5791200"/>
            <a:ext cx="4064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5" idx="1"/>
          </p:cNvCxnSpPr>
          <p:nvPr/>
        </p:nvCxnSpPr>
        <p:spPr>
          <a:xfrm flipH="1">
            <a:off x="4953000" y="57912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Decision 57"/>
          <p:cNvSpPr/>
          <p:nvPr/>
        </p:nvSpPr>
        <p:spPr>
          <a:xfrm>
            <a:off x="4572000" y="54864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59" name="Straight Arrow Connector 58"/>
          <p:cNvCxnSpPr>
            <a:stCxn id="58" idx="1"/>
          </p:cNvCxnSpPr>
          <p:nvPr/>
        </p:nvCxnSpPr>
        <p:spPr>
          <a:xfrm flipH="1">
            <a:off x="4419600" y="5791200"/>
            <a:ext cx="152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Decision 61"/>
          <p:cNvSpPr/>
          <p:nvPr/>
        </p:nvSpPr>
        <p:spPr>
          <a:xfrm>
            <a:off x="2971800" y="54864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63" name="Straight Arrow Connector 62"/>
          <p:cNvCxnSpPr>
            <a:endCxn id="62" idx="3"/>
          </p:cNvCxnSpPr>
          <p:nvPr/>
        </p:nvCxnSpPr>
        <p:spPr>
          <a:xfrm flipH="1">
            <a:off x="3733800" y="579120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62" idx="1"/>
          </p:cNvCxnSpPr>
          <p:nvPr/>
        </p:nvCxnSpPr>
        <p:spPr>
          <a:xfrm flipH="1">
            <a:off x="2667000" y="5791200"/>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Freeform 71"/>
          <p:cNvSpPr/>
          <p:nvPr/>
        </p:nvSpPr>
        <p:spPr>
          <a:xfrm>
            <a:off x="3911600" y="2244324"/>
            <a:ext cx="1549400" cy="818058"/>
          </a:xfrm>
          <a:custGeom>
            <a:avLst/>
            <a:gdLst>
              <a:gd name="connsiteX0" fmla="*/ 1511300 w 1549400"/>
              <a:gd name="connsiteY0" fmla="*/ 816376 h 818058"/>
              <a:gd name="connsiteX1" fmla="*/ 1511300 w 1549400"/>
              <a:gd name="connsiteY1" fmla="*/ 816376 h 818058"/>
              <a:gd name="connsiteX2" fmla="*/ 1397000 w 1549400"/>
              <a:gd name="connsiteY2" fmla="*/ 790976 h 818058"/>
              <a:gd name="connsiteX3" fmla="*/ 1320800 w 1549400"/>
              <a:gd name="connsiteY3" fmla="*/ 765576 h 818058"/>
              <a:gd name="connsiteX4" fmla="*/ 1282700 w 1549400"/>
              <a:gd name="connsiteY4" fmla="*/ 752876 h 818058"/>
              <a:gd name="connsiteX5" fmla="*/ 1244600 w 1549400"/>
              <a:gd name="connsiteY5" fmla="*/ 740176 h 818058"/>
              <a:gd name="connsiteX6" fmla="*/ 1193800 w 1549400"/>
              <a:gd name="connsiteY6" fmla="*/ 727476 h 818058"/>
              <a:gd name="connsiteX7" fmla="*/ 1155700 w 1549400"/>
              <a:gd name="connsiteY7" fmla="*/ 702076 h 818058"/>
              <a:gd name="connsiteX8" fmla="*/ 825500 w 1549400"/>
              <a:gd name="connsiteY8" fmla="*/ 689376 h 818058"/>
              <a:gd name="connsiteX9" fmla="*/ 533400 w 1549400"/>
              <a:gd name="connsiteY9" fmla="*/ 676676 h 818058"/>
              <a:gd name="connsiteX10" fmla="*/ 419100 w 1549400"/>
              <a:gd name="connsiteY10" fmla="*/ 651276 h 818058"/>
              <a:gd name="connsiteX11" fmla="*/ 342900 w 1549400"/>
              <a:gd name="connsiteY11" fmla="*/ 600476 h 818058"/>
              <a:gd name="connsiteX12" fmla="*/ 266700 w 1549400"/>
              <a:gd name="connsiteY12" fmla="*/ 562376 h 818058"/>
              <a:gd name="connsiteX13" fmla="*/ 177800 w 1549400"/>
              <a:gd name="connsiteY13" fmla="*/ 549676 h 818058"/>
              <a:gd name="connsiteX14" fmla="*/ 101600 w 1549400"/>
              <a:gd name="connsiteY14" fmla="*/ 524276 h 818058"/>
              <a:gd name="connsiteX15" fmla="*/ 0 w 1549400"/>
              <a:gd name="connsiteY15" fmla="*/ 498876 h 818058"/>
              <a:gd name="connsiteX16" fmla="*/ 25400 w 1549400"/>
              <a:gd name="connsiteY16" fmla="*/ 422676 h 818058"/>
              <a:gd name="connsiteX17" fmla="*/ 63500 w 1549400"/>
              <a:gd name="connsiteY17" fmla="*/ 384576 h 818058"/>
              <a:gd name="connsiteX18" fmla="*/ 152400 w 1549400"/>
              <a:gd name="connsiteY18" fmla="*/ 346476 h 818058"/>
              <a:gd name="connsiteX19" fmla="*/ 254000 w 1549400"/>
              <a:gd name="connsiteY19" fmla="*/ 257576 h 818058"/>
              <a:gd name="connsiteX20" fmla="*/ 342900 w 1549400"/>
              <a:gd name="connsiteY20" fmla="*/ 181376 h 818058"/>
              <a:gd name="connsiteX21" fmla="*/ 381000 w 1549400"/>
              <a:gd name="connsiteY21" fmla="*/ 168676 h 818058"/>
              <a:gd name="connsiteX22" fmla="*/ 469900 w 1549400"/>
              <a:gd name="connsiteY22" fmla="*/ 117876 h 818058"/>
              <a:gd name="connsiteX23" fmla="*/ 558800 w 1549400"/>
              <a:gd name="connsiteY23" fmla="*/ 92476 h 818058"/>
              <a:gd name="connsiteX24" fmla="*/ 596900 w 1549400"/>
              <a:gd name="connsiteY24" fmla="*/ 67076 h 818058"/>
              <a:gd name="connsiteX25" fmla="*/ 736600 w 1549400"/>
              <a:gd name="connsiteY25" fmla="*/ 28976 h 818058"/>
              <a:gd name="connsiteX26" fmla="*/ 850900 w 1549400"/>
              <a:gd name="connsiteY26" fmla="*/ 16276 h 818058"/>
              <a:gd name="connsiteX27" fmla="*/ 1028700 w 1549400"/>
              <a:gd name="connsiteY27" fmla="*/ 16276 h 818058"/>
              <a:gd name="connsiteX28" fmla="*/ 1066800 w 1549400"/>
              <a:gd name="connsiteY28" fmla="*/ 41676 h 818058"/>
              <a:gd name="connsiteX29" fmla="*/ 1092200 w 1549400"/>
              <a:gd name="connsiteY29" fmla="*/ 79776 h 818058"/>
              <a:gd name="connsiteX30" fmla="*/ 1130300 w 1549400"/>
              <a:gd name="connsiteY30" fmla="*/ 105176 h 818058"/>
              <a:gd name="connsiteX31" fmla="*/ 1143000 w 1549400"/>
              <a:gd name="connsiteY31" fmla="*/ 143276 h 818058"/>
              <a:gd name="connsiteX32" fmla="*/ 1219200 w 1549400"/>
              <a:gd name="connsiteY32" fmla="*/ 206776 h 818058"/>
              <a:gd name="connsiteX33" fmla="*/ 1295400 w 1549400"/>
              <a:gd name="connsiteY33" fmla="*/ 359176 h 818058"/>
              <a:gd name="connsiteX34" fmla="*/ 1320800 w 1549400"/>
              <a:gd name="connsiteY34" fmla="*/ 397276 h 818058"/>
              <a:gd name="connsiteX35" fmla="*/ 1409700 w 1549400"/>
              <a:gd name="connsiteY35" fmla="*/ 448076 h 818058"/>
              <a:gd name="connsiteX36" fmla="*/ 1447800 w 1549400"/>
              <a:gd name="connsiteY36" fmla="*/ 460776 h 818058"/>
              <a:gd name="connsiteX37" fmla="*/ 1460500 w 1549400"/>
              <a:gd name="connsiteY37" fmla="*/ 498876 h 818058"/>
              <a:gd name="connsiteX38" fmla="*/ 1511300 w 1549400"/>
              <a:gd name="connsiteY38" fmla="*/ 575076 h 818058"/>
              <a:gd name="connsiteX39" fmla="*/ 1536700 w 1549400"/>
              <a:gd name="connsiteY39" fmla="*/ 689376 h 818058"/>
              <a:gd name="connsiteX40" fmla="*/ 1549400 w 1549400"/>
              <a:gd name="connsiteY40" fmla="*/ 727476 h 818058"/>
              <a:gd name="connsiteX41" fmla="*/ 1524000 w 1549400"/>
              <a:gd name="connsiteY41" fmla="*/ 816376 h 818058"/>
              <a:gd name="connsiteX42" fmla="*/ 1511300 w 1549400"/>
              <a:gd name="connsiteY42" fmla="*/ 816376 h 81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49400" h="818058">
                <a:moveTo>
                  <a:pt x="1511300" y="816376"/>
                </a:moveTo>
                <a:lnTo>
                  <a:pt x="1511300" y="816376"/>
                </a:lnTo>
                <a:cubicBezTo>
                  <a:pt x="1473200" y="807909"/>
                  <a:pt x="1434712" y="801032"/>
                  <a:pt x="1397000" y="790976"/>
                </a:cubicBezTo>
                <a:cubicBezTo>
                  <a:pt x="1371130" y="784077"/>
                  <a:pt x="1346200" y="774043"/>
                  <a:pt x="1320800" y="765576"/>
                </a:cubicBezTo>
                <a:lnTo>
                  <a:pt x="1282700" y="752876"/>
                </a:lnTo>
                <a:cubicBezTo>
                  <a:pt x="1270000" y="748643"/>
                  <a:pt x="1257587" y="743423"/>
                  <a:pt x="1244600" y="740176"/>
                </a:cubicBezTo>
                <a:lnTo>
                  <a:pt x="1193800" y="727476"/>
                </a:lnTo>
                <a:cubicBezTo>
                  <a:pt x="1181100" y="719009"/>
                  <a:pt x="1168952" y="709649"/>
                  <a:pt x="1155700" y="702076"/>
                </a:cubicBezTo>
                <a:cubicBezTo>
                  <a:pt x="1037050" y="634276"/>
                  <a:pt x="1047299" y="679294"/>
                  <a:pt x="825500" y="689376"/>
                </a:cubicBezTo>
                <a:cubicBezTo>
                  <a:pt x="728133" y="685143"/>
                  <a:pt x="630611" y="683620"/>
                  <a:pt x="533400" y="676676"/>
                </a:cubicBezTo>
                <a:cubicBezTo>
                  <a:pt x="510828" y="675064"/>
                  <a:pt x="443907" y="657478"/>
                  <a:pt x="419100" y="651276"/>
                </a:cubicBezTo>
                <a:lnTo>
                  <a:pt x="342900" y="600476"/>
                </a:lnTo>
                <a:cubicBezTo>
                  <a:pt x="310790" y="579069"/>
                  <a:pt x="304257" y="569887"/>
                  <a:pt x="266700" y="562376"/>
                </a:cubicBezTo>
                <a:cubicBezTo>
                  <a:pt x="237347" y="556505"/>
                  <a:pt x="207433" y="553909"/>
                  <a:pt x="177800" y="549676"/>
                </a:cubicBezTo>
                <a:cubicBezTo>
                  <a:pt x="152400" y="541209"/>
                  <a:pt x="127575" y="530770"/>
                  <a:pt x="101600" y="524276"/>
                </a:cubicBezTo>
                <a:lnTo>
                  <a:pt x="0" y="498876"/>
                </a:lnTo>
                <a:cubicBezTo>
                  <a:pt x="8467" y="473476"/>
                  <a:pt x="6468" y="441608"/>
                  <a:pt x="25400" y="422676"/>
                </a:cubicBezTo>
                <a:cubicBezTo>
                  <a:pt x="38100" y="409976"/>
                  <a:pt x="48885" y="395015"/>
                  <a:pt x="63500" y="384576"/>
                </a:cubicBezTo>
                <a:cubicBezTo>
                  <a:pt x="90963" y="364959"/>
                  <a:pt x="121308" y="356840"/>
                  <a:pt x="152400" y="346476"/>
                </a:cubicBezTo>
                <a:cubicBezTo>
                  <a:pt x="224367" y="238526"/>
                  <a:pt x="105833" y="405743"/>
                  <a:pt x="254000" y="257576"/>
                </a:cubicBezTo>
                <a:cubicBezTo>
                  <a:pt x="284027" y="227549"/>
                  <a:pt x="304885" y="203099"/>
                  <a:pt x="342900" y="181376"/>
                </a:cubicBezTo>
                <a:cubicBezTo>
                  <a:pt x="354523" y="174734"/>
                  <a:pt x="369026" y="174663"/>
                  <a:pt x="381000" y="168676"/>
                </a:cubicBezTo>
                <a:cubicBezTo>
                  <a:pt x="508545" y="104903"/>
                  <a:pt x="314043" y="184672"/>
                  <a:pt x="469900" y="117876"/>
                </a:cubicBezTo>
                <a:cubicBezTo>
                  <a:pt x="495407" y="106944"/>
                  <a:pt x="533021" y="98921"/>
                  <a:pt x="558800" y="92476"/>
                </a:cubicBezTo>
                <a:cubicBezTo>
                  <a:pt x="571500" y="84009"/>
                  <a:pt x="582952" y="73275"/>
                  <a:pt x="596900" y="67076"/>
                </a:cubicBezTo>
                <a:cubicBezTo>
                  <a:pt x="636866" y="49313"/>
                  <a:pt x="692568" y="35266"/>
                  <a:pt x="736600" y="28976"/>
                </a:cubicBezTo>
                <a:cubicBezTo>
                  <a:pt x="774549" y="23555"/>
                  <a:pt x="812800" y="20509"/>
                  <a:pt x="850900" y="16276"/>
                </a:cubicBezTo>
                <a:cubicBezTo>
                  <a:pt x="926864" y="-2715"/>
                  <a:pt x="923600" y="-7978"/>
                  <a:pt x="1028700" y="16276"/>
                </a:cubicBezTo>
                <a:cubicBezTo>
                  <a:pt x="1043573" y="19708"/>
                  <a:pt x="1054100" y="33209"/>
                  <a:pt x="1066800" y="41676"/>
                </a:cubicBezTo>
                <a:cubicBezTo>
                  <a:pt x="1075267" y="54376"/>
                  <a:pt x="1081407" y="68983"/>
                  <a:pt x="1092200" y="79776"/>
                </a:cubicBezTo>
                <a:cubicBezTo>
                  <a:pt x="1102993" y="90569"/>
                  <a:pt x="1120765" y="93257"/>
                  <a:pt x="1130300" y="105176"/>
                </a:cubicBezTo>
                <a:cubicBezTo>
                  <a:pt x="1138663" y="115629"/>
                  <a:pt x="1135574" y="132137"/>
                  <a:pt x="1143000" y="143276"/>
                </a:cubicBezTo>
                <a:cubicBezTo>
                  <a:pt x="1162557" y="172612"/>
                  <a:pt x="1191087" y="188034"/>
                  <a:pt x="1219200" y="206776"/>
                </a:cubicBezTo>
                <a:cubicBezTo>
                  <a:pt x="1254253" y="311936"/>
                  <a:pt x="1229748" y="260699"/>
                  <a:pt x="1295400" y="359176"/>
                </a:cubicBezTo>
                <a:cubicBezTo>
                  <a:pt x="1303867" y="371876"/>
                  <a:pt x="1308100" y="388809"/>
                  <a:pt x="1320800" y="397276"/>
                </a:cubicBezTo>
                <a:cubicBezTo>
                  <a:pt x="1359064" y="422785"/>
                  <a:pt x="1364584" y="428740"/>
                  <a:pt x="1409700" y="448076"/>
                </a:cubicBezTo>
                <a:cubicBezTo>
                  <a:pt x="1422005" y="453349"/>
                  <a:pt x="1435100" y="456543"/>
                  <a:pt x="1447800" y="460776"/>
                </a:cubicBezTo>
                <a:cubicBezTo>
                  <a:pt x="1452033" y="473476"/>
                  <a:pt x="1453999" y="487174"/>
                  <a:pt x="1460500" y="498876"/>
                </a:cubicBezTo>
                <a:cubicBezTo>
                  <a:pt x="1475325" y="525561"/>
                  <a:pt x="1511300" y="575076"/>
                  <a:pt x="1511300" y="575076"/>
                </a:cubicBezTo>
                <a:cubicBezTo>
                  <a:pt x="1520030" y="618724"/>
                  <a:pt x="1524743" y="647527"/>
                  <a:pt x="1536700" y="689376"/>
                </a:cubicBezTo>
                <a:cubicBezTo>
                  <a:pt x="1540378" y="702248"/>
                  <a:pt x="1545167" y="714776"/>
                  <a:pt x="1549400" y="727476"/>
                </a:cubicBezTo>
                <a:cubicBezTo>
                  <a:pt x="1545331" y="743752"/>
                  <a:pt x="1533110" y="798156"/>
                  <a:pt x="1524000" y="816376"/>
                </a:cubicBezTo>
                <a:cubicBezTo>
                  <a:pt x="1522107" y="820162"/>
                  <a:pt x="1513417" y="816376"/>
                  <a:pt x="1511300" y="816376"/>
                </a:cubicBezTo>
                <a:close/>
              </a:path>
            </a:pathLst>
          </a:cu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a:stCxn id="7" idx="20"/>
            <a:endCxn id="7" idx="26"/>
          </p:cNvCxnSpPr>
          <p:nvPr/>
        </p:nvCxnSpPr>
        <p:spPr>
          <a:xfrm flipV="1">
            <a:off x="7239000" y="3073400"/>
            <a:ext cx="1079500" cy="469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162800" y="2362200"/>
            <a:ext cx="3810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 idx="20"/>
            <a:endCxn id="7" idx="32"/>
          </p:cNvCxnSpPr>
          <p:nvPr/>
        </p:nvCxnSpPr>
        <p:spPr>
          <a:xfrm flipV="1">
            <a:off x="7239000" y="2514600"/>
            <a:ext cx="838200" cy="1028700"/>
          </a:xfrm>
          <a:prstGeom prst="line">
            <a:avLst/>
          </a:prstGeom>
        </p:spPr>
        <p:style>
          <a:lnRef idx="2">
            <a:schemeClr val="accent1"/>
          </a:lnRef>
          <a:fillRef idx="0">
            <a:schemeClr val="accent1"/>
          </a:fillRef>
          <a:effectRef idx="1">
            <a:schemeClr val="accent1"/>
          </a:effectRef>
          <a:fontRef idx="minor">
            <a:schemeClr val="tx1"/>
          </a:fontRef>
        </p:style>
      </p:cxnSp>
      <p:sp>
        <p:nvSpPr>
          <p:cNvPr id="83" name="Freeform 82"/>
          <p:cNvSpPr/>
          <p:nvPr/>
        </p:nvSpPr>
        <p:spPr>
          <a:xfrm>
            <a:off x="7264400" y="3073259"/>
            <a:ext cx="1117600" cy="573448"/>
          </a:xfrm>
          <a:custGeom>
            <a:avLst/>
            <a:gdLst>
              <a:gd name="connsiteX0" fmla="*/ 0 w 1117600"/>
              <a:gd name="connsiteY0" fmla="*/ 457341 h 573448"/>
              <a:gd name="connsiteX1" fmla="*/ 0 w 1117600"/>
              <a:gd name="connsiteY1" fmla="*/ 457341 h 573448"/>
              <a:gd name="connsiteX2" fmla="*/ 203200 w 1117600"/>
              <a:gd name="connsiteY2" fmla="*/ 470041 h 573448"/>
              <a:gd name="connsiteX3" fmla="*/ 241300 w 1117600"/>
              <a:gd name="connsiteY3" fmla="*/ 482741 h 573448"/>
              <a:gd name="connsiteX4" fmla="*/ 342900 w 1117600"/>
              <a:gd name="connsiteY4" fmla="*/ 508141 h 573448"/>
              <a:gd name="connsiteX5" fmla="*/ 355600 w 1117600"/>
              <a:gd name="connsiteY5" fmla="*/ 546241 h 573448"/>
              <a:gd name="connsiteX6" fmla="*/ 495300 w 1117600"/>
              <a:gd name="connsiteY6" fmla="*/ 558941 h 573448"/>
              <a:gd name="connsiteX7" fmla="*/ 723900 w 1117600"/>
              <a:gd name="connsiteY7" fmla="*/ 533541 h 573448"/>
              <a:gd name="connsiteX8" fmla="*/ 838200 w 1117600"/>
              <a:gd name="connsiteY8" fmla="*/ 520841 h 573448"/>
              <a:gd name="connsiteX9" fmla="*/ 889000 w 1117600"/>
              <a:gd name="connsiteY9" fmla="*/ 508141 h 573448"/>
              <a:gd name="connsiteX10" fmla="*/ 927100 w 1117600"/>
              <a:gd name="connsiteY10" fmla="*/ 495441 h 573448"/>
              <a:gd name="connsiteX11" fmla="*/ 965200 w 1117600"/>
              <a:gd name="connsiteY11" fmla="*/ 368441 h 573448"/>
              <a:gd name="connsiteX12" fmla="*/ 990600 w 1117600"/>
              <a:gd name="connsiteY12" fmla="*/ 317641 h 573448"/>
              <a:gd name="connsiteX13" fmla="*/ 1003300 w 1117600"/>
              <a:gd name="connsiteY13" fmla="*/ 254141 h 573448"/>
              <a:gd name="connsiteX14" fmla="*/ 1016000 w 1117600"/>
              <a:gd name="connsiteY14" fmla="*/ 127141 h 573448"/>
              <a:gd name="connsiteX15" fmla="*/ 1054100 w 1117600"/>
              <a:gd name="connsiteY15" fmla="*/ 101741 h 573448"/>
              <a:gd name="connsiteX16" fmla="*/ 1117600 w 1117600"/>
              <a:gd name="connsiteY16" fmla="*/ 25541 h 573448"/>
              <a:gd name="connsiteX17" fmla="*/ 1066800 w 1117600"/>
              <a:gd name="connsiteY17" fmla="*/ 12841 h 573448"/>
              <a:gd name="connsiteX18" fmla="*/ 1028700 w 1117600"/>
              <a:gd name="connsiteY18" fmla="*/ 141 h 573448"/>
              <a:gd name="connsiteX19" fmla="*/ 952500 w 1117600"/>
              <a:gd name="connsiteY19" fmla="*/ 25541 h 573448"/>
              <a:gd name="connsiteX20" fmla="*/ 914400 w 1117600"/>
              <a:gd name="connsiteY20" fmla="*/ 38241 h 573448"/>
              <a:gd name="connsiteX21" fmla="*/ 876300 w 1117600"/>
              <a:gd name="connsiteY21" fmla="*/ 50941 h 573448"/>
              <a:gd name="connsiteX22" fmla="*/ 838200 w 1117600"/>
              <a:gd name="connsiteY22" fmla="*/ 76341 h 573448"/>
              <a:gd name="connsiteX23" fmla="*/ 800100 w 1117600"/>
              <a:gd name="connsiteY23" fmla="*/ 89041 h 573448"/>
              <a:gd name="connsiteX24" fmla="*/ 723900 w 1117600"/>
              <a:gd name="connsiteY24" fmla="*/ 139841 h 573448"/>
              <a:gd name="connsiteX25" fmla="*/ 685800 w 1117600"/>
              <a:gd name="connsiteY25" fmla="*/ 165241 h 573448"/>
              <a:gd name="connsiteX26" fmla="*/ 571500 w 1117600"/>
              <a:gd name="connsiteY26" fmla="*/ 190641 h 573448"/>
              <a:gd name="connsiteX27" fmla="*/ 457200 w 1117600"/>
              <a:gd name="connsiteY27" fmla="*/ 241441 h 573448"/>
              <a:gd name="connsiteX28" fmla="*/ 419100 w 1117600"/>
              <a:gd name="connsiteY28" fmla="*/ 254141 h 573448"/>
              <a:gd name="connsiteX29" fmla="*/ 342900 w 1117600"/>
              <a:gd name="connsiteY29" fmla="*/ 292241 h 573448"/>
              <a:gd name="connsiteX30" fmla="*/ 304800 w 1117600"/>
              <a:gd name="connsiteY30" fmla="*/ 317641 h 573448"/>
              <a:gd name="connsiteX31" fmla="*/ 228600 w 1117600"/>
              <a:gd name="connsiteY31" fmla="*/ 343041 h 573448"/>
              <a:gd name="connsiteX32" fmla="*/ 190500 w 1117600"/>
              <a:gd name="connsiteY32" fmla="*/ 368441 h 573448"/>
              <a:gd name="connsiteX33" fmla="*/ 76200 w 1117600"/>
              <a:gd name="connsiteY33" fmla="*/ 406541 h 573448"/>
              <a:gd name="connsiteX34" fmla="*/ 38100 w 1117600"/>
              <a:gd name="connsiteY34" fmla="*/ 419241 h 573448"/>
              <a:gd name="connsiteX35" fmla="*/ 0 w 1117600"/>
              <a:gd name="connsiteY35" fmla="*/ 457341 h 57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7600" h="573448">
                <a:moveTo>
                  <a:pt x="0" y="457341"/>
                </a:moveTo>
                <a:lnTo>
                  <a:pt x="0" y="457341"/>
                </a:lnTo>
                <a:cubicBezTo>
                  <a:pt x="67733" y="461574"/>
                  <a:pt x="135707" y="462937"/>
                  <a:pt x="203200" y="470041"/>
                </a:cubicBezTo>
                <a:cubicBezTo>
                  <a:pt x="216513" y="471442"/>
                  <a:pt x="228313" y="479494"/>
                  <a:pt x="241300" y="482741"/>
                </a:cubicBezTo>
                <a:lnTo>
                  <a:pt x="342900" y="508141"/>
                </a:lnTo>
                <a:cubicBezTo>
                  <a:pt x="347133" y="520841"/>
                  <a:pt x="347237" y="535788"/>
                  <a:pt x="355600" y="546241"/>
                </a:cubicBezTo>
                <a:cubicBezTo>
                  <a:pt x="393887" y="594099"/>
                  <a:pt x="441637" y="565649"/>
                  <a:pt x="495300" y="558941"/>
                </a:cubicBezTo>
                <a:cubicBezTo>
                  <a:pt x="596634" y="525163"/>
                  <a:pt x="506452" y="551662"/>
                  <a:pt x="723900" y="533541"/>
                </a:cubicBezTo>
                <a:cubicBezTo>
                  <a:pt x="762102" y="530357"/>
                  <a:pt x="800100" y="525074"/>
                  <a:pt x="838200" y="520841"/>
                </a:cubicBezTo>
                <a:cubicBezTo>
                  <a:pt x="855133" y="516608"/>
                  <a:pt x="872217" y="512936"/>
                  <a:pt x="889000" y="508141"/>
                </a:cubicBezTo>
                <a:cubicBezTo>
                  <a:pt x="901872" y="504463"/>
                  <a:pt x="919319" y="506334"/>
                  <a:pt x="927100" y="495441"/>
                </a:cubicBezTo>
                <a:cubicBezTo>
                  <a:pt x="949955" y="463445"/>
                  <a:pt x="951264" y="405603"/>
                  <a:pt x="965200" y="368441"/>
                </a:cubicBezTo>
                <a:cubicBezTo>
                  <a:pt x="971847" y="350714"/>
                  <a:pt x="982133" y="334574"/>
                  <a:pt x="990600" y="317641"/>
                </a:cubicBezTo>
                <a:cubicBezTo>
                  <a:pt x="994833" y="296474"/>
                  <a:pt x="1000447" y="275537"/>
                  <a:pt x="1003300" y="254141"/>
                </a:cubicBezTo>
                <a:cubicBezTo>
                  <a:pt x="1008923" y="211970"/>
                  <a:pt x="1002546" y="167502"/>
                  <a:pt x="1016000" y="127141"/>
                </a:cubicBezTo>
                <a:cubicBezTo>
                  <a:pt x="1020827" y="112661"/>
                  <a:pt x="1042374" y="111512"/>
                  <a:pt x="1054100" y="101741"/>
                </a:cubicBezTo>
                <a:cubicBezTo>
                  <a:pt x="1090770" y="71183"/>
                  <a:pt x="1092625" y="63003"/>
                  <a:pt x="1117600" y="25541"/>
                </a:cubicBezTo>
                <a:cubicBezTo>
                  <a:pt x="1100667" y="21308"/>
                  <a:pt x="1083583" y="17636"/>
                  <a:pt x="1066800" y="12841"/>
                </a:cubicBezTo>
                <a:cubicBezTo>
                  <a:pt x="1053928" y="9163"/>
                  <a:pt x="1042005" y="-1337"/>
                  <a:pt x="1028700" y="141"/>
                </a:cubicBezTo>
                <a:cubicBezTo>
                  <a:pt x="1002090" y="3098"/>
                  <a:pt x="977900" y="17074"/>
                  <a:pt x="952500" y="25541"/>
                </a:cubicBezTo>
                <a:lnTo>
                  <a:pt x="914400" y="38241"/>
                </a:lnTo>
                <a:cubicBezTo>
                  <a:pt x="901700" y="42474"/>
                  <a:pt x="887439" y="43515"/>
                  <a:pt x="876300" y="50941"/>
                </a:cubicBezTo>
                <a:cubicBezTo>
                  <a:pt x="863600" y="59408"/>
                  <a:pt x="851852" y="69515"/>
                  <a:pt x="838200" y="76341"/>
                </a:cubicBezTo>
                <a:cubicBezTo>
                  <a:pt x="826226" y="82328"/>
                  <a:pt x="811802" y="82540"/>
                  <a:pt x="800100" y="89041"/>
                </a:cubicBezTo>
                <a:cubicBezTo>
                  <a:pt x="773415" y="103866"/>
                  <a:pt x="749300" y="122908"/>
                  <a:pt x="723900" y="139841"/>
                </a:cubicBezTo>
                <a:cubicBezTo>
                  <a:pt x="711200" y="148308"/>
                  <a:pt x="700280" y="160414"/>
                  <a:pt x="685800" y="165241"/>
                </a:cubicBezTo>
                <a:cubicBezTo>
                  <a:pt x="623271" y="186084"/>
                  <a:pt x="660905" y="175740"/>
                  <a:pt x="571500" y="190641"/>
                </a:cubicBezTo>
                <a:cubicBezTo>
                  <a:pt x="511123" y="230893"/>
                  <a:pt x="547880" y="211214"/>
                  <a:pt x="457200" y="241441"/>
                </a:cubicBezTo>
                <a:cubicBezTo>
                  <a:pt x="444500" y="245674"/>
                  <a:pt x="430239" y="246715"/>
                  <a:pt x="419100" y="254141"/>
                </a:cubicBezTo>
                <a:cubicBezTo>
                  <a:pt x="309911" y="326934"/>
                  <a:pt x="448060" y="239661"/>
                  <a:pt x="342900" y="292241"/>
                </a:cubicBezTo>
                <a:cubicBezTo>
                  <a:pt x="329248" y="299067"/>
                  <a:pt x="318748" y="311442"/>
                  <a:pt x="304800" y="317641"/>
                </a:cubicBezTo>
                <a:cubicBezTo>
                  <a:pt x="280334" y="328515"/>
                  <a:pt x="250877" y="328189"/>
                  <a:pt x="228600" y="343041"/>
                </a:cubicBezTo>
                <a:cubicBezTo>
                  <a:pt x="215900" y="351508"/>
                  <a:pt x="204448" y="362242"/>
                  <a:pt x="190500" y="368441"/>
                </a:cubicBezTo>
                <a:lnTo>
                  <a:pt x="76200" y="406541"/>
                </a:lnTo>
                <a:cubicBezTo>
                  <a:pt x="63500" y="410774"/>
                  <a:pt x="47566" y="409775"/>
                  <a:pt x="38100" y="419241"/>
                </a:cubicBezTo>
                <a:lnTo>
                  <a:pt x="0" y="457341"/>
                </a:lnTo>
                <a:close/>
              </a:path>
            </a:pathLst>
          </a:cu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a:stCxn id="9" idx="2"/>
            <a:endCxn id="9" idx="21"/>
          </p:cNvCxnSpPr>
          <p:nvPr/>
        </p:nvCxnSpPr>
        <p:spPr>
          <a:xfrm>
            <a:off x="1638300" y="5105400"/>
            <a:ext cx="139700" cy="128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9" idx="12"/>
            <a:endCxn id="9" idx="31"/>
          </p:cNvCxnSpPr>
          <p:nvPr/>
        </p:nvCxnSpPr>
        <p:spPr>
          <a:xfrm flipV="1">
            <a:off x="1168400" y="5448300"/>
            <a:ext cx="1308100" cy="41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9" idx="28"/>
            <a:endCxn id="9" idx="8"/>
          </p:cNvCxnSpPr>
          <p:nvPr/>
        </p:nvCxnSpPr>
        <p:spPr>
          <a:xfrm flipH="1" flipV="1">
            <a:off x="1193800" y="5448300"/>
            <a:ext cx="1473200" cy="20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9" idx="26"/>
            <a:endCxn id="9" idx="16"/>
          </p:cNvCxnSpPr>
          <p:nvPr/>
        </p:nvCxnSpPr>
        <p:spPr>
          <a:xfrm flipH="1">
            <a:off x="1295400" y="5892800"/>
            <a:ext cx="1384300" cy="317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36"/>
            <a:endCxn id="9" idx="22"/>
          </p:cNvCxnSpPr>
          <p:nvPr/>
        </p:nvCxnSpPr>
        <p:spPr>
          <a:xfrm>
            <a:off x="2197100" y="5054600"/>
            <a:ext cx="266700"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9" idx="0"/>
          </p:cNvCxnSpPr>
          <p:nvPr/>
        </p:nvCxnSpPr>
        <p:spPr>
          <a:xfrm>
            <a:off x="1854200" y="5067300"/>
            <a:ext cx="279400" cy="140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 idx="24"/>
            <a:endCxn id="9" idx="11"/>
          </p:cNvCxnSpPr>
          <p:nvPr/>
        </p:nvCxnSpPr>
        <p:spPr>
          <a:xfrm flipH="1" flipV="1">
            <a:off x="1143000" y="5600700"/>
            <a:ext cx="1485900" cy="55880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Freeform 102"/>
          <p:cNvSpPr/>
          <p:nvPr/>
        </p:nvSpPr>
        <p:spPr>
          <a:xfrm>
            <a:off x="1281416" y="5207000"/>
            <a:ext cx="1283984" cy="1054100"/>
          </a:xfrm>
          <a:custGeom>
            <a:avLst/>
            <a:gdLst>
              <a:gd name="connsiteX0" fmla="*/ 1093484 w 1283984"/>
              <a:gd name="connsiteY0" fmla="*/ 0 h 1054100"/>
              <a:gd name="connsiteX1" fmla="*/ 1284 w 1283984"/>
              <a:gd name="connsiteY1" fmla="*/ 901700 h 1054100"/>
              <a:gd name="connsiteX2" fmla="*/ 1283984 w 1283984"/>
              <a:gd name="connsiteY2" fmla="*/ 1054100 h 1054100"/>
            </a:gdLst>
            <a:ahLst/>
            <a:cxnLst>
              <a:cxn ang="0">
                <a:pos x="connsiteX0" y="connsiteY0"/>
              </a:cxn>
              <a:cxn ang="0">
                <a:pos x="connsiteX1" y="connsiteY1"/>
              </a:cxn>
              <a:cxn ang="0">
                <a:pos x="connsiteX2" y="connsiteY2"/>
              </a:cxn>
            </a:cxnLst>
            <a:rect l="l" t="t" r="r" b="b"/>
            <a:pathLst>
              <a:path w="1283984" h="1054100">
                <a:moveTo>
                  <a:pt x="1093484" y="0"/>
                </a:moveTo>
                <a:cubicBezTo>
                  <a:pt x="531509" y="363008"/>
                  <a:pt x="-30466" y="726017"/>
                  <a:pt x="1284" y="901700"/>
                </a:cubicBezTo>
                <a:cubicBezTo>
                  <a:pt x="33034" y="1077383"/>
                  <a:pt x="1070201" y="1030817"/>
                  <a:pt x="1283984" y="10541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6794500" y="5118100"/>
            <a:ext cx="1528027" cy="1066800"/>
          </a:xfrm>
          <a:custGeom>
            <a:avLst/>
            <a:gdLst>
              <a:gd name="connsiteX0" fmla="*/ 1346200 w 1528027"/>
              <a:gd name="connsiteY0" fmla="*/ 330200 h 1066800"/>
              <a:gd name="connsiteX1" fmla="*/ 1346200 w 1528027"/>
              <a:gd name="connsiteY1" fmla="*/ 330200 h 1066800"/>
              <a:gd name="connsiteX2" fmla="*/ 1041400 w 1528027"/>
              <a:gd name="connsiteY2" fmla="*/ 368300 h 1066800"/>
              <a:gd name="connsiteX3" fmla="*/ 939800 w 1528027"/>
              <a:gd name="connsiteY3" fmla="*/ 393700 h 1066800"/>
              <a:gd name="connsiteX4" fmla="*/ 863600 w 1528027"/>
              <a:gd name="connsiteY4" fmla="*/ 406400 h 1066800"/>
              <a:gd name="connsiteX5" fmla="*/ 762000 w 1528027"/>
              <a:gd name="connsiteY5" fmla="*/ 431800 h 1066800"/>
              <a:gd name="connsiteX6" fmla="*/ 393700 w 1528027"/>
              <a:gd name="connsiteY6" fmla="*/ 457200 h 1066800"/>
              <a:gd name="connsiteX7" fmla="*/ 139700 w 1528027"/>
              <a:gd name="connsiteY7" fmla="*/ 444500 h 1066800"/>
              <a:gd name="connsiteX8" fmla="*/ 114300 w 1528027"/>
              <a:gd name="connsiteY8" fmla="*/ 342900 h 1066800"/>
              <a:gd name="connsiteX9" fmla="*/ 76200 w 1528027"/>
              <a:gd name="connsiteY9" fmla="*/ 355600 h 1066800"/>
              <a:gd name="connsiteX10" fmla="*/ 0 w 1528027"/>
              <a:gd name="connsiteY10" fmla="*/ 482600 h 1066800"/>
              <a:gd name="connsiteX11" fmla="*/ 38100 w 1528027"/>
              <a:gd name="connsiteY11" fmla="*/ 520700 h 1066800"/>
              <a:gd name="connsiteX12" fmla="*/ 114300 w 1528027"/>
              <a:gd name="connsiteY12" fmla="*/ 546100 h 1066800"/>
              <a:gd name="connsiteX13" fmla="*/ 165100 w 1528027"/>
              <a:gd name="connsiteY13" fmla="*/ 571500 h 1066800"/>
              <a:gd name="connsiteX14" fmla="*/ 228600 w 1528027"/>
              <a:gd name="connsiteY14" fmla="*/ 609600 h 1066800"/>
              <a:gd name="connsiteX15" fmla="*/ 355600 w 1528027"/>
              <a:gd name="connsiteY15" fmla="*/ 698500 h 1066800"/>
              <a:gd name="connsiteX16" fmla="*/ 419100 w 1528027"/>
              <a:gd name="connsiteY16" fmla="*/ 723900 h 1066800"/>
              <a:gd name="connsiteX17" fmla="*/ 495300 w 1528027"/>
              <a:gd name="connsiteY17" fmla="*/ 774700 h 1066800"/>
              <a:gd name="connsiteX18" fmla="*/ 571500 w 1528027"/>
              <a:gd name="connsiteY18" fmla="*/ 800100 h 1066800"/>
              <a:gd name="connsiteX19" fmla="*/ 660400 w 1528027"/>
              <a:gd name="connsiteY19" fmla="*/ 863600 h 1066800"/>
              <a:gd name="connsiteX20" fmla="*/ 711200 w 1528027"/>
              <a:gd name="connsiteY20" fmla="*/ 901700 h 1066800"/>
              <a:gd name="connsiteX21" fmla="*/ 762000 w 1528027"/>
              <a:gd name="connsiteY21" fmla="*/ 914400 h 1066800"/>
              <a:gd name="connsiteX22" fmla="*/ 825500 w 1528027"/>
              <a:gd name="connsiteY22" fmla="*/ 952500 h 1066800"/>
              <a:gd name="connsiteX23" fmla="*/ 876300 w 1528027"/>
              <a:gd name="connsiteY23" fmla="*/ 965200 h 1066800"/>
              <a:gd name="connsiteX24" fmla="*/ 927100 w 1528027"/>
              <a:gd name="connsiteY24" fmla="*/ 1003300 h 1066800"/>
              <a:gd name="connsiteX25" fmla="*/ 977900 w 1528027"/>
              <a:gd name="connsiteY25" fmla="*/ 1016000 h 1066800"/>
              <a:gd name="connsiteX26" fmla="*/ 1054100 w 1528027"/>
              <a:gd name="connsiteY26" fmla="*/ 1041400 h 1066800"/>
              <a:gd name="connsiteX27" fmla="*/ 1117600 w 1528027"/>
              <a:gd name="connsiteY27" fmla="*/ 1054100 h 1066800"/>
              <a:gd name="connsiteX28" fmla="*/ 1168400 w 1528027"/>
              <a:gd name="connsiteY28" fmla="*/ 1066800 h 1066800"/>
              <a:gd name="connsiteX29" fmla="*/ 1524000 w 1528027"/>
              <a:gd name="connsiteY29" fmla="*/ 1054100 h 1066800"/>
              <a:gd name="connsiteX30" fmla="*/ 1498600 w 1528027"/>
              <a:gd name="connsiteY30" fmla="*/ 1016000 h 1066800"/>
              <a:gd name="connsiteX31" fmla="*/ 1422400 w 1528027"/>
              <a:gd name="connsiteY31" fmla="*/ 914400 h 1066800"/>
              <a:gd name="connsiteX32" fmla="*/ 1270000 w 1528027"/>
              <a:gd name="connsiteY32" fmla="*/ 787400 h 1066800"/>
              <a:gd name="connsiteX33" fmla="*/ 1231900 w 1528027"/>
              <a:gd name="connsiteY33" fmla="*/ 774700 h 1066800"/>
              <a:gd name="connsiteX34" fmla="*/ 1168400 w 1528027"/>
              <a:gd name="connsiteY34" fmla="*/ 723900 h 1066800"/>
              <a:gd name="connsiteX35" fmla="*/ 1130300 w 1528027"/>
              <a:gd name="connsiteY35" fmla="*/ 635000 h 1066800"/>
              <a:gd name="connsiteX36" fmla="*/ 1066800 w 1528027"/>
              <a:gd name="connsiteY36" fmla="*/ 533400 h 1066800"/>
              <a:gd name="connsiteX37" fmla="*/ 1028700 w 1528027"/>
              <a:gd name="connsiteY37" fmla="*/ 508000 h 1066800"/>
              <a:gd name="connsiteX38" fmla="*/ 990600 w 1528027"/>
              <a:gd name="connsiteY38" fmla="*/ 469900 h 1066800"/>
              <a:gd name="connsiteX39" fmla="*/ 889000 w 1528027"/>
              <a:gd name="connsiteY39" fmla="*/ 419100 h 1066800"/>
              <a:gd name="connsiteX40" fmla="*/ 838200 w 1528027"/>
              <a:gd name="connsiteY40" fmla="*/ 368300 h 1066800"/>
              <a:gd name="connsiteX41" fmla="*/ 762000 w 1528027"/>
              <a:gd name="connsiteY41" fmla="*/ 317500 h 1066800"/>
              <a:gd name="connsiteX42" fmla="*/ 723900 w 1528027"/>
              <a:gd name="connsiteY42" fmla="*/ 266700 h 1066800"/>
              <a:gd name="connsiteX43" fmla="*/ 673100 w 1528027"/>
              <a:gd name="connsiteY43" fmla="*/ 215900 h 1066800"/>
              <a:gd name="connsiteX44" fmla="*/ 647700 w 1528027"/>
              <a:gd name="connsiteY44" fmla="*/ 177800 h 1066800"/>
              <a:gd name="connsiteX45" fmla="*/ 609600 w 1528027"/>
              <a:gd name="connsiteY45" fmla="*/ 152400 h 1066800"/>
              <a:gd name="connsiteX46" fmla="*/ 596900 w 1528027"/>
              <a:gd name="connsiteY46" fmla="*/ 114300 h 1066800"/>
              <a:gd name="connsiteX47" fmla="*/ 584200 w 1528027"/>
              <a:gd name="connsiteY47" fmla="*/ 50800 h 1066800"/>
              <a:gd name="connsiteX48" fmla="*/ 546100 w 1528027"/>
              <a:gd name="connsiteY48"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8027" h="1066800">
                <a:moveTo>
                  <a:pt x="1346200" y="330200"/>
                </a:moveTo>
                <a:lnTo>
                  <a:pt x="1346200" y="330200"/>
                </a:lnTo>
                <a:cubicBezTo>
                  <a:pt x="1244600" y="342900"/>
                  <a:pt x="1142563" y="352493"/>
                  <a:pt x="1041400" y="368300"/>
                </a:cubicBezTo>
                <a:cubicBezTo>
                  <a:pt x="1006910" y="373689"/>
                  <a:pt x="973934" y="386386"/>
                  <a:pt x="939800" y="393700"/>
                </a:cubicBezTo>
                <a:cubicBezTo>
                  <a:pt x="914621" y="399095"/>
                  <a:pt x="888737" y="400814"/>
                  <a:pt x="863600" y="406400"/>
                </a:cubicBezTo>
                <a:cubicBezTo>
                  <a:pt x="757228" y="430038"/>
                  <a:pt x="915692" y="409844"/>
                  <a:pt x="762000" y="431800"/>
                </a:cubicBezTo>
                <a:cubicBezTo>
                  <a:pt x="631328" y="450467"/>
                  <a:pt x="535874" y="450091"/>
                  <a:pt x="393700" y="457200"/>
                </a:cubicBezTo>
                <a:cubicBezTo>
                  <a:pt x="309033" y="452967"/>
                  <a:pt x="218161" y="476598"/>
                  <a:pt x="139700" y="444500"/>
                </a:cubicBezTo>
                <a:cubicBezTo>
                  <a:pt x="107390" y="431282"/>
                  <a:pt x="114300" y="342900"/>
                  <a:pt x="114300" y="342900"/>
                </a:cubicBezTo>
                <a:cubicBezTo>
                  <a:pt x="101600" y="347133"/>
                  <a:pt x="85666" y="346134"/>
                  <a:pt x="76200" y="355600"/>
                </a:cubicBezTo>
                <a:cubicBezTo>
                  <a:pt x="45549" y="386251"/>
                  <a:pt x="20043" y="442513"/>
                  <a:pt x="0" y="482600"/>
                </a:cubicBezTo>
                <a:cubicBezTo>
                  <a:pt x="12700" y="495300"/>
                  <a:pt x="22400" y="511978"/>
                  <a:pt x="38100" y="520700"/>
                </a:cubicBezTo>
                <a:cubicBezTo>
                  <a:pt x="61505" y="533703"/>
                  <a:pt x="89441" y="536156"/>
                  <a:pt x="114300" y="546100"/>
                </a:cubicBezTo>
                <a:cubicBezTo>
                  <a:pt x="131878" y="553131"/>
                  <a:pt x="148550" y="562306"/>
                  <a:pt x="165100" y="571500"/>
                </a:cubicBezTo>
                <a:cubicBezTo>
                  <a:pt x="186678" y="583488"/>
                  <a:pt x="208378" y="595444"/>
                  <a:pt x="228600" y="609600"/>
                </a:cubicBezTo>
                <a:cubicBezTo>
                  <a:pt x="305135" y="663175"/>
                  <a:pt x="274539" y="657969"/>
                  <a:pt x="355600" y="698500"/>
                </a:cubicBezTo>
                <a:cubicBezTo>
                  <a:pt x="375990" y="708695"/>
                  <a:pt x="399086" y="712984"/>
                  <a:pt x="419100" y="723900"/>
                </a:cubicBezTo>
                <a:cubicBezTo>
                  <a:pt x="445900" y="738518"/>
                  <a:pt x="466340" y="765047"/>
                  <a:pt x="495300" y="774700"/>
                </a:cubicBezTo>
                <a:lnTo>
                  <a:pt x="571500" y="800100"/>
                </a:lnTo>
                <a:cubicBezTo>
                  <a:pt x="737522" y="924616"/>
                  <a:pt x="530406" y="770747"/>
                  <a:pt x="660400" y="863600"/>
                </a:cubicBezTo>
                <a:cubicBezTo>
                  <a:pt x="677624" y="875903"/>
                  <a:pt x="692268" y="892234"/>
                  <a:pt x="711200" y="901700"/>
                </a:cubicBezTo>
                <a:cubicBezTo>
                  <a:pt x="726812" y="909506"/>
                  <a:pt x="745067" y="910167"/>
                  <a:pt x="762000" y="914400"/>
                </a:cubicBezTo>
                <a:cubicBezTo>
                  <a:pt x="783167" y="927100"/>
                  <a:pt x="802943" y="942475"/>
                  <a:pt x="825500" y="952500"/>
                </a:cubicBezTo>
                <a:cubicBezTo>
                  <a:pt x="841450" y="959589"/>
                  <a:pt x="860688" y="957394"/>
                  <a:pt x="876300" y="965200"/>
                </a:cubicBezTo>
                <a:cubicBezTo>
                  <a:pt x="895232" y="974666"/>
                  <a:pt x="908168" y="993834"/>
                  <a:pt x="927100" y="1003300"/>
                </a:cubicBezTo>
                <a:cubicBezTo>
                  <a:pt x="942712" y="1011106"/>
                  <a:pt x="961182" y="1010984"/>
                  <a:pt x="977900" y="1016000"/>
                </a:cubicBezTo>
                <a:cubicBezTo>
                  <a:pt x="1003545" y="1023693"/>
                  <a:pt x="1028269" y="1034355"/>
                  <a:pt x="1054100" y="1041400"/>
                </a:cubicBezTo>
                <a:cubicBezTo>
                  <a:pt x="1074925" y="1047080"/>
                  <a:pt x="1096528" y="1049417"/>
                  <a:pt x="1117600" y="1054100"/>
                </a:cubicBezTo>
                <a:cubicBezTo>
                  <a:pt x="1134639" y="1057886"/>
                  <a:pt x="1151467" y="1062567"/>
                  <a:pt x="1168400" y="1066800"/>
                </a:cubicBezTo>
                <a:cubicBezTo>
                  <a:pt x="1286933" y="1062567"/>
                  <a:pt x="1406770" y="1072135"/>
                  <a:pt x="1524000" y="1054100"/>
                </a:cubicBezTo>
                <a:cubicBezTo>
                  <a:pt x="1539086" y="1051779"/>
                  <a:pt x="1507578" y="1028344"/>
                  <a:pt x="1498600" y="1016000"/>
                </a:cubicBezTo>
                <a:cubicBezTo>
                  <a:pt x="1473701" y="981764"/>
                  <a:pt x="1452334" y="944334"/>
                  <a:pt x="1422400" y="914400"/>
                </a:cubicBezTo>
                <a:cubicBezTo>
                  <a:pt x="1387031" y="879031"/>
                  <a:pt x="1323044" y="805081"/>
                  <a:pt x="1270000" y="787400"/>
                </a:cubicBezTo>
                <a:lnTo>
                  <a:pt x="1231900" y="774700"/>
                </a:lnTo>
                <a:cubicBezTo>
                  <a:pt x="1210733" y="757767"/>
                  <a:pt x="1186250" y="744300"/>
                  <a:pt x="1168400" y="723900"/>
                </a:cubicBezTo>
                <a:cubicBezTo>
                  <a:pt x="1144812" y="696943"/>
                  <a:pt x="1143472" y="665734"/>
                  <a:pt x="1130300" y="635000"/>
                </a:cubicBezTo>
                <a:cubicBezTo>
                  <a:pt x="1115210" y="599790"/>
                  <a:pt x="1094149" y="560749"/>
                  <a:pt x="1066800" y="533400"/>
                </a:cubicBezTo>
                <a:cubicBezTo>
                  <a:pt x="1056007" y="522607"/>
                  <a:pt x="1040426" y="517771"/>
                  <a:pt x="1028700" y="508000"/>
                </a:cubicBezTo>
                <a:cubicBezTo>
                  <a:pt x="1014902" y="496502"/>
                  <a:pt x="1005753" y="479543"/>
                  <a:pt x="990600" y="469900"/>
                </a:cubicBezTo>
                <a:cubicBezTo>
                  <a:pt x="958656" y="449572"/>
                  <a:pt x="915774" y="445874"/>
                  <a:pt x="889000" y="419100"/>
                </a:cubicBezTo>
                <a:cubicBezTo>
                  <a:pt x="872067" y="402167"/>
                  <a:pt x="856900" y="383260"/>
                  <a:pt x="838200" y="368300"/>
                </a:cubicBezTo>
                <a:cubicBezTo>
                  <a:pt x="814362" y="349230"/>
                  <a:pt x="780316" y="341922"/>
                  <a:pt x="762000" y="317500"/>
                </a:cubicBezTo>
                <a:lnTo>
                  <a:pt x="723900" y="266700"/>
                </a:lnTo>
                <a:cubicBezTo>
                  <a:pt x="696191" y="183573"/>
                  <a:pt x="734676" y="265161"/>
                  <a:pt x="673100" y="215900"/>
                </a:cubicBezTo>
                <a:cubicBezTo>
                  <a:pt x="661181" y="206365"/>
                  <a:pt x="658493" y="188593"/>
                  <a:pt x="647700" y="177800"/>
                </a:cubicBezTo>
                <a:cubicBezTo>
                  <a:pt x="636907" y="167007"/>
                  <a:pt x="622300" y="160867"/>
                  <a:pt x="609600" y="152400"/>
                </a:cubicBezTo>
                <a:cubicBezTo>
                  <a:pt x="605367" y="139700"/>
                  <a:pt x="600147" y="127287"/>
                  <a:pt x="596900" y="114300"/>
                </a:cubicBezTo>
                <a:cubicBezTo>
                  <a:pt x="591665" y="93359"/>
                  <a:pt x="591779" y="71011"/>
                  <a:pt x="584200" y="50800"/>
                </a:cubicBezTo>
                <a:cubicBezTo>
                  <a:pt x="575584" y="27823"/>
                  <a:pt x="561707" y="15607"/>
                  <a:pt x="5461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7" name="Straight Connector 106"/>
          <p:cNvCxnSpPr>
            <a:stCxn id="8" idx="21"/>
            <a:endCxn id="8" idx="30"/>
          </p:cNvCxnSpPr>
          <p:nvPr/>
        </p:nvCxnSpPr>
        <p:spPr>
          <a:xfrm flipV="1">
            <a:off x="7416800" y="5499100"/>
            <a:ext cx="787400" cy="889000"/>
          </a:xfrm>
          <a:prstGeom prst="line">
            <a:avLst/>
          </a:prstGeom>
        </p:spPr>
        <p:style>
          <a:lnRef idx="2">
            <a:schemeClr val="accent1"/>
          </a:lnRef>
          <a:fillRef idx="0">
            <a:schemeClr val="accent1"/>
          </a:fillRef>
          <a:effectRef idx="1">
            <a:schemeClr val="accent1"/>
          </a:effectRef>
          <a:fontRef idx="minor">
            <a:schemeClr val="tx1"/>
          </a:fontRef>
        </p:style>
      </p:cxnSp>
      <p:sp>
        <p:nvSpPr>
          <p:cNvPr id="109" name="Freeform 108"/>
          <p:cNvSpPr/>
          <p:nvPr/>
        </p:nvSpPr>
        <p:spPr>
          <a:xfrm>
            <a:off x="1203760" y="5130800"/>
            <a:ext cx="485340" cy="368848"/>
          </a:xfrm>
          <a:custGeom>
            <a:avLst/>
            <a:gdLst>
              <a:gd name="connsiteX0" fmla="*/ 421840 w 485340"/>
              <a:gd name="connsiteY0" fmla="*/ 0 h 368848"/>
              <a:gd name="connsiteX1" fmla="*/ 421840 w 485340"/>
              <a:gd name="connsiteY1" fmla="*/ 0 h 368848"/>
              <a:gd name="connsiteX2" fmla="*/ 434540 w 485340"/>
              <a:gd name="connsiteY2" fmla="*/ 114300 h 368848"/>
              <a:gd name="connsiteX3" fmla="*/ 459940 w 485340"/>
              <a:gd name="connsiteY3" fmla="*/ 190500 h 368848"/>
              <a:gd name="connsiteX4" fmla="*/ 485340 w 485340"/>
              <a:gd name="connsiteY4" fmla="*/ 342900 h 368848"/>
              <a:gd name="connsiteX5" fmla="*/ 447240 w 485340"/>
              <a:gd name="connsiteY5" fmla="*/ 368300 h 368848"/>
              <a:gd name="connsiteX6" fmla="*/ 231340 w 485340"/>
              <a:gd name="connsiteY6" fmla="*/ 342900 h 368848"/>
              <a:gd name="connsiteX7" fmla="*/ 193240 w 485340"/>
              <a:gd name="connsiteY7" fmla="*/ 317500 h 368848"/>
              <a:gd name="connsiteX8" fmla="*/ 53540 w 485340"/>
              <a:gd name="connsiteY8" fmla="*/ 330200 h 368848"/>
              <a:gd name="connsiteX9" fmla="*/ 2740 w 485340"/>
              <a:gd name="connsiteY9" fmla="*/ 317500 h 368848"/>
              <a:gd name="connsiteX10" fmla="*/ 15440 w 485340"/>
              <a:gd name="connsiteY10" fmla="*/ 279400 h 368848"/>
              <a:gd name="connsiteX11" fmla="*/ 53540 w 485340"/>
              <a:gd name="connsiteY11" fmla="*/ 266700 h 368848"/>
              <a:gd name="connsiteX12" fmla="*/ 91640 w 485340"/>
              <a:gd name="connsiteY12" fmla="*/ 241300 h 368848"/>
              <a:gd name="connsiteX13" fmla="*/ 180540 w 485340"/>
              <a:gd name="connsiteY13" fmla="*/ 165100 h 368848"/>
              <a:gd name="connsiteX14" fmla="*/ 205940 w 485340"/>
              <a:gd name="connsiteY14" fmla="*/ 127000 h 368848"/>
              <a:gd name="connsiteX15" fmla="*/ 269440 w 485340"/>
              <a:gd name="connsiteY15" fmla="*/ 114300 h 368848"/>
              <a:gd name="connsiteX16" fmla="*/ 307540 w 485340"/>
              <a:gd name="connsiteY16" fmla="*/ 88900 h 368848"/>
              <a:gd name="connsiteX17" fmla="*/ 332940 w 485340"/>
              <a:gd name="connsiteY17" fmla="*/ 50800 h 368848"/>
              <a:gd name="connsiteX18" fmla="*/ 421840 w 485340"/>
              <a:gd name="connsiteY18" fmla="*/ 0 h 36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340" h="368848">
                <a:moveTo>
                  <a:pt x="421840" y="0"/>
                </a:moveTo>
                <a:lnTo>
                  <a:pt x="421840" y="0"/>
                </a:lnTo>
                <a:cubicBezTo>
                  <a:pt x="426073" y="38100"/>
                  <a:pt x="427022" y="76710"/>
                  <a:pt x="434540" y="114300"/>
                </a:cubicBezTo>
                <a:cubicBezTo>
                  <a:pt x="439791" y="140554"/>
                  <a:pt x="454689" y="164246"/>
                  <a:pt x="459940" y="190500"/>
                </a:cubicBezTo>
                <a:cubicBezTo>
                  <a:pt x="478511" y="283353"/>
                  <a:pt x="469587" y="232631"/>
                  <a:pt x="485340" y="342900"/>
                </a:cubicBezTo>
                <a:cubicBezTo>
                  <a:pt x="472640" y="351367"/>
                  <a:pt x="462477" y="367404"/>
                  <a:pt x="447240" y="368300"/>
                </a:cubicBezTo>
                <a:cubicBezTo>
                  <a:pt x="425695" y="369567"/>
                  <a:pt x="287595" y="371028"/>
                  <a:pt x="231340" y="342900"/>
                </a:cubicBezTo>
                <a:cubicBezTo>
                  <a:pt x="217688" y="336074"/>
                  <a:pt x="205940" y="325967"/>
                  <a:pt x="193240" y="317500"/>
                </a:cubicBezTo>
                <a:cubicBezTo>
                  <a:pt x="146673" y="321733"/>
                  <a:pt x="100299" y="330200"/>
                  <a:pt x="53540" y="330200"/>
                </a:cubicBezTo>
                <a:cubicBezTo>
                  <a:pt x="36086" y="330200"/>
                  <a:pt x="13213" y="331464"/>
                  <a:pt x="2740" y="317500"/>
                </a:cubicBezTo>
                <a:cubicBezTo>
                  <a:pt x="-5292" y="306790"/>
                  <a:pt x="5974" y="288866"/>
                  <a:pt x="15440" y="279400"/>
                </a:cubicBezTo>
                <a:cubicBezTo>
                  <a:pt x="24906" y="269934"/>
                  <a:pt x="41566" y="272687"/>
                  <a:pt x="53540" y="266700"/>
                </a:cubicBezTo>
                <a:cubicBezTo>
                  <a:pt x="67192" y="259874"/>
                  <a:pt x="80847" y="252093"/>
                  <a:pt x="91640" y="241300"/>
                </a:cubicBezTo>
                <a:cubicBezTo>
                  <a:pt x="174072" y="158868"/>
                  <a:pt x="81316" y="214712"/>
                  <a:pt x="180540" y="165100"/>
                </a:cubicBezTo>
                <a:cubicBezTo>
                  <a:pt x="189007" y="152400"/>
                  <a:pt x="192688" y="134573"/>
                  <a:pt x="205940" y="127000"/>
                </a:cubicBezTo>
                <a:cubicBezTo>
                  <a:pt x="224682" y="116290"/>
                  <a:pt x="249229" y="121879"/>
                  <a:pt x="269440" y="114300"/>
                </a:cubicBezTo>
                <a:cubicBezTo>
                  <a:pt x="283732" y="108941"/>
                  <a:pt x="294840" y="97367"/>
                  <a:pt x="307540" y="88900"/>
                </a:cubicBezTo>
                <a:cubicBezTo>
                  <a:pt x="316007" y="76200"/>
                  <a:pt x="319997" y="58890"/>
                  <a:pt x="332940" y="50800"/>
                </a:cubicBezTo>
                <a:cubicBezTo>
                  <a:pt x="375722" y="24061"/>
                  <a:pt x="407023" y="8467"/>
                  <a:pt x="421840" y="0"/>
                </a:cubicBezTo>
                <a:close/>
              </a:path>
            </a:pathLst>
          </a:cu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Freeform 110"/>
          <p:cNvSpPr/>
          <p:nvPr/>
        </p:nvSpPr>
        <p:spPr>
          <a:xfrm>
            <a:off x="6781800" y="5600700"/>
            <a:ext cx="876300" cy="812800"/>
          </a:xfrm>
          <a:custGeom>
            <a:avLst/>
            <a:gdLst>
              <a:gd name="connsiteX0" fmla="*/ 12700 w 876300"/>
              <a:gd name="connsiteY0" fmla="*/ 0 h 812800"/>
              <a:gd name="connsiteX1" fmla="*/ 12700 w 876300"/>
              <a:gd name="connsiteY1" fmla="*/ 0 h 812800"/>
              <a:gd name="connsiteX2" fmla="*/ 101600 w 876300"/>
              <a:gd name="connsiteY2" fmla="*/ 63500 h 812800"/>
              <a:gd name="connsiteX3" fmla="*/ 139700 w 876300"/>
              <a:gd name="connsiteY3" fmla="*/ 76200 h 812800"/>
              <a:gd name="connsiteX4" fmla="*/ 215900 w 876300"/>
              <a:gd name="connsiteY4" fmla="*/ 114300 h 812800"/>
              <a:gd name="connsiteX5" fmla="*/ 228600 w 876300"/>
              <a:gd name="connsiteY5" fmla="*/ 152400 h 812800"/>
              <a:gd name="connsiteX6" fmla="*/ 304800 w 876300"/>
              <a:gd name="connsiteY6" fmla="*/ 177800 h 812800"/>
              <a:gd name="connsiteX7" fmla="*/ 406400 w 876300"/>
              <a:gd name="connsiteY7" fmla="*/ 215900 h 812800"/>
              <a:gd name="connsiteX8" fmla="*/ 444500 w 876300"/>
              <a:gd name="connsiteY8" fmla="*/ 241300 h 812800"/>
              <a:gd name="connsiteX9" fmla="*/ 482600 w 876300"/>
              <a:gd name="connsiteY9" fmla="*/ 254000 h 812800"/>
              <a:gd name="connsiteX10" fmla="*/ 558800 w 876300"/>
              <a:gd name="connsiteY10" fmla="*/ 304800 h 812800"/>
              <a:gd name="connsiteX11" fmla="*/ 635000 w 876300"/>
              <a:gd name="connsiteY11" fmla="*/ 330200 h 812800"/>
              <a:gd name="connsiteX12" fmla="*/ 673100 w 876300"/>
              <a:gd name="connsiteY12" fmla="*/ 342900 h 812800"/>
              <a:gd name="connsiteX13" fmla="*/ 749300 w 876300"/>
              <a:gd name="connsiteY13" fmla="*/ 381000 h 812800"/>
              <a:gd name="connsiteX14" fmla="*/ 800100 w 876300"/>
              <a:gd name="connsiteY14" fmla="*/ 419100 h 812800"/>
              <a:gd name="connsiteX15" fmla="*/ 838200 w 876300"/>
              <a:gd name="connsiteY15" fmla="*/ 444500 h 812800"/>
              <a:gd name="connsiteX16" fmla="*/ 876300 w 876300"/>
              <a:gd name="connsiteY16" fmla="*/ 520700 h 812800"/>
              <a:gd name="connsiteX17" fmla="*/ 838200 w 876300"/>
              <a:gd name="connsiteY17" fmla="*/ 609600 h 812800"/>
              <a:gd name="connsiteX18" fmla="*/ 800100 w 876300"/>
              <a:gd name="connsiteY18" fmla="*/ 635000 h 812800"/>
              <a:gd name="connsiteX19" fmla="*/ 749300 w 876300"/>
              <a:gd name="connsiteY19" fmla="*/ 723900 h 812800"/>
              <a:gd name="connsiteX20" fmla="*/ 711200 w 876300"/>
              <a:gd name="connsiteY20" fmla="*/ 749300 h 812800"/>
              <a:gd name="connsiteX21" fmla="*/ 685800 w 876300"/>
              <a:gd name="connsiteY21" fmla="*/ 787400 h 812800"/>
              <a:gd name="connsiteX22" fmla="*/ 609600 w 876300"/>
              <a:gd name="connsiteY22" fmla="*/ 812800 h 812800"/>
              <a:gd name="connsiteX23" fmla="*/ 546100 w 876300"/>
              <a:gd name="connsiteY23" fmla="*/ 800100 h 812800"/>
              <a:gd name="connsiteX24" fmla="*/ 469900 w 876300"/>
              <a:gd name="connsiteY24" fmla="*/ 774700 h 812800"/>
              <a:gd name="connsiteX25" fmla="*/ 393700 w 876300"/>
              <a:gd name="connsiteY25" fmla="*/ 762000 h 812800"/>
              <a:gd name="connsiteX26" fmla="*/ 355600 w 876300"/>
              <a:gd name="connsiteY26" fmla="*/ 723900 h 812800"/>
              <a:gd name="connsiteX27" fmla="*/ 317500 w 876300"/>
              <a:gd name="connsiteY27" fmla="*/ 698500 h 812800"/>
              <a:gd name="connsiteX28" fmla="*/ 304800 w 876300"/>
              <a:gd name="connsiteY28" fmla="*/ 660400 h 812800"/>
              <a:gd name="connsiteX29" fmla="*/ 203200 w 876300"/>
              <a:gd name="connsiteY29" fmla="*/ 622300 h 812800"/>
              <a:gd name="connsiteX30" fmla="*/ 127000 w 876300"/>
              <a:gd name="connsiteY30" fmla="*/ 571500 h 812800"/>
              <a:gd name="connsiteX31" fmla="*/ 152400 w 876300"/>
              <a:gd name="connsiteY31" fmla="*/ 495300 h 812800"/>
              <a:gd name="connsiteX32" fmla="*/ 139700 w 876300"/>
              <a:gd name="connsiteY32" fmla="*/ 444500 h 812800"/>
              <a:gd name="connsiteX33" fmla="*/ 88900 w 876300"/>
              <a:gd name="connsiteY33" fmla="*/ 368300 h 812800"/>
              <a:gd name="connsiteX34" fmla="*/ 38100 w 876300"/>
              <a:gd name="connsiteY34" fmla="*/ 254000 h 812800"/>
              <a:gd name="connsiteX35" fmla="*/ 25400 w 876300"/>
              <a:gd name="connsiteY35" fmla="*/ 177800 h 812800"/>
              <a:gd name="connsiteX36" fmla="*/ 0 w 876300"/>
              <a:gd name="connsiteY36" fmla="*/ 88900 h 812800"/>
              <a:gd name="connsiteX37" fmla="*/ 12700 w 876300"/>
              <a:gd name="connsiteY37"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6300" h="812800">
                <a:moveTo>
                  <a:pt x="12700" y="0"/>
                </a:moveTo>
                <a:lnTo>
                  <a:pt x="12700" y="0"/>
                </a:lnTo>
                <a:cubicBezTo>
                  <a:pt x="42333" y="21167"/>
                  <a:pt x="70373" y="44764"/>
                  <a:pt x="101600" y="63500"/>
                </a:cubicBezTo>
                <a:cubicBezTo>
                  <a:pt x="113079" y="70388"/>
                  <a:pt x="127726" y="70213"/>
                  <a:pt x="139700" y="76200"/>
                </a:cubicBezTo>
                <a:cubicBezTo>
                  <a:pt x="238177" y="125439"/>
                  <a:pt x="120135" y="82378"/>
                  <a:pt x="215900" y="114300"/>
                </a:cubicBezTo>
                <a:cubicBezTo>
                  <a:pt x="220133" y="127000"/>
                  <a:pt x="217707" y="144619"/>
                  <a:pt x="228600" y="152400"/>
                </a:cubicBezTo>
                <a:cubicBezTo>
                  <a:pt x="250387" y="167962"/>
                  <a:pt x="280853" y="165826"/>
                  <a:pt x="304800" y="177800"/>
                </a:cubicBezTo>
                <a:cubicBezTo>
                  <a:pt x="371212" y="211006"/>
                  <a:pt x="337233" y="198608"/>
                  <a:pt x="406400" y="215900"/>
                </a:cubicBezTo>
                <a:cubicBezTo>
                  <a:pt x="419100" y="224367"/>
                  <a:pt x="430848" y="234474"/>
                  <a:pt x="444500" y="241300"/>
                </a:cubicBezTo>
                <a:cubicBezTo>
                  <a:pt x="456474" y="247287"/>
                  <a:pt x="470898" y="247499"/>
                  <a:pt x="482600" y="254000"/>
                </a:cubicBezTo>
                <a:cubicBezTo>
                  <a:pt x="509285" y="268825"/>
                  <a:pt x="529840" y="295147"/>
                  <a:pt x="558800" y="304800"/>
                </a:cubicBezTo>
                <a:lnTo>
                  <a:pt x="635000" y="330200"/>
                </a:lnTo>
                <a:cubicBezTo>
                  <a:pt x="647700" y="334433"/>
                  <a:pt x="661961" y="335474"/>
                  <a:pt x="673100" y="342900"/>
                </a:cubicBezTo>
                <a:cubicBezTo>
                  <a:pt x="722339" y="375726"/>
                  <a:pt x="696720" y="363473"/>
                  <a:pt x="749300" y="381000"/>
                </a:cubicBezTo>
                <a:cubicBezTo>
                  <a:pt x="766233" y="393700"/>
                  <a:pt x="782876" y="406797"/>
                  <a:pt x="800100" y="419100"/>
                </a:cubicBezTo>
                <a:cubicBezTo>
                  <a:pt x="812520" y="427972"/>
                  <a:pt x="827407" y="433707"/>
                  <a:pt x="838200" y="444500"/>
                </a:cubicBezTo>
                <a:cubicBezTo>
                  <a:pt x="862819" y="469119"/>
                  <a:pt x="865971" y="489712"/>
                  <a:pt x="876300" y="520700"/>
                </a:cubicBezTo>
                <a:cubicBezTo>
                  <a:pt x="866584" y="559563"/>
                  <a:pt x="867435" y="580365"/>
                  <a:pt x="838200" y="609600"/>
                </a:cubicBezTo>
                <a:cubicBezTo>
                  <a:pt x="827407" y="620393"/>
                  <a:pt x="812800" y="626533"/>
                  <a:pt x="800100" y="635000"/>
                </a:cubicBezTo>
                <a:cubicBezTo>
                  <a:pt x="785569" y="678592"/>
                  <a:pt x="787743" y="685457"/>
                  <a:pt x="749300" y="723900"/>
                </a:cubicBezTo>
                <a:cubicBezTo>
                  <a:pt x="738507" y="734693"/>
                  <a:pt x="723900" y="740833"/>
                  <a:pt x="711200" y="749300"/>
                </a:cubicBezTo>
                <a:cubicBezTo>
                  <a:pt x="702733" y="762000"/>
                  <a:pt x="698743" y="779310"/>
                  <a:pt x="685800" y="787400"/>
                </a:cubicBezTo>
                <a:cubicBezTo>
                  <a:pt x="663096" y="801590"/>
                  <a:pt x="609600" y="812800"/>
                  <a:pt x="609600" y="812800"/>
                </a:cubicBezTo>
                <a:cubicBezTo>
                  <a:pt x="588433" y="808567"/>
                  <a:pt x="566925" y="805780"/>
                  <a:pt x="546100" y="800100"/>
                </a:cubicBezTo>
                <a:cubicBezTo>
                  <a:pt x="520269" y="793055"/>
                  <a:pt x="496310" y="779102"/>
                  <a:pt x="469900" y="774700"/>
                </a:cubicBezTo>
                <a:lnTo>
                  <a:pt x="393700" y="762000"/>
                </a:lnTo>
                <a:cubicBezTo>
                  <a:pt x="381000" y="749300"/>
                  <a:pt x="369398" y="735398"/>
                  <a:pt x="355600" y="723900"/>
                </a:cubicBezTo>
                <a:cubicBezTo>
                  <a:pt x="343874" y="714129"/>
                  <a:pt x="327035" y="710419"/>
                  <a:pt x="317500" y="698500"/>
                </a:cubicBezTo>
                <a:cubicBezTo>
                  <a:pt x="309137" y="688047"/>
                  <a:pt x="313163" y="670853"/>
                  <a:pt x="304800" y="660400"/>
                </a:cubicBezTo>
                <a:cubicBezTo>
                  <a:pt x="279884" y="629255"/>
                  <a:pt x="237622" y="629184"/>
                  <a:pt x="203200" y="622300"/>
                </a:cubicBezTo>
                <a:cubicBezTo>
                  <a:pt x="177800" y="605367"/>
                  <a:pt x="117347" y="600460"/>
                  <a:pt x="127000" y="571500"/>
                </a:cubicBezTo>
                <a:lnTo>
                  <a:pt x="152400" y="495300"/>
                </a:lnTo>
                <a:cubicBezTo>
                  <a:pt x="148167" y="478367"/>
                  <a:pt x="147506" y="460112"/>
                  <a:pt x="139700" y="444500"/>
                </a:cubicBezTo>
                <a:cubicBezTo>
                  <a:pt x="126048" y="417196"/>
                  <a:pt x="98553" y="397260"/>
                  <a:pt x="88900" y="368300"/>
                </a:cubicBezTo>
                <a:cubicBezTo>
                  <a:pt x="58673" y="277620"/>
                  <a:pt x="78352" y="314377"/>
                  <a:pt x="38100" y="254000"/>
                </a:cubicBezTo>
                <a:cubicBezTo>
                  <a:pt x="33867" y="228600"/>
                  <a:pt x="30450" y="203050"/>
                  <a:pt x="25400" y="177800"/>
                </a:cubicBezTo>
                <a:cubicBezTo>
                  <a:pt x="17427" y="137933"/>
                  <a:pt x="12104" y="125213"/>
                  <a:pt x="0" y="88900"/>
                </a:cubicBezTo>
                <a:cubicBezTo>
                  <a:pt x="13874" y="19529"/>
                  <a:pt x="10583" y="14817"/>
                  <a:pt x="12700" y="0"/>
                </a:cubicBezTo>
                <a:close/>
              </a:path>
            </a:pathLst>
          </a:cu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Slide Number Placeholder 43"/>
          <p:cNvSpPr>
            <a:spLocks noGrp="1"/>
          </p:cNvSpPr>
          <p:nvPr>
            <p:ph type="sldNum" sz="quarter" idx="12"/>
          </p:nvPr>
        </p:nvSpPr>
        <p:spPr/>
        <p:txBody>
          <a:bodyPr>
            <a:normAutofit fontScale="85000" lnSpcReduction="20000"/>
          </a:bodyPr>
          <a:lstStyle/>
          <a:p>
            <a:fld id="{1AD93096-5B34-4342-9326-69289CEAE4C2}" type="slidenum">
              <a:rPr lang="en-US" smtClean="0"/>
              <a:pPr/>
              <a:t>65</a:t>
            </a:fld>
            <a:endParaRPr lang="en-US" dirty="0">
              <a:solidFill>
                <a:srgbClr val="FFFFFF"/>
              </a:solidFill>
            </a:endParaRPr>
          </a:p>
        </p:txBody>
      </p:sp>
    </p:spTree>
    <p:extLst>
      <p:ext uri="{BB962C8B-B14F-4D97-AF65-F5344CB8AC3E}">
        <p14:creationId xmlns:p14="http://schemas.microsoft.com/office/powerpoint/2010/main" val="127753886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UniWit</a:t>
            </a:r>
            <a:endParaRPr lang="en-US" dirty="0"/>
          </a:p>
        </p:txBody>
      </p:sp>
      <p:sp>
        <p:nvSpPr>
          <p:cNvPr id="4" name="Freeform 3"/>
          <p:cNvSpPr/>
          <p:nvPr/>
        </p:nvSpPr>
        <p:spPr>
          <a:xfrm>
            <a:off x="10287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8862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6781800" y="22098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6781800" y="50292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1143000" y="50292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6" idx="11"/>
            <a:endCxn id="6" idx="27"/>
          </p:cNvCxnSpPr>
          <p:nvPr/>
        </p:nvCxnSpPr>
        <p:spPr>
          <a:xfrm>
            <a:off x="3886200" y="2781300"/>
            <a:ext cx="1549400"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10" name="Decision 9"/>
          <p:cNvSpPr/>
          <p:nvPr/>
        </p:nvSpPr>
        <p:spPr>
          <a:xfrm>
            <a:off x="7239000" y="41148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Decision 21"/>
          <p:cNvSpPr/>
          <p:nvPr/>
        </p:nvSpPr>
        <p:spPr>
          <a:xfrm>
            <a:off x="5791200" y="25908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23" name="Straight Arrow Connector 22"/>
          <p:cNvCxnSpPr>
            <a:endCxn id="22" idx="1"/>
          </p:cNvCxnSpPr>
          <p:nvPr/>
        </p:nvCxnSpPr>
        <p:spPr>
          <a:xfrm>
            <a:off x="5410200" y="2806700"/>
            <a:ext cx="381000"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2" idx="3"/>
          </p:cNvCxnSpPr>
          <p:nvPr/>
        </p:nvCxnSpPr>
        <p:spPr>
          <a:xfrm>
            <a:off x="6553200" y="289560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Decision 33"/>
          <p:cNvSpPr/>
          <p:nvPr/>
        </p:nvSpPr>
        <p:spPr>
          <a:xfrm>
            <a:off x="2895600" y="24384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35" name="Straight Arrow Connector 34"/>
          <p:cNvCxnSpPr>
            <a:endCxn id="34" idx="1"/>
          </p:cNvCxnSpPr>
          <p:nvPr/>
        </p:nvCxnSpPr>
        <p:spPr>
          <a:xfrm flipV="1">
            <a:off x="2514600" y="2743200"/>
            <a:ext cx="381000" cy="88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4" idx="3"/>
          </p:cNvCxnSpPr>
          <p:nvPr/>
        </p:nvCxnSpPr>
        <p:spPr>
          <a:xfrm>
            <a:off x="3657600" y="274320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0" idx="0"/>
          </p:cNvCxnSpPr>
          <p:nvPr/>
        </p:nvCxnSpPr>
        <p:spPr>
          <a:xfrm>
            <a:off x="7620000" y="36576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0" idx="2"/>
            <a:endCxn id="8" idx="38"/>
          </p:cNvCxnSpPr>
          <p:nvPr/>
        </p:nvCxnSpPr>
        <p:spPr>
          <a:xfrm>
            <a:off x="7620000" y="4724400"/>
            <a:ext cx="1270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Decision 44"/>
          <p:cNvSpPr/>
          <p:nvPr/>
        </p:nvSpPr>
        <p:spPr>
          <a:xfrm>
            <a:off x="5638800" y="54864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52" name="Straight Arrow Connector 51"/>
          <p:cNvCxnSpPr>
            <a:stCxn id="8" idx="12"/>
            <a:endCxn id="45" idx="3"/>
          </p:cNvCxnSpPr>
          <p:nvPr/>
        </p:nvCxnSpPr>
        <p:spPr>
          <a:xfrm flipH="1" flipV="1">
            <a:off x="6400800" y="5791200"/>
            <a:ext cx="4064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5" idx="1"/>
          </p:cNvCxnSpPr>
          <p:nvPr/>
        </p:nvCxnSpPr>
        <p:spPr>
          <a:xfrm flipH="1">
            <a:off x="4953000" y="57912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Decision 57"/>
          <p:cNvSpPr/>
          <p:nvPr/>
        </p:nvSpPr>
        <p:spPr>
          <a:xfrm>
            <a:off x="4572000" y="54864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59" name="Straight Arrow Connector 58"/>
          <p:cNvCxnSpPr>
            <a:stCxn id="58" idx="1"/>
          </p:cNvCxnSpPr>
          <p:nvPr/>
        </p:nvCxnSpPr>
        <p:spPr>
          <a:xfrm flipH="1">
            <a:off x="4419600" y="5791200"/>
            <a:ext cx="152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Decision 61"/>
          <p:cNvSpPr/>
          <p:nvPr/>
        </p:nvSpPr>
        <p:spPr>
          <a:xfrm>
            <a:off x="2971800" y="5486400"/>
            <a:ext cx="7620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63" name="Straight Arrow Connector 62"/>
          <p:cNvCxnSpPr>
            <a:endCxn id="62" idx="3"/>
          </p:cNvCxnSpPr>
          <p:nvPr/>
        </p:nvCxnSpPr>
        <p:spPr>
          <a:xfrm flipH="1">
            <a:off x="3733800" y="579120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62" idx="1"/>
          </p:cNvCxnSpPr>
          <p:nvPr/>
        </p:nvCxnSpPr>
        <p:spPr>
          <a:xfrm flipH="1">
            <a:off x="2667000" y="5791200"/>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Freeform 71"/>
          <p:cNvSpPr/>
          <p:nvPr/>
        </p:nvSpPr>
        <p:spPr>
          <a:xfrm>
            <a:off x="3911600" y="2244324"/>
            <a:ext cx="1549400" cy="818058"/>
          </a:xfrm>
          <a:custGeom>
            <a:avLst/>
            <a:gdLst>
              <a:gd name="connsiteX0" fmla="*/ 1511300 w 1549400"/>
              <a:gd name="connsiteY0" fmla="*/ 816376 h 818058"/>
              <a:gd name="connsiteX1" fmla="*/ 1511300 w 1549400"/>
              <a:gd name="connsiteY1" fmla="*/ 816376 h 818058"/>
              <a:gd name="connsiteX2" fmla="*/ 1397000 w 1549400"/>
              <a:gd name="connsiteY2" fmla="*/ 790976 h 818058"/>
              <a:gd name="connsiteX3" fmla="*/ 1320800 w 1549400"/>
              <a:gd name="connsiteY3" fmla="*/ 765576 h 818058"/>
              <a:gd name="connsiteX4" fmla="*/ 1282700 w 1549400"/>
              <a:gd name="connsiteY4" fmla="*/ 752876 h 818058"/>
              <a:gd name="connsiteX5" fmla="*/ 1244600 w 1549400"/>
              <a:gd name="connsiteY5" fmla="*/ 740176 h 818058"/>
              <a:gd name="connsiteX6" fmla="*/ 1193800 w 1549400"/>
              <a:gd name="connsiteY6" fmla="*/ 727476 h 818058"/>
              <a:gd name="connsiteX7" fmla="*/ 1155700 w 1549400"/>
              <a:gd name="connsiteY7" fmla="*/ 702076 h 818058"/>
              <a:gd name="connsiteX8" fmla="*/ 825500 w 1549400"/>
              <a:gd name="connsiteY8" fmla="*/ 689376 h 818058"/>
              <a:gd name="connsiteX9" fmla="*/ 533400 w 1549400"/>
              <a:gd name="connsiteY9" fmla="*/ 676676 h 818058"/>
              <a:gd name="connsiteX10" fmla="*/ 419100 w 1549400"/>
              <a:gd name="connsiteY10" fmla="*/ 651276 h 818058"/>
              <a:gd name="connsiteX11" fmla="*/ 342900 w 1549400"/>
              <a:gd name="connsiteY11" fmla="*/ 600476 h 818058"/>
              <a:gd name="connsiteX12" fmla="*/ 266700 w 1549400"/>
              <a:gd name="connsiteY12" fmla="*/ 562376 h 818058"/>
              <a:gd name="connsiteX13" fmla="*/ 177800 w 1549400"/>
              <a:gd name="connsiteY13" fmla="*/ 549676 h 818058"/>
              <a:gd name="connsiteX14" fmla="*/ 101600 w 1549400"/>
              <a:gd name="connsiteY14" fmla="*/ 524276 h 818058"/>
              <a:gd name="connsiteX15" fmla="*/ 0 w 1549400"/>
              <a:gd name="connsiteY15" fmla="*/ 498876 h 818058"/>
              <a:gd name="connsiteX16" fmla="*/ 25400 w 1549400"/>
              <a:gd name="connsiteY16" fmla="*/ 422676 h 818058"/>
              <a:gd name="connsiteX17" fmla="*/ 63500 w 1549400"/>
              <a:gd name="connsiteY17" fmla="*/ 384576 h 818058"/>
              <a:gd name="connsiteX18" fmla="*/ 152400 w 1549400"/>
              <a:gd name="connsiteY18" fmla="*/ 346476 h 818058"/>
              <a:gd name="connsiteX19" fmla="*/ 254000 w 1549400"/>
              <a:gd name="connsiteY19" fmla="*/ 257576 h 818058"/>
              <a:gd name="connsiteX20" fmla="*/ 342900 w 1549400"/>
              <a:gd name="connsiteY20" fmla="*/ 181376 h 818058"/>
              <a:gd name="connsiteX21" fmla="*/ 381000 w 1549400"/>
              <a:gd name="connsiteY21" fmla="*/ 168676 h 818058"/>
              <a:gd name="connsiteX22" fmla="*/ 469900 w 1549400"/>
              <a:gd name="connsiteY22" fmla="*/ 117876 h 818058"/>
              <a:gd name="connsiteX23" fmla="*/ 558800 w 1549400"/>
              <a:gd name="connsiteY23" fmla="*/ 92476 h 818058"/>
              <a:gd name="connsiteX24" fmla="*/ 596900 w 1549400"/>
              <a:gd name="connsiteY24" fmla="*/ 67076 h 818058"/>
              <a:gd name="connsiteX25" fmla="*/ 736600 w 1549400"/>
              <a:gd name="connsiteY25" fmla="*/ 28976 h 818058"/>
              <a:gd name="connsiteX26" fmla="*/ 850900 w 1549400"/>
              <a:gd name="connsiteY26" fmla="*/ 16276 h 818058"/>
              <a:gd name="connsiteX27" fmla="*/ 1028700 w 1549400"/>
              <a:gd name="connsiteY27" fmla="*/ 16276 h 818058"/>
              <a:gd name="connsiteX28" fmla="*/ 1066800 w 1549400"/>
              <a:gd name="connsiteY28" fmla="*/ 41676 h 818058"/>
              <a:gd name="connsiteX29" fmla="*/ 1092200 w 1549400"/>
              <a:gd name="connsiteY29" fmla="*/ 79776 h 818058"/>
              <a:gd name="connsiteX30" fmla="*/ 1130300 w 1549400"/>
              <a:gd name="connsiteY30" fmla="*/ 105176 h 818058"/>
              <a:gd name="connsiteX31" fmla="*/ 1143000 w 1549400"/>
              <a:gd name="connsiteY31" fmla="*/ 143276 h 818058"/>
              <a:gd name="connsiteX32" fmla="*/ 1219200 w 1549400"/>
              <a:gd name="connsiteY32" fmla="*/ 206776 h 818058"/>
              <a:gd name="connsiteX33" fmla="*/ 1295400 w 1549400"/>
              <a:gd name="connsiteY33" fmla="*/ 359176 h 818058"/>
              <a:gd name="connsiteX34" fmla="*/ 1320800 w 1549400"/>
              <a:gd name="connsiteY34" fmla="*/ 397276 h 818058"/>
              <a:gd name="connsiteX35" fmla="*/ 1409700 w 1549400"/>
              <a:gd name="connsiteY35" fmla="*/ 448076 h 818058"/>
              <a:gd name="connsiteX36" fmla="*/ 1447800 w 1549400"/>
              <a:gd name="connsiteY36" fmla="*/ 460776 h 818058"/>
              <a:gd name="connsiteX37" fmla="*/ 1460500 w 1549400"/>
              <a:gd name="connsiteY37" fmla="*/ 498876 h 818058"/>
              <a:gd name="connsiteX38" fmla="*/ 1511300 w 1549400"/>
              <a:gd name="connsiteY38" fmla="*/ 575076 h 818058"/>
              <a:gd name="connsiteX39" fmla="*/ 1536700 w 1549400"/>
              <a:gd name="connsiteY39" fmla="*/ 689376 h 818058"/>
              <a:gd name="connsiteX40" fmla="*/ 1549400 w 1549400"/>
              <a:gd name="connsiteY40" fmla="*/ 727476 h 818058"/>
              <a:gd name="connsiteX41" fmla="*/ 1524000 w 1549400"/>
              <a:gd name="connsiteY41" fmla="*/ 816376 h 818058"/>
              <a:gd name="connsiteX42" fmla="*/ 1511300 w 1549400"/>
              <a:gd name="connsiteY42" fmla="*/ 816376 h 81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49400" h="818058">
                <a:moveTo>
                  <a:pt x="1511300" y="816376"/>
                </a:moveTo>
                <a:lnTo>
                  <a:pt x="1511300" y="816376"/>
                </a:lnTo>
                <a:cubicBezTo>
                  <a:pt x="1473200" y="807909"/>
                  <a:pt x="1434712" y="801032"/>
                  <a:pt x="1397000" y="790976"/>
                </a:cubicBezTo>
                <a:cubicBezTo>
                  <a:pt x="1371130" y="784077"/>
                  <a:pt x="1346200" y="774043"/>
                  <a:pt x="1320800" y="765576"/>
                </a:cubicBezTo>
                <a:lnTo>
                  <a:pt x="1282700" y="752876"/>
                </a:lnTo>
                <a:cubicBezTo>
                  <a:pt x="1270000" y="748643"/>
                  <a:pt x="1257587" y="743423"/>
                  <a:pt x="1244600" y="740176"/>
                </a:cubicBezTo>
                <a:lnTo>
                  <a:pt x="1193800" y="727476"/>
                </a:lnTo>
                <a:cubicBezTo>
                  <a:pt x="1181100" y="719009"/>
                  <a:pt x="1168952" y="709649"/>
                  <a:pt x="1155700" y="702076"/>
                </a:cubicBezTo>
                <a:cubicBezTo>
                  <a:pt x="1037050" y="634276"/>
                  <a:pt x="1047299" y="679294"/>
                  <a:pt x="825500" y="689376"/>
                </a:cubicBezTo>
                <a:cubicBezTo>
                  <a:pt x="728133" y="685143"/>
                  <a:pt x="630611" y="683620"/>
                  <a:pt x="533400" y="676676"/>
                </a:cubicBezTo>
                <a:cubicBezTo>
                  <a:pt x="510828" y="675064"/>
                  <a:pt x="443907" y="657478"/>
                  <a:pt x="419100" y="651276"/>
                </a:cubicBezTo>
                <a:lnTo>
                  <a:pt x="342900" y="600476"/>
                </a:lnTo>
                <a:cubicBezTo>
                  <a:pt x="310790" y="579069"/>
                  <a:pt x="304257" y="569887"/>
                  <a:pt x="266700" y="562376"/>
                </a:cubicBezTo>
                <a:cubicBezTo>
                  <a:pt x="237347" y="556505"/>
                  <a:pt x="207433" y="553909"/>
                  <a:pt x="177800" y="549676"/>
                </a:cubicBezTo>
                <a:cubicBezTo>
                  <a:pt x="152400" y="541209"/>
                  <a:pt x="127575" y="530770"/>
                  <a:pt x="101600" y="524276"/>
                </a:cubicBezTo>
                <a:lnTo>
                  <a:pt x="0" y="498876"/>
                </a:lnTo>
                <a:cubicBezTo>
                  <a:pt x="8467" y="473476"/>
                  <a:pt x="6468" y="441608"/>
                  <a:pt x="25400" y="422676"/>
                </a:cubicBezTo>
                <a:cubicBezTo>
                  <a:pt x="38100" y="409976"/>
                  <a:pt x="48885" y="395015"/>
                  <a:pt x="63500" y="384576"/>
                </a:cubicBezTo>
                <a:cubicBezTo>
                  <a:pt x="90963" y="364959"/>
                  <a:pt x="121308" y="356840"/>
                  <a:pt x="152400" y="346476"/>
                </a:cubicBezTo>
                <a:cubicBezTo>
                  <a:pt x="224367" y="238526"/>
                  <a:pt x="105833" y="405743"/>
                  <a:pt x="254000" y="257576"/>
                </a:cubicBezTo>
                <a:cubicBezTo>
                  <a:pt x="284027" y="227549"/>
                  <a:pt x="304885" y="203099"/>
                  <a:pt x="342900" y="181376"/>
                </a:cubicBezTo>
                <a:cubicBezTo>
                  <a:pt x="354523" y="174734"/>
                  <a:pt x="369026" y="174663"/>
                  <a:pt x="381000" y="168676"/>
                </a:cubicBezTo>
                <a:cubicBezTo>
                  <a:pt x="508545" y="104903"/>
                  <a:pt x="314043" y="184672"/>
                  <a:pt x="469900" y="117876"/>
                </a:cubicBezTo>
                <a:cubicBezTo>
                  <a:pt x="495407" y="106944"/>
                  <a:pt x="533021" y="98921"/>
                  <a:pt x="558800" y="92476"/>
                </a:cubicBezTo>
                <a:cubicBezTo>
                  <a:pt x="571500" y="84009"/>
                  <a:pt x="582952" y="73275"/>
                  <a:pt x="596900" y="67076"/>
                </a:cubicBezTo>
                <a:cubicBezTo>
                  <a:pt x="636866" y="49313"/>
                  <a:pt x="692568" y="35266"/>
                  <a:pt x="736600" y="28976"/>
                </a:cubicBezTo>
                <a:cubicBezTo>
                  <a:pt x="774549" y="23555"/>
                  <a:pt x="812800" y="20509"/>
                  <a:pt x="850900" y="16276"/>
                </a:cubicBezTo>
                <a:cubicBezTo>
                  <a:pt x="926864" y="-2715"/>
                  <a:pt x="923600" y="-7978"/>
                  <a:pt x="1028700" y="16276"/>
                </a:cubicBezTo>
                <a:cubicBezTo>
                  <a:pt x="1043573" y="19708"/>
                  <a:pt x="1054100" y="33209"/>
                  <a:pt x="1066800" y="41676"/>
                </a:cubicBezTo>
                <a:cubicBezTo>
                  <a:pt x="1075267" y="54376"/>
                  <a:pt x="1081407" y="68983"/>
                  <a:pt x="1092200" y="79776"/>
                </a:cubicBezTo>
                <a:cubicBezTo>
                  <a:pt x="1102993" y="90569"/>
                  <a:pt x="1120765" y="93257"/>
                  <a:pt x="1130300" y="105176"/>
                </a:cubicBezTo>
                <a:cubicBezTo>
                  <a:pt x="1138663" y="115629"/>
                  <a:pt x="1135574" y="132137"/>
                  <a:pt x="1143000" y="143276"/>
                </a:cubicBezTo>
                <a:cubicBezTo>
                  <a:pt x="1162557" y="172612"/>
                  <a:pt x="1191087" y="188034"/>
                  <a:pt x="1219200" y="206776"/>
                </a:cubicBezTo>
                <a:cubicBezTo>
                  <a:pt x="1254253" y="311936"/>
                  <a:pt x="1229748" y="260699"/>
                  <a:pt x="1295400" y="359176"/>
                </a:cubicBezTo>
                <a:cubicBezTo>
                  <a:pt x="1303867" y="371876"/>
                  <a:pt x="1308100" y="388809"/>
                  <a:pt x="1320800" y="397276"/>
                </a:cubicBezTo>
                <a:cubicBezTo>
                  <a:pt x="1359064" y="422785"/>
                  <a:pt x="1364584" y="428740"/>
                  <a:pt x="1409700" y="448076"/>
                </a:cubicBezTo>
                <a:cubicBezTo>
                  <a:pt x="1422005" y="453349"/>
                  <a:pt x="1435100" y="456543"/>
                  <a:pt x="1447800" y="460776"/>
                </a:cubicBezTo>
                <a:cubicBezTo>
                  <a:pt x="1452033" y="473476"/>
                  <a:pt x="1453999" y="487174"/>
                  <a:pt x="1460500" y="498876"/>
                </a:cubicBezTo>
                <a:cubicBezTo>
                  <a:pt x="1475325" y="525561"/>
                  <a:pt x="1511300" y="575076"/>
                  <a:pt x="1511300" y="575076"/>
                </a:cubicBezTo>
                <a:cubicBezTo>
                  <a:pt x="1520030" y="618724"/>
                  <a:pt x="1524743" y="647527"/>
                  <a:pt x="1536700" y="689376"/>
                </a:cubicBezTo>
                <a:cubicBezTo>
                  <a:pt x="1540378" y="702248"/>
                  <a:pt x="1545167" y="714776"/>
                  <a:pt x="1549400" y="727476"/>
                </a:cubicBezTo>
                <a:cubicBezTo>
                  <a:pt x="1545331" y="743752"/>
                  <a:pt x="1533110" y="798156"/>
                  <a:pt x="1524000" y="816376"/>
                </a:cubicBezTo>
                <a:cubicBezTo>
                  <a:pt x="1522107" y="820162"/>
                  <a:pt x="1513417" y="816376"/>
                  <a:pt x="1511300" y="816376"/>
                </a:cubicBezTo>
                <a:close/>
              </a:path>
            </a:pathLst>
          </a:cu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a:stCxn id="7" idx="20"/>
            <a:endCxn id="7" idx="26"/>
          </p:cNvCxnSpPr>
          <p:nvPr/>
        </p:nvCxnSpPr>
        <p:spPr>
          <a:xfrm flipV="1">
            <a:off x="7239000" y="3073400"/>
            <a:ext cx="1079500" cy="469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162800" y="2362200"/>
            <a:ext cx="3810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 idx="20"/>
            <a:endCxn id="7" idx="32"/>
          </p:cNvCxnSpPr>
          <p:nvPr/>
        </p:nvCxnSpPr>
        <p:spPr>
          <a:xfrm flipV="1">
            <a:off x="7239000" y="2514600"/>
            <a:ext cx="838200" cy="1028700"/>
          </a:xfrm>
          <a:prstGeom prst="line">
            <a:avLst/>
          </a:prstGeom>
        </p:spPr>
        <p:style>
          <a:lnRef idx="2">
            <a:schemeClr val="accent1"/>
          </a:lnRef>
          <a:fillRef idx="0">
            <a:schemeClr val="accent1"/>
          </a:fillRef>
          <a:effectRef idx="1">
            <a:schemeClr val="accent1"/>
          </a:effectRef>
          <a:fontRef idx="minor">
            <a:schemeClr val="tx1"/>
          </a:fontRef>
        </p:style>
      </p:cxnSp>
      <p:sp>
        <p:nvSpPr>
          <p:cNvPr id="83" name="Freeform 82"/>
          <p:cNvSpPr/>
          <p:nvPr/>
        </p:nvSpPr>
        <p:spPr>
          <a:xfrm>
            <a:off x="7264400" y="3073259"/>
            <a:ext cx="1117600" cy="573448"/>
          </a:xfrm>
          <a:custGeom>
            <a:avLst/>
            <a:gdLst>
              <a:gd name="connsiteX0" fmla="*/ 0 w 1117600"/>
              <a:gd name="connsiteY0" fmla="*/ 457341 h 573448"/>
              <a:gd name="connsiteX1" fmla="*/ 0 w 1117600"/>
              <a:gd name="connsiteY1" fmla="*/ 457341 h 573448"/>
              <a:gd name="connsiteX2" fmla="*/ 203200 w 1117600"/>
              <a:gd name="connsiteY2" fmla="*/ 470041 h 573448"/>
              <a:gd name="connsiteX3" fmla="*/ 241300 w 1117600"/>
              <a:gd name="connsiteY3" fmla="*/ 482741 h 573448"/>
              <a:gd name="connsiteX4" fmla="*/ 342900 w 1117600"/>
              <a:gd name="connsiteY4" fmla="*/ 508141 h 573448"/>
              <a:gd name="connsiteX5" fmla="*/ 355600 w 1117600"/>
              <a:gd name="connsiteY5" fmla="*/ 546241 h 573448"/>
              <a:gd name="connsiteX6" fmla="*/ 495300 w 1117600"/>
              <a:gd name="connsiteY6" fmla="*/ 558941 h 573448"/>
              <a:gd name="connsiteX7" fmla="*/ 723900 w 1117600"/>
              <a:gd name="connsiteY7" fmla="*/ 533541 h 573448"/>
              <a:gd name="connsiteX8" fmla="*/ 838200 w 1117600"/>
              <a:gd name="connsiteY8" fmla="*/ 520841 h 573448"/>
              <a:gd name="connsiteX9" fmla="*/ 889000 w 1117600"/>
              <a:gd name="connsiteY9" fmla="*/ 508141 h 573448"/>
              <a:gd name="connsiteX10" fmla="*/ 927100 w 1117600"/>
              <a:gd name="connsiteY10" fmla="*/ 495441 h 573448"/>
              <a:gd name="connsiteX11" fmla="*/ 965200 w 1117600"/>
              <a:gd name="connsiteY11" fmla="*/ 368441 h 573448"/>
              <a:gd name="connsiteX12" fmla="*/ 990600 w 1117600"/>
              <a:gd name="connsiteY12" fmla="*/ 317641 h 573448"/>
              <a:gd name="connsiteX13" fmla="*/ 1003300 w 1117600"/>
              <a:gd name="connsiteY13" fmla="*/ 254141 h 573448"/>
              <a:gd name="connsiteX14" fmla="*/ 1016000 w 1117600"/>
              <a:gd name="connsiteY14" fmla="*/ 127141 h 573448"/>
              <a:gd name="connsiteX15" fmla="*/ 1054100 w 1117600"/>
              <a:gd name="connsiteY15" fmla="*/ 101741 h 573448"/>
              <a:gd name="connsiteX16" fmla="*/ 1117600 w 1117600"/>
              <a:gd name="connsiteY16" fmla="*/ 25541 h 573448"/>
              <a:gd name="connsiteX17" fmla="*/ 1066800 w 1117600"/>
              <a:gd name="connsiteY17" fmla="*/ 12841 h 573448"/>
              <a:gd name="connsiteX18" fmla="*/ 1028700 w 1117600"/>
              <a:gd name="connsiteY18" fmla="*/ 141 h 573448"/>
              <a:gd name="connsiteX19" fmla="*/ 952500 w 1117600"/>
              <a:gd name="connsiteY19" fmla="*/ 25541 h 573448"/>
              <a:gd name="connsiteX20" fmla="*/ 914400 w 1117600"/>
              <a:gd name="connsiteY20" fmla="*/ 38241 h 573448"/>
              <a:gd name="connsiteX21" fmla="*/ 876300 w 1117600"/>
              <a:gd name="connsiteY21" fmla="*/ 50941 h 573448"/>
              <a:gd name="connsiteX22" fmla="*/ 838200 w 1117600"/>
              <a:gd name="connsiteY22" fmla="*/ 76341 h 573448"/>
              <a:gd name="connsiteX23" fmla="*/ 800100 w 1117600"/>
              <a:gd name="connsiteY23" fmla="*/ 89041 h 573448"/>
              <a:gd name="connsiteX24" fmla="*/ 723900 w 1117600"/>
              <a:gd name="connsiteY24" fmla="*/ 139841 h 573448"/>
              <a:gd name="connsiteX25" fmla="*/ 685800 w 1117600"/>
              <a:gd name="connsiteY25" fmla="*/ 165241 h 573448"/>
              <a:gd name="connsiteX26" fmla="*/ 571500 w 1117600"/>
              <a:gd name="connsiteY26" fmla="*/ 190641 h 573448"/>
              <a:gd name="connsiteX27" fmla="*/ 457200 w 1117600"/>
              <a:gd name="connsiteY27" fmla="*/ 241441 h 573448"/>
              <a:gd name="connsiteX28" fmla="*/ 419100 w 1117600"/>
              <a:gd name="connsiteY28" fmla="*/ 254141 h 573448"/>
              <a:gd name="connsiteX29" fmla="*/ 342900 w 1117600"/>
              <a:gd name="connsiteY29" fmla="*/ 292241 h 573448"/>
              <a:gd name="connsiteX30" fmla="*/ 304800 w 1117600"/>
              <a:gd name="connsiteY30" fmla="*/ 317641 h 573448"/>
              <a:gd name="connsiteX31" fmla="*/ 228600 w 1117600"/>
              <a:gd name="connsiteY31" fmla="*/ 343041 h 573448"/>
              <a:gd name="connsiteX32" fmla="*/ 190500 w 1117600"/>
              <a:gd name="connsiteY32" fmla="*/ 368441 h 573448"/>
              <a:gd name="connsiteX33" fmla="*/ 76200 w 1117600"/>
              <a:gd name="connsiteY33" fmla="*/ 406541 h 573448"/>
              <a:gd name="connsiteX34" fmla="*/ 38100 w 1117600"/>
              <a:gd name="connsiteY34" fmla="*/ 419241 h 573448"/>
              <a:gd name="connsiteX35" fmla="*/ 0 w 1117600"/>
              <a:gd name="connsiteY35" fmla="*/ 457341 h 57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7600" h="573448">
                <a:moveTo>
                  <a:pt x="0" y="457341"/>
                </a:moveTo>
                <a:lnTo>
                  <a:pt x="0" y="457341"/>
                </a:lnTo>
                <a:cubicBezTo>
                  <a:pt x="67733" y="461574"/>
                  <a:pt x="135707" y="462937"/>
                  <a:pt x="203200" y="470041"/>
                </a:cubicBezTo>
                <a:cubicBezTo>
                  <a:pt x="216513" y="471442"/>
                  <a:pt x="228313" y="479494"/>
                  <a:pt x="241300" y="482741"/>
                </a:cubicBezTo>
                <a:lnTo>
                  <a:pt x="342900" y="508141"/>
                </a:lnTo>
                <a:cubicBezTo>
                  <a:pt x="347133" y="520841"/>
                  <a:pt x="347237" y="535788"/>
                  <a:pt x="355600" y="546241"/>
                </a:cubicBezTo>
                <a:cubicBezTo>
                  <a:pt x="393887" y="594099"/>
                  <a:pt x="441637" y="565649"/>
                  <a:pt x="495300" y="558941"/>
                </a:cubicBezTo>
                <a:cubicBezTo>
                  <a:pt x="596634" y="525163"/>
                  <a:pt x="506452" y="551662"/>
                  <a:pt x="723900" y="533541"/>
                </a:cubicBezTo>
                <a:cubicBezTo>
                  <a:pt x="762102" y="530357"/>
                  <a:pt x="800100" y="525074"/>
                  <a:pt x="838200" y="520841"/>
                </a:cubicBezTo>
                <a:cubicBezTo>
                  <a:pt x="855133" y="516608"/>
                  <a:pt x="872217" y="512936"/>
                  <a:pt x="889000" y="508141"/>
                </a:cubicBezTo>
                <a:cubicBezTo>
                  <a:pt x="901872" y="504463"/>
                  <a:pt x="919319" y="506334"/>
                  <a:pt x="927100" y="495441"/>
                </a:cubicBezTo>
                <a:cubicBezTo>
                  <a:pt x="949955" y="463445"/>
                  <a:pt x="951264" y="405603"/>
                  <a:pt x="965200" y="368441"/>
                </a:cubicBezTo>
                <a:cubicBezTo>
                  <a:pt x="971847" y="350714"/>
                  <a:pt x="982133" y="334574"/>
                  <a:pt x="990600" y="317641"/>
                </a:cubicBezTo>
                <a:cubicBezTo>
                  <a:pt x="994833" y="296474"/>
                  <a:pt x="1000447" y="275537"/>
                  <a:pt x="1003300" y="254141"/>
                </a:cubicBezTo>
                <a:cubicBezTo>
                  <a:pt x="1008923" y="211970"/>
                  <a:pt x="1002546" y="167502"/>
                  <a:pt x="1016000" y="127141"/>
                </a:cubicBezTo>
                <a:cubicBezTo>
                  <a:pt x="1020827" y="112661"/>
                  <a:pt x="1042374" y="111512"/>
                  <a:pt x="1054100" y="101741"/>
                </a:cubicBezTo>
                <a:cubicBezTo>
                  <a:pt x="1090770" y="71183"/>
                  <a:pt x="1092625" y="63003"/>
                  <a:pt x="1117600" y="25541"/>
                </a:cubicBezTo>
                <a:cubicBezTo>
                  <a:pt x="1100667" y="21308"/>
                  <a:pt x="1083583" y="17636"/>
                  <a:pt x="1066800" y="12841"/>
                </a:cubicBezTo>
                <a:cubicBezTo>
                  <a:pt x="1053928" y="9163"/>
                  <a:pt x="1042005" y="-1337"/>
                  <a:pt x="1028700" y="141"/>
                </a:cubicBezTo>
                <a:cubicBezTo>
                  <a:pt x="1002090" y="3098"/>
                  <a:pt x="977900" y="17074"/>
                  <a:pt x="952500" y="25541"/>
                </a:cubicBezTo>
                <a:lnTo>
                  <a:pt x="914400" y="38241"/>
                </a:lnTo>
                <a:cubicBezTo>
                  <a:pt x="901700" y="42474"/>
                  <a:pt x="887439" y="43515"/>
                  <a:pt x="876300" y="50941"/>
                </a:cubicBezTo>
                <a:cubicBezTo>
                  <a:pt x="863600" y="59408"/>
                  <a:pt x="851852" y="69515"/>
                  <a:pt x="838200" y="76341"/>
                </a:cubicBezTo>
                <a:cubicBezTo>
                  <a:pt x="826226" y="82328"/>
                  <a:pt x="811802" y="82540"/>
                  <a:pt x="800100" y="89041"/>
                </a:cubicBezTo>
                <a:cubicBezTo>
                  <a:pt x="773415" y="103866"/>
                  <a:pt x="749300" y="122908"/>
                  <a:pt x="723900" y="139841"/>
                </a:cubicBezTo>
                <a:cubicBezTo>
                  <a:pt x="711200" y="148308"/>
                  <a:pt x="700280" y="160414"/>
                  <a:pt x="685800" y="165241"/>
                </a:cubicBezTo>
                <a:cubicBezTo>
                  <a:pt x="623271" y="186084"/>
                  <a:pt x="660905" y="175740"/>
                  <a:pt x="571500" y="190641"/>
                </a:cubicBezTo>
                <a:cubicBezTo>
                  <a:pt x="511123" y="230893"/>
                  <a:pt x="547880" y="211214"/>
                  <a:pt x="457200" y="241441"/>
                </a:cubicBezTo>
                <a:cubicBezTo>
                  <a:pt x="444500" y="245674"/>
                  <a:pt x="430239" y="246715"/>
                  <a:pt x="419100" y="254141"/>
                </a:cubicBezTo>
                <a:cubicBezTo>
                  <a:pt x="309911" y="326934"/>
                  <a:pt x="448060" y="239661"/>
                  <a:pt x="342900" y="292241"/>
                </a:cubicBezTo>
                <a:cubicBezTo>
                  <a:pt x="329248" y="299067"/>
                  <a:pt x="318748" y="311442"/>
                  <a:pt x="304800" y="317641"/>
                </a:cubicBezTo>
                <a:cubicBezTo>
                  <a:pt x="280334" y="328515"/>
                  <a:pt x="250877" y="328189"/>
                  <a:pt x="228600" y="343041"/>
                </a:cubicBezTo>
                <a:cubicBezTo>
                  <a:pt x="215900" y="351508"/>
                  <a:pt x="204448" y="362242"/>
                  <a:pt x="190500" y="368441"/>
                </a:cubicBezTo>
                <a:lnTo>
                  <a:pt x="76200" y="406541"/>
                </a:lnTo>
                <a:cubicBezTo>
                  <a:pt x="63500" y="410774"/>
                  <a:pt x="47566" y="409775"/>
                  <a:pt x="38100" y="419241"/>
                </a:cubicBezTo>
                <a:lnTo>
                  <a:pt x="0" y="457341"/>
                </a:lnTo>
                <a:close/>
              </a:path>
            </a:pathLst>
          </a:cu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a:stCxn id="9" idx="2"/>
            <a:endCxn id="9" idx="21"/>
          </p:cNvCxnSpPr>
          <p:nvPr/>
        </p:nvCxnSpPr>
        <p:spPr>
          <a:xfrm>
            <a:off x="1638300" y="5105400"/>
            <a:ext cx="139700" cy="128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9" idx="12"/>
            <a:endCxn id="9" idx="31"/>
          </p:cNvCxnSpPr>
          <p:nvPr/>
        </p:nvCxnSpPr>
        <p:spPr>
          <a:xfrm flipV="1">
            <a:off x="1168400" y="5448300"/>
            <a:ext cx="1308100" cy="41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9" idx="28"/>
            <a:endCxn id="9" idx="8"/>
          </p:cNvCxnSpPr>
          <p:nvPr/>
        </p:nvCxnSpPr>
        <p:spPr>
          <a:xfrm flipH="1" flipV="1">
            <a:off x="1193800" y="5448300"/>
            <a:ext cx="1473200" cy="20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9" idx="26"/>
            <a:endCxn id="9" idx="16"/>
          </p:cNvCxnSpPr>
          <p:nvPr/>
        </p:nvCxnSpPr>
        <p:spPr>
          <a:xfrm flipH="1">
            <a:off x="1295400" y="5892800"/>
            <a:ext cx="1384300" cy="317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36"/>
            <a:endCxn id="9" idx="22"/>
          </p:cNvCxnSpPr>
          <p:nvPr/>
        </p:nvCxnSpPr>
        <p:spPr>
          <a:xfrm>
            <a:off x="2197100" y="5054600"/>
            <a:ext cx="266700"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9" idx="0"/>
          </p:cNvCxnSpPr>
          <p:nvPr/>
        </p:nvCxnSpPr>
        <p:spPr>
          <a:xfrm>
            <a:off x="1854200" y="5067300"/>
            <a:ext cx="279400" cy="140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 idx="24"/>
            <a:endCxn id="9" idx="11"/>
          </p:cNvCxnSpPr>
          <p:nvPr/>
        </p:nvCxnSpPr>
        <p:spPr>
          <a:xfrm flipH="1" flipV="1">
            <a:off x="1143000" y="5600700"/>
            <a:ext cx="1485900" cy="55880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Freeform 102"/>
          <p:cNvSpPr/>
          <p:nvPr/>
        </p:nvSpPr>
        <p:spPr>
          <a:xfrm>
            <a:off x="1281416" y="5207000"/>
            <a:ext cx="1283984" cy="1054100"/>
          </a:xfrm>
          <a:custGeom>
            <a:avLst/>
            <a:gdLst>
              <a:gd name="connsiteX0" fmla="*/ 1093484 w 1283984"/>
              <a:gd name="connsiteY0" fmla="*/ 0 h 1054100"/>
              <a:gd name="connsiteX1" fmla="*/ 1284 w 1283984"/>
              <a:gd name="connsiteY1" fmla="*/ 901700 h 1054100"/>
              <a:gd name="connsiteX2" fmla="*/ 1283984 w 1283984"/>
              <a:gd name="connsiteY2" fmla="*/ 1054100 h 1054100"/>
            </a:gdLst>
            <a:ahLst/>
            <a:cxnLst>
              <a:cxn ang="0">
                <a:pos x="connsiteX0" y="connsiteY0"/>
              </a:cxn>
              <a:cxn ang="0">
                <a:pos x="connsiteX1" y="connsiteY1"/>
              </a:cxn>
              <a:cxn ang="0">
                <a:pos x="connsiteX2" y="connsiteY2"/>
              </a:cxn>
            </a:cxnLst>
            <a:rect l="l" t="t" r="r" b="b"/>
            <a:pathLst>
              <a:path w="1283984" h="1054100">
                <a:moveTo>
                  <a:pt x="1093484" y="0"/>
                </a:moveTo>
                <a:cubicBezTo>
                  <a:pt x="531509" y="363008"/>
                  <a:pt x="-30466" y="726017"/>
                  <a:pt x="1284" y="901700"/>
                </a:cubicBezTo>
                <a:cubicBezTo>
                  <a:pt x="33034" y="1077383"/>
                  <a:pt x="1070201" y="1030817"/>
                  <a:pt x="1283984" y="10541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6794500" y="5118100"/>
            <a:ext cx="1528027" cy="1066800"/>
          </a:xfrm>
          <a:custGeom>
            <a:avLst/>
            <a:gdLst>
              <a:gd name="connsiteX0" fmla="*/ 1346200 w 1528027"/>
              <a:gd name="connsiteY0" fmla="*/ 330200 h 1066800"/>
              <a:gd name="connsiteX1" fmla="*/ 1346200 w 1528027"/>
              <a:gd name="connsiteY1" fmla="*/ 330200 h 1066800"/>
              <a:gd name="connsiteX2" fmla="*/ 1041400 w 1528027"/>
              <a:gd name="connsiteY2" fmla="*/ 368300 h 1066800"/>
              <a:gd name="connsiteX3" fmla="*/ 939800 w 1528027"/>
              <a:gd name="connsiteY3" fmla="*/ 393700 h 1066800"/>
              <a:gd name="connsiteX4" fmla="*/ 863600 w 1528027"/>
              <a:gd name="connsiteY4" fmla="*/ 406400 h 1066800"/>
              <a:gd name="connsiteX5" fmla="*/ 762000 w 1528027"/>
              <a:gd name="connsiteY5" fmla="*/ 431800 h 1066800"/>
              <a:gd name="connsiteX6" fmla="*/ 393700 w 1528027"/>
              <a:gd name="connsiteY6" fmla="*/ 457200 h 1066800"/>
              <a:gd name="connsiteX7" fmla="*/ 139700 w 1528027"/>
              <a:gd name="connsiteY7" fmla="*/ 444500 h 1066800"/>
              <a:gd name="connsiteX8" fmla="*/ 114300 w 1528027"/>
              <a:gd name="connsiteY8" fmla="*/ 342900 h 1066800"/>
              <a:gd name="connsiteX9" fmla="*/ 76200 w 1528027"/>
              <a:gd name="connsiteY9" fmla="*/ 355600 h 1066800"/>
              <a:gd name="connsiteX10" fmla="*/ 0 w 1528027"/>
              <a:gd name="connsiteY10" fmla="*/ 482600 h 1066800"/>
              <a:gd name="connsiteX11" fmla="*/ 38100 w 1528027"/>
              <a:gd name="connsiteY11" fmla="*/ 520700 h 1066800"/>
              <a:gd name="connsiteX12" fmla="*/ 114300 w 1528027"/>
              <a:gd name="connsiteY12" fmla="*/ 546100 h 1066800"/>
              <a:gd name="connsiteX13" fmla="*/ 165100 w 1528027"/>
              <a:gd name="connsiteY13" fmla="*/ 571500 h 1066800"/>
              <a:gd name="connsiteX14" fmla="*/ 228600 w 1528027"/>
              <a:gd name="connsiteY14" fmla="*/ 609600 h 1066800"/>
              <a:gd name="connsiteX15" fmla="*/ 355600 w 1528027"/>
              <a:gd name="connsiteY15" fmla="*/ 698500 h 1066800"/>
              <a:gd name="connsiteX16" fmla="*/ 419100 w 1528027"/>
              <a:gd name="connsiteY16" fmla="*/ 723900 h 1066800"/>
              <a:gd name="connsiteX17" fmla="*/ 495300 w 1528027"/>
              <a:gd name="connsiteY17" fmla="*/ 774700 h 1066800"/>
              <a:gd name="connsiteX18" fmla="*/ 571500 w 1528027"/>
              <a:gd name="connsiteY18" fmla="*/ 800100 h 1066800"/>
              <a:gd name="connsiteX19" fmla="*/ 660400 w 1528027"/>
              <a:gd name="connsiteY19" fmla="*/ 863600 h 1066800"/>
              <a:gd name="connsiteX20" fmla="*/ 711200 w 1528027"/>
              <a:gd name="connsiteY20" fmla="*/ 901700 h 1066800"/>
              <a:gd name="connsiteX21" fmla="*/ 762000 w 1528027"/>
              <a:gd name="connsiteY21" fmla="*/ 914400 h 1066800"/>
              <a:gd name="connsiteX22" fmla="*/ 825500 w 1528027"/>
              <a:gd name="connsiteY22" fmla="*/ 952500 h 1066800"/>
              <a:gd name="connsiteX23" fmla="*/ 876300 w 1528027"/>
              <a:gd name="connsiteY23" fmla="*/ 965200 h 1066800"/>
              <a:gd name="connsiteX24" fmla="*/ 927100 w 1528027"/>
              <a:gd name="connsiteY24" fmla="*/ 1003300 h 1066800"/>
              <a:gd name="connsiteX25" fmla="*/ 977900 w 1528027"/>
              <a:gd name="connsiteY25" fmla="*/ 1016000 h 1066800"/>
              <a:gd name="connsiteX26" fmla="*/ 1054100 w 1528027"/>
              <a:gd name="connsiteY26" fmla="*/ 1041400 h 1066800"/>
              <a:gd name="connsiteX27" fmla="*/ 1117600 w 1528027"/>
              <a:gd name="connsiteY27" fmla="*/ 1054100 h 1066800"/>
              <a:gd name="connsiteX28" fmla="*/ 1168400 w 1528027"/>
              <a:gd name="connsiteY28" fmla="*/ 1066800 h 1066800"/>
              <a:gd name="connsiteX29" fmla="*/ 1524000 w 1528027"/>
              <a:gd name="connsiteY29" fmla="*/ 1054100 h 1066800"/>
              <a:gd name="connsiteX30" fmla="*/ 1498600 w 1528027"/>
              <a:gd name="connsiteY30" fmla="*/ 1016000 h 1066800"/>
              <a:gd name="connsiteX31" fmla="*/ 1422400 w 1528027"/>
              <a:gd name="connsiteY31" fmla="*/ 914400 h 1066800"/>
              <a:gd name="connsiteX32" fmla="*/ 1270000 w 1528027"/>
              <a:gd name="connsiteY32" fmla="*/ 787400 h 1066800"/>
              <a:gd name="connsiteX33" fmla="*/ 1231900 w 1528027"/>
              <a:gd name="connsiteY33" fmla="*/ 774700 h 1066800"/>
              <a:gd name="connsiteX34" fmla="*/ 1168400 w 1528027"/>
              <a:gd name="connsiteY34" fmla="*/ 723900 h 1066800"/>
              <a:gd name="connsiteX35" fmla="*/ 1130300 w 1528027"/>
              <a:gd name="connsiteY35" fmla="*/ 635000 h 1066800"/>
              <a:gd name="connsiteX36" fmla="*/ 1066800 w 1528027"/>
              <a:gd name="connsiteY36" fmla="*/ 533400 h 1066800"/>
              <a:gd name="connsiteX37" fmla="*/ 1028700 w 1528027"/>
              <a:gd name="connsiteY37" fmla="*/ 508000 h 1066800"/>
              <a:gd name="connsiteX38" fmla="*/ 990600 w 1528027"/>
              <a:gd name="connsiteY38" fmla="*/ 469900 h 1066800"/>
              <a:gd name="connsiteX39" fmla="*/ 889000 w 1528027"/>
              <a:gd name="connsiteY39" fmla="*/ 419100 h 1066800"/>
              <a:gd name="connsiteX40" fmla="*/ 838200 w 1528027"/>
              <a:gd name="connsiteY40" fmla="*/ 368300 h 1066800"/>
              <a:gd name="connsiteX41" fmla="*/ 762000 w 1528027"/>
              <a:gd name="connsiteY41" fmla="*/ 317500 h 1066800"/>
              <a:gd name="connsiteX42" fmla="*/ 723900 w 1528027"/>
              <a:gd name="connsiteY42" fmla="*/ 266700 h 1066800"/>
              <a:gd name="connsiteX43" fmla="*/ 673100 w 1528027"/>
              <a:gd name="connsiteY43" fmla="*/ 215900 h 1066800"/>
              <a:gd name="connsiteX44" fmla="*/ 647700 w 1528027"/>
              <a:gd name="connsiteY44" fmla="*/ 177800 h 1066800"/>
              <a:gd name="connsiteX45" fmla="*/ 609600 w 1528027"/>
              <a:gd name="connsiteY45" fmla="*/ 152400 h 1066800"/>
              <a:gd name="connsiteX46" fmla="*/ 596900 w 1528027"/>
              <a:gd name="connsiteY46" fmla="*/ 114300 h 1066800"/>
              <a:gd name="connsiteX47" fmla="*/ 584200 w 1528027"/>
              <a:gd name="connsiteY47" fmla="*/ 50800 h 1066800"/>
              <a:gd name="connsiteX48" fmla="*/ 546100 w 1528027"/>
              <a:gd name="connsiteY48"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8027" h="1066800">
                <a:moveTo>
                  <a:pt x="1346200" y="330200"/>
                </a:moveTo>
                <a:lnTo>
                  <a:pt x="1346200" y="330200"/>
                </a:lnTo>
                <a:cubicBezTo>
                  <a:pt x="1244600" y="342900"/>
                  <a:pt x="1142563" y="352493"/>
                  <a:pt x="1041400" y="368300"/>
                </a:cubicBezTo>
                <a:cubicBezTo>
                  <a:pt x="1006910" y="373689"/>
                  <a:pt x="973934" y="386386"/>
                  <a:pt x="939800" y="393700"/>
                </a:cubicBezTo>
                <a:cubicBezTo>
                  <a:pt x="914621" y="399095"/>
                  <a:pt x="888737" y="400814"/>
                  <a:pt x="863600" y="406400"/>
                </a:cubicBezTo>
                <a:cubicBezTo>
                  <a:pt x="757228" y="430038"/>
                  <a:pt x="915692" y="409844"/>
                  <a:pt x="762000" y="431800"/>
                </a:cubicBezTo>
                <a:cubicBezTo>
                  <a:pt x="631328" y="450467"/>
                  <a:pt x="535874" y="450091"/>
                  <a:pt x="393700" y="457200"/>
                </a:cubicBezTo>
                <a:cubicBezTo>
                  <a:pt x="309033" y="452967"/>
                  <a:pt x="218161" y="476598"/>
                  <a:pt x="139700" y="444500"/>
                </a:cubicBezTo>
                <a:cubicBezTo>
                  <a:pt x="107390" y="431282"/>
                  <a:pt x="114300" y="342900"/>
                  <a:pt x="114300" y="342900"/>
                </a:cubicBezTo>
                <a:cubicBezTo>
                  <a:pt x="101600" y="347133"/>
                  <a:pt x="85666" y="346134"/>
                  <a:pt x="76200" y="355600"/>
                </a:cubicBezTo>
                <a:cubicBezTo>
                  <a:pt x="45549" y="386251"/>
                  <a:pt x="20043" y="442513"/>
                  <a:pt x="0" y="482600"/>
                </a:cubicBezTo>
                <a:cubicBezTo>
                  <a:pt x="12700" y="495300"/>
                  <a:pt x="22400" y="511978"/>
                  <a:pt x="38100" y="520700"/>
                </a:cubicBezTo>
                <a:cubicBezTo>
                  <a:pt x="61505" y="533703"/>
                  <a:pt x="89441" y="536156"/>
                  <a:pt x="114300" y="546100"/>
                </a:cubicBezTo>
                <a:cubicBezTo>
                  <a:pt x="131878" y="553131"/>
                  <a:pt x="148550" y="562306"/>
                  <a:pt x="165100" y="571500"/>
                </a:cubicBezTo>
                <a:cubicBezTo>
                  <a:pt x="186678" y="583488"/>
                  <a:pt x="208378" y="595444"/>
                  <a:pt x="228600" y="609600"/>
                </a:cubicBezTo>
                <a:cubicBezTo>
                  <a:pt x="305135" y="663175"/>
                  <a:pt x="274539" y="657969"/>
                  <a:pt x="355600" y="698500"/>
                </a:cubicBezTo>
                <a:cubicBezTo>
                  <a:pt x="375990" y="708695"/>
                  <a:pt x="399086" y="712984"/>
                  <a:pt x="419100" y="723900"/>
                </a:cubicBezTo>
                <a:cubicBezTo>
                  <a:pt x="445900" y="738518"/>
                  <a:pt x="466340" y="765047"/>
                  <a:pt x="495300" y="774700"/>
                </a:cubicBezTo>
                <a:lnTo>
                  <a:pt x="571500" y="800100"/>
                </a:lnTo>
                <a:cubicBezTo>
                  <a:pt x="737522" y="924616"/>
                  <a:pt x="530406" y="770747"/>
                  <a:pt x="660400" y="863600"/>
                </a:cubicBezTo>
                <a:cubicBezTo>
                  <a:pt x="677624" y="875903"/>
                  <a:pt x="692268" y="892234"/>
                  <a:pt x="711200" y="901700"/>
                </a:cubicBezTo>
                <a:cubicBezTo>
                  <a:pt x="726812" y="909506"/>
                  <a:pt x="745067" y="910167"/>
                  <a:pt x="762000" y="914400"/>
                </a:cubicBezTo>
                <a:cubicBezTo>
                  <a:pt x="783167" y="927100"/>
                  <a:pt x="802943" y="942475"/>
                  <a:pt x="825500" y="952500"/>
                </a:cubicBezTo>
                <a:cubicBezTo>
                  <a:pt x="841450" y="959589"/>
                  <a:pt x="860688" y="957394"/>
                  <a:pt x="876300" y="965200"/>
                </a:cubicBezTo>
                <a:cubicBezTo>
                  <a:pt x="895232" y="974666"/>
                  <a:pt x="908168" y="993834"/>
                  <a:pt x="927100" y="1003300"/>
                </a:cubicBezTo>
                <a:cubicBezTo>
                  <a:pt x="942712" y="1011106"/>
                  <a:pt x="961182" y="1010984"/>
                  <a:pt x="977900" y="1016000"/>
                </a:cubicBezTo>
                <a:cubicBezTo>
                  <a:pt x="1003545" y="1023693"/>
                  <a:pt x="1028269" y="1034355"/>
                  <a:pt x="1054100" y="1041400"/>
                </a:cubicBezTo>
                <a:cubicBezTo>
                  <a:pt x="1074925" y="1047080"/>
                  <a:pt x="1096528" y="1049417"/>
                  <a:pt x="1117600" y="1054100"/>
                </a:cubicBezTo>
                <a:cubicBezTo>
                  <a:pt x="1134639" y="1057886"/>
                  <a:pt x="1151467" y="1062567"/>
                  <a:pt x="1168400" y="1066800"/>
                </a:cubicBezTo>
                <a:cubicBezTo>
                  <a:pt x="1286933" y="1062567"/>
                  <a:pt x="1406770" y="1072135"/>
                  <a:pt x="1524000" y="1054100"/>
                </a:cubicBezTo>
                <a:cubicBezTo>
                  <a:pt x="1539086" y="1051779"/>
                  <a:pt x="1507578" y="1028344"/>
                  <a:pt x="1498600" y="1016000"/>
                </a:cubicBezTo>
                <a:cubicBezTo>
                  <a:pt x="1473701" y="981764"/>
                  <a:pt x="1452334" y="944334"/>
                  <a:pt x="1422400" y="914400"/>
                </a:cubicBezTo>
                <a:cubicBezTo>
                  <a:pt x="1387031" y="879031"/>
                  <a:pt x="1323044" y="805081"/>
                  <a:pt x="1270000" y="787400"/>
                </a:cubicBezTo>
                <a:lnTo>
                  <a:pt x="1231900" y="774700"/>
                </a:lnTo>
                <a:cubicBezTo>
                  <a:pt x="1210733" y="757767"/>
                  <a:pt x="1186250" y="744300"/>
                  <a:pt x="1168400" y="723900"/>
                </a:cubicBezTo>
                <a:cubicBezTo>
                  <a:pt x="1144812" y="696943"/>
                  <a:pt x="1143472" y="665734"/>
                  <a:pt x="1130300" y="635000"/>
                </a:cubicBezTo>
                <a:cubicBezTo>
                  <a:pt x="1115210" y="599790"/>
                  <a:pt x="1094149" y="560749"/>
                  <a:pt x="1066800" y="533400"/>
                </a:cubicBezTo>
                <a:cubicBezTo>
                  <a:pt x="1056007" y="522607"/>
                  <a:pt x="1040426" y="517771"/>
                  <a:pt x="1028700" y="508000"/>
                </a:cubicBezTo>
                <a:cubicBezTo>
                  <a:pt x="1014902" y="496502"/>
                  <a:pt x="1005753" y="479543"/>
                  <a:pt x="990600" y="469900"/>
                </a:cubicBezTo>
                <a:cubicBezTo>
                  <a:pt x="958656" y="449572"/>
                  <a:pt x="915774" y="445874"/>
                  <a:pt x="889000" y="419100"/>
                </a:cubicBezTo>
                <a:cubicBezTo>
                  <a:pt x="872067" y="402167"/>
                  <a:pt x="856900" y="383260"/>
                  <a:pt x="838200" y="368300"/>
                </a:cubicBezTo>
                <a:cubicBezTo>
                  <a:pt x="814362" y="349230"/>
                  <a:pt x="780316" y="341922"/>
                  <a:pt x="762000" y="317500"/>
                </a:cubicBezTo>
                <a:lnTo>
                  <a:pt x="723900" y="266700"/>
                </a:lnTo>
                <a:cubicBezTo>
                  <a:pt x="696191" y="183573"/>
                  <a:pt x="734676" y="265161"/>
                  <a:pt x="673100" y="215900"/>
                </a:cubicBezTo>
                <a:cubicBezTo>
                  <a:pt x="661181" y="206365"/>
                  <a:pt x="658493" y="188593"/>
                  <a:pt x="647700" y="177800"/>
                </a:cubicBezTo>
                <a:cubicBezTo>
                  <a:pt x="636907" y="167007"/>
                  <a:pt x="622300" y="160867"/>
                  <a:pt x="609600" y="152400"/>
                </a:cubicBezTo>
                <a:cubicBezTo>
                  <a:pt x="605367" y="139700"/>
                  <a:pt x="600147" y="127287"/>
                  <a:pt x="596900" y="114300"/>
                </a:cubicBezTo>
                <a:cubicBezTo>
                  <a:pt x="591665" y="93359"/>
                  <a:pt x="591779" y="71011"/>
                  <a:pt x="584200" y="50800"/>
                </a:cubicBezTo>
                <a:cubicBezTo>
                  <a:pt x="575584" y="27823"/>
                  <a:pt x="561707" y="15607"/>
                  <a:pt x="5461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7" name="Straight Connector 106"/>
          <p:cNvCxnSpPr>
            <a:stCxn id="8" idx="21"/>
            <a:endCxn id="8" idx="30"/>
          </p:cNvCxnSpPr>
          <p:nvPr/>
        </p:nvCxnSpPr>
        <p:spPr>
          <a:xfrm flipV="1">
            <a:off x="7416800" y="5499100"/>
            <a:ext cx="787400" cy="889000"/>
          </a:xfrm>
          <a:prstGeom prst="line">
            <a:avLst/>
          </a:prstGeom>
        </p:spPr>
        <p:style>
          <a:lnRef idx="2">
            <a:schemeClr val="accent1"/>
          </a:lnRef>
          <a:fillRef idx="0">
            <a:schemeClr val="accent1"/>
          </a:fillRef>
          <a:effectRef idx="1">
            <a:schemeClr val="accent1"/>
          </a:effectRef>
          <a:fontRef idx="minor">
            <a:schemeClr val="tx1"/>
          </a:fontRef>
        </p:style>
      </p:cxnSp>
      <p:sp>
        <p:nvSpPr>
          <p:cNvPr id="109" name="Freeform 108"/>
          <p:cNvSpPr/>
          <p:nvPr/>
        </p:nvSpPr>
        <p:spPr>
          <a:xfrm>
            <a:off x="1203760" y="5130800"/>
            <a:ext cx="485340" cy="368848"/>
          </a:xfrm>
          <a:custGeom>
            <a:avLst/>
            <a:gdLst>
              <a:gd name="connsiteX0" fmla="*/ 421840 w 485340"/>
              <a:gd name="connsiteY0" fmla="*/ 0 h 368848"/>
              <a:gd name="connsiteX1" fmla="*/ 421840 w 485340"/>
              <a:gd name="connsiteY1" fmla="*/ 0 h 368848"/>
              <a:gd name="connsiteX2" fmla="*/ 434540 w 485340"/>
              <a:gd name="connsiteY2" fmla="*/ 114300 h 368848"/>
              <a:gd name="connsiteX3" fmla="*/ 459940 w 485340"/>
              <a:gd name="connsiteY3" fmla="*/ 190500 h 368848"/>
              <a:gd name="connsiteX4" fmla="*/ 485340 w 485340"/>
              <a:gd name="connsiteY4" fmla="*/ 342900 h 368848"/>
              <a:gd name="connsiteX5" fmla="*/ 447240 w 485340"/>
              <a:gd name="connsiteY5" fmla="*/ 368300 h 368848"/>
              <a:gd name="connsiteX6" fmla="*/ 231340 w 485340"/>
              <a:gd name="connsiteY6" fmla="*/ 342900 h 368848"/>
              <a:gd name="connsiteX7" fmla="*/ 193240 w 485340"/>
              <a:gd name="connsiteY7" fmla="*/ 317500 h 368848"/>
              <a:gd name="connsiteX8" fmla="*/ 53540 w 485340"/>
              <a:gd name="connsiteY8" fmla="*/ 330200 h 368848"/>
              <a:gd name="connsiteX9" fmla="*/ 2740 w 485340"/>
              <a:gd name="connsiteY9" fmla="*/ 317500 h 368848"/>
              <a:gd name="connsiteX10" fmla="*/ 15440 w 485340"/>
              <a:gd name="connsiteY10" fmla="*/ 279400 h 368848"/>
              <a:gd name="connsiteX11" fmla="*/ 53540 w 485340"/>
              <a:gd name="connsiteY11" fmla="*/ 266700 h 368848"/>
              <a:gd name="connsiteX12" fmla="*/ 91640 w 485340"/>
              <a:gd name="connsiteY12" fmla="*/ 241300 h 368848"/>
              <a:gd name="connsiteX13" fmla="*/ 180540 w 485340"/>
              <a:gd name="connsiteY13" fmla="*/ 165100 h 368848"/>
              <a:gd name="connsiteX14" fmla="*/ 205940 w 485340"/>
              <a:gd name="connsiteY14" fmla="*/ 127000 h 368848"/>
              <a:gd name="connsiteX15" fmla="*/ 269440 w 485340"/>
              <a:gd name="connsiteY15" fmla="*/ 114300 h 368848"/>
              <a:gd name="connsiteX16" fmla="*/ 307540 w 485340"/>
              <a:gd name="connsiteY16" fmla="*/ 88900 h 368848"/>
              <a:gd name="connsiteX17" fmla="*/ 332940 w 485340"/>
              <a:gd name="connsiteY17" fmla="*/ 50800 h 368848"/>
              <a:gd name="connsiteX18" fmla="*/ 421840 w 485340"/>
              <a:gd name="connsiteY18" fmla="*/ 0 h 36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340" h="368848">
                <a:moveTo>
                  <a:pt x="421840" y="0"/>
                </a:moveTo>
                <a:lnTo>
                  <a:pt x="421840" y="0"/>
                </a:lnTo>
                <a:cubicBezTo>
                  <a:pt x="426073" y="38100"/>
                  <a:pt x="427022" y="76710"/>
                  <a:pt x="434540" y="114300"/>
                </a:cubicBezTo>
                <a:cubicBezTo>
                  <a:pt x="439791" y="140554"/>
                  <a:pt x="454689" y="164246"/>
                  <a:pt x="459940" y="190500"/>
                </a:cubicBezTo>
                <a:cubicBezTo>
                  <a:pt x="478511" y="283353"/>
                  <a:pt x="469587" y="232631"/>
                  <a:pt x="485340" y="342900"/>
                </a:cubicBezTo>
                <a:cubicBezTo>
                  <a:pt x="472640" y="351367"/>
                  <a:pt x="462477" y="367404"/>
                  <a:pt x="447240" y="368300"/>
                </a:cubicBezTo>
                <a:cubicBezTo>
                  <a:pt x="425695" y="369567"/>
                  <a:pt x="287595" y="371028"/>
                  <a:pt x="231340" y="342900"/>
                </a:cubicBezTo>
                <a:cubicBezTo>
                  <a:pt x="217688" y="336074"/>
                  <a:pt x="205940" y="325967"/>
                  <a:pt x="193240" y="317500"/>
                </a:cubicBezTo>
                <a:cubicBezTo>
                  <a:pt x="146673" y="321733"/>
                  <a:pt x="100299" y="330200"/>
                  <a:pt x="53540" y="330200"/>
                </a:cubicBezTo>
                <a:cubicBezTo>
                  <a:pt x="36086" y="330200"/>
                  <a:pt x="13213" y="331464"/>
                  <a:pt x="2740" y="317500"/>
                </a:cubicBezTo>
                <a:cubicBezTo>
                  <a:pt x="-5292" y="306790"/>
                  <a:pt x="5974" y="288866"/>
                  <a:pt x="15440" y="279400"/>
                </a:cubicBezTo>
                <a:cubicBezTo>
                  <a:pt x="24906" y="269934"/>
                  <a:pt x="41566" y="272687"/>
                  <a:pt x="53540" y="266700"/>
                </a:cubicBezTo>
                <a:cubicBezTo>
                  <a:pt x="67192" y="259874"/>
                  <a:pt x="80847" y="252093"/>
                  <a:pt x="91640" y="241300"/>
                </a:cubicBezTo>
                <a:cubicBezTo>
                  <a:pt x="174072" y="158868"/>
                  <a:pt x="81316" y="214712"/>
                  <a:pt x="180540" y="165100"/>
                </a:cubicBezTo>
                <a:cubicBezTo>
                  <a:pt x="189007" y="152400"/>
                  <a:pt x="192688" y="134573"/>
                  <a:pt x="205940" y="127000"/>
                </a:cubicBezTo>
                <a:cubicBezTo>
                  <a:pt x="224682" y="116290"/>
                  <a:pt x="249229" y="121879"/>
                  <a:pt x="269440" y="114300"/>
                </a:cubicBezTo>
                <a:cubicBezTo>
                  <a:pt x="283732" y="108941"/>
                  <a:pt x="294840" y="97367"/>
                  <a:pt x="307540" y="88900"/>
                </a:cubicBezTo>
                <a:cubicBezTo>
                  <a:pt x="316007" y="76200"/>
                  <a:pt x="319997" y="58890"/>
                  <a:pt x="332940" y="50800"/>
                </a:cubicBezTo>
                <a:cubicBezTo>
                  <a:pt x="375722" y="24061"/>
                  <a:pt x="407023" y="8467"/>
                  <a:pt x="421840" y="0"/>
                </a:cubicBezTo>
                <a:close/>
              </a:path>
            </a:pathLst>
          </a:cu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Freeform 110"/>
          <p:cNvSpPr/>
          <p:nvPr/>
        </p:nvSpPr>
        <p:spPr>
          <a:xfrm>
            <a:off x="6781800" y="5600700"/>
            <a:ext cx="876300" cy="812800"/>
          </a:xfrm>
          <a:custGeom>
            <a:avLst/>
            <a:gdLst>
              <a:gd name="connsiteX0" fmla="*/ 12700 w 876300"/>
              <a:gd name="connsiteY0" fmla="*/ 0 h 812800"/>
              <a:gd name="connsiteX1" fmla="*/ 12700 w 876300"/>
              <a:gd name="connsiteY1" fmla="*/ 0 h 812800"/>
              <a:gd name="connsiteX2" fmla="*/ 101600 w 876300"/>
              <a:gd name="connsiteY2" fmla="*/ 63500 h 812800"/>
              <a:gd name="connsiteX3" fmla="*/ 139700 w 876300"/>
              <a:gd name="connsiteY3" fmla="*/ 76200 h 812800"/>
              <a:gd name="connsiteX4" fmla="*/ 215900 w 876300"/>
              <a:gd name="connsiteY4" fmla="*/ 114300 h 812800"/>
              <a:gd name="connsiteX5" fmla="*/ 228600 w 876300"/>
              <a:gd name="connsiteY5" fmla="*/ 152400 h 812800"/>
              <a:gd name="connsiteX6" fmla="*/ 304800 w 876300"/>
              <a:gd name="connsiteY6" fmla="*/ 177800 h 812800"/>
              <a:gd name="connsiteX7" fmla="*/ 406400 w 876300"/>
              <a:gd name="connsiteY7" fmla="*/ 215900 h 812800"/>
              <a:gd name="connsiteX8" fmla="*/ 444500 w 876300"/>
              <a:gd name="connsiteY8" fmla="*/ 241300 h 812800"/>
              <a:gd name="connsiteX9" fmla="*/ 482600 w 876300"/>
              <a:gd name="connsiteY9" fmla="*/ 254000 h 812800"/>
              <a:gd name="connsiteX10" fmla="*/ 558800 w 876300"/>
              <a:gd name="connsiteY10" fmla="*/ 304800 h 812800"/>
              <a:gd name="connsiteX11" fmla="*/ 635000 w 876300"/>
              <a:gd name="connsiteY11" fmla="*/ 330200 h 812800"/>
              <a:gd name="connsiteX12" fmla="*/ 673100 w 876300"/>
              <a:gd name="connsiteY12" fmla="*/ 342900 h 812800"/>
              <a:gd name="connsiteX13" fmla="*/ 749300 w 876300"/>
              <a:gd name="connsiteY13" fmla="*/ 381000 h 812800"/>
              <a:gd name="connsiteX14" fmla="*/ 800100 w 876300"/>
              <a:gd name="connsiteY14" fmla="*/ 419100 h 812800"/>
              <a:gd name="connsiteX15" fmla="*/ 838200 w 876300"/>
              <a:gd name="connsiteY15" fmla="*/ 444500 h 812800"/>
              <a:gd name="connsiteX16" fmla="*/ 876300 w 876300"/>
              <a:gd name="connsiteY16" fmla="*/ 520700 h 812800"/>
              <a:gd name="connsiteX17" fmla="*/ 838200 w 876300"/>
              <a:gd name="connsiteY17" fmla="*/ 609600 h 812800"/>
              <a:gd name="connsiteX18" fmla="*/ 800100 w 876300"/>
              <a:gd name="connsiteY18" fmla="*/ 635000 h 812800"/>
              <a:gd name="connsiteX19" fmla="*/ 749300 w 876300"/>
              <a:gd name="connsiteY19" fmla="*/ 723900 h 812800"/>
              <a:gd name="connsiteX20" fmla="*/ 711200 w 876300"/>
              <a:gd name="connsiteY20" fmla="*/ 749300 h 812800"/>
              <a:gd name="connsiteX21" fmla="*/ 685800 w 876300"/>
              <a:gd name="connsiteY21" fmla="*/ 787400 h 812800"/>
              <a:gd name="connsiteX22" fmla="*/ 609600 w 876300"/>
              <a:gd name="connsiteY22" fmla="*/ 812800 h 812800"/>
              <a:gd name="connsiteX23" fmla="*/ 546100 w 876300"/>
              <a:gd name="connsiteY23" fmla="*/ 800100 h 812800"/>
              <a:gd name="connsiteX24" fmla="*/ 469900 w 876300"/>
              <a:gd name="connsiteY24" fmla="*/ 774700 h 812800"/>
              <a:gd name="connsiteX25" fmla="*/ 393700 w 876300"/>
              <a:gd name="connsiteY25" fmla="*/ 762000 h 812800"/>
              <a:gd name="connsiteX26" fmla="*/ 355600 w 876300"/>
              <a:gd name="connsiteY26" fmla="*/ 723900 h 812800"/>
              <a:gd name="connsiteX27" fmla="*/ 317500 w 876300"/>
              <a:gd name="connsiteY27" fmla="*/ 698500 h 812800"/>
              <a:gd name="connsiteX28" fmla="*/ 304800 w 876300"/>
              <a:gd name="connsiteY28" fmla="*/ 660400 h 812800"/>
              <a:gd name="connsiteX29" fmla="*/ 203200 w 876300"/>
              <a:gd name="connsiteY29" fmla="*/ 622300 h 812800"/>
              <a:gd name="connsiteX30" fmla="*/ 127000 w 876300"/>
              <a:gd name="connsiteY30" fmla="*/ 571500 h 812800"/>
              <a:gd name="connsiteX31" fmla="*/ 152400 w 876300"/>
              <a:gd name="connsiteY31" fmla="*/ 495300 h 812800"/>
              <a:gd name="connsiteX32" fmla="*/ 139700 w 876300"/>
              <a:gd name="connsiteY32" fmla="*/ 444500 h 812800"/>
              <a:gd name="connsiteX33" fmla="*/ 88900 w 876300"/>
              <a:gd name="connsiteY33" fmla="*/ 368300 h 812800"/>
              <a:gd name="connsiteX34" fmla="*/ 38100 w 876300"/>
              <a:gd name="connsiteY34" fmla="*/ 254000 h 812800"/>
              <a:gd name="connsiteX35" fmla="*/ 25400 w 876300"/>
              <a:gd name="connsiteY35" fmla="*/ 177800 h 812800"/>
              <a:gd name="connsiteX36" fmla="*/ 0 w 876300"/>
              <a:gd name="connsiteY36" fmla="*/ 88900 h 812800"/>
              <a:gd name="connsiteX37" fmla="*/ 12700 w 876300"/>
              <a:gd name="connsiteY37"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6300" h="812800">
                <a:moveTo>
                  <a:pt x="12700" y="0"/>
                </a:moveTo>
                <a:lnTo>
                  <a:pt x="12700" y="0"/>
                </a:lnTo>
                <a:cubicBezTo>
                  <a:pt x="42333" y="21167"/>
                  <a:pt x="70373" y="44764"/>
                  <a:pt x="101600" y="63500"/>
                </a:cubicBezTo>
                <a:cubicBezTo>
                  <a:pt x="113079" y="70388"/>
                  <a:pt x="127726" y="70213"/>
                  <a:pt x="139700" y="76200"/>
                </a:cubicBezTo>
                <a:cubicBezTo>
                  <a:pt x="238177" y="125439"/>
                  <a:pt x="120135" y="82378"/>
                  <a:pt x="215900" y="114300"/>
                </a:cubicBezTo>
                <a:cubicBezTo>
                  <a:pt x="220133" y="127000"/>
                  <a:pt x="217707" y="144619"/>
                  <a:pt x="228600" y="152400"/>
                </a:cubicBezTo>
                <a:cubicBezTo>
                  <a:pt x="250387" y="167962"/>
                  <a:pt x="280853" y="165826"/>
                  <a:pt x="304800" y="177800"/>
                </a:cubicBezTo>
                <a:cubicBezTo>
                  <a:pt x="371212" y="211006"/>
                  <a:pt x="337233" y="198608"/>
                  <a:pt x="406400" y="215900"/>
                </a:cubicBezTo>
                <a:cubicBezTo>
                  <a:pt x="419100" y="224367"/>
                  <a:pt x="430848" y="234474"/>
                  <a:pt x="444500" y="241300"/>
                </a:cubicBezTo>
                <a:cubicBezTo>
                  <a:pt x="456474" y="247287"/>
                  <a:pt x="470898" y="247499"/>
                  <a:pt x="482600" y="254000"/>
                </a:cubicBezTo>
                <a:cubicBezTo>
                  <a:pt x="509285" y="268825"/>
                  <a:pt x="529840" y="295147"/>
                  <a:pt x="558800" y="304800"/>
                </a:cubicBezTo>
                <a:lnTo>
                  <a:pt x="635000" y="330200"/>
                </a:lnTo>
                <a:cubicBezTo>
                  <a:pt x="647700" y="334433"/>
                  <a:pt x="661961" y="335474"/>
                  <a:pt x="673100" y="342900"/>
                </a:cubicBezTo>
                <a:cubicBezTo>
                  <a:pt x="722339" y="375726"/>
                  <a:pt x="696720" y="363473"/>
                  <a:pt x="749300" y="381000"/>
                </a:cubicBezTo>
                <a:cubicBezTo>
                  <a:pt x="766233" y="393700"/>
                  <a:pt x="782876" y="406797"/>
                  <a:pt x="800100" y="419100"/>
                </a:cubicBezTo>
                <a:cubicBezTo>
                  <a:pt x="812520" y="427972"/>
                  <a:pt x="827407" y="433707"/>
                  <a:pt x="838200" y="444500"/>
                </a:cubicBezTo>
                <a:cubicBezTo>
                  <a:pt x="862819" y="469119"/>
                  <a:pt x="865971" y="489712"/>
                  <a:pt x="876300" y="520700"/>
                </a:cubicBezTo>
                <a:cubicBezTo>
                  <a:pt x="866584" y="559563"/>
                  <a:pt x="867435" y="580365"/>
                  <a:pt x="838200" y="609600"/>
                </a:cubicBezTo>
                <a:cubicBezTo>
                  <a:pt x="827407" y="620393"/>
                  <a:pt x="812800" y="626533"/>
                  <a:pt x="800100" y="635000"/>
                </a:cubicBezTo>
                <a:cubicBezTo>
                  <a:pt x="785569" y="678592"/>
                  <a:pt x="787743" y="685457"/>
                  <a:pt x="749300" y="723900"/>
                </a:cubicBezTo>
                <a:cubicBezTo>
                  <a:pt x="738507" y="734693"/>
                  <a:pt x="723900" y="740833"/>
                  <a:pt x="711200" y="749300"/>
                </a:cubicBezTo>
                <a:cubicBezTo>
                  <a:pt x="702733" y="762000"/>
                  <a:pt x="698743" y="779310"/>
                  <a:pt x="685800" y="787400"/>
                </a:cubicBezTo>
                <a:cubicBezTo>
                  <a:pt x="663096" y="801590"/>
                  <a:pt x="609600" y="812800"/>
                  <a:pt x="609600" y="812800"/>
                </a:cubicBezTo>
                <a:cubicBezTo>
                  <a:pt x="588433" y="808567"/>
                  <a:pt x="566925" y="805780"/>
                  <a:pt x="546100" y="800100"/>
                </a:cubicBezTo>
                <a:cubicBezTo>
                  <a:pt x="520269" y="793055"/>
                  <a:pt x="496310" y="779102"/>
                  <a:pt x="469900" y="774700"/>
                </a:cubicBezTo>
                <a:lnTo>
                  <a:pt x="393700" y="762000"/>
                </a:lnTo>
                <a:cubicBezTo>
                  <a:pt x="381000" y="749300"/>
                  <a:pt x="369398" y="735398"/>
                  <a:pt x="355600" y="723900"/>
                </a:cubicBezTo>
                <a:cubicBezTo>
                  <a:pt x="343874" y="714129"/>
                  <a:pt x="327035" y="710419"/>
                  <a:pt x="317500" y="698500"/>
                </a:cubicBezTo>
                <a:cubicBezTo>
                  <a:pt x="309137" y="688047"/>
                  <a:pt x="313163" y="670853"/>
                  <a:pt x="304800" y="660400"/>
                </a:cubicBezTo>
                <a:cubicBezTo>
                  <a:pt x="279884" y="629255"/>
                  <a:pt x="237622" y="629184"/>
                  <a:pt x="203200" y="622300"/>
                </a:cubicBezTo>
                <a:cubicBezTo>
                  <a:pt x="177800" y="605367"/>
                  <a:pt x="117347" y="600460"/>
                  <a:pt x="127000" y="571500"/>
                </a:cubicBezTo>
                <a:lnTo>
                  <a:pt x="152400" y="495300"/>
                </a:lnTo>
                <a:cubicBezTo>
                  <a:pt x="148167" y="478367"/>
                  <a:pt x="147506" y="460112"/>
                  <a:pt x="139700" y="444500"/>
                </a:cubicBezTo>
                <a:cubicBezTo>
                  <a:pt x="126048" y="417196"/>
                  <a:pt x="98553" y="397260"/>
                  <a:pt x="88900" y="368300"/>
                </a:cubicBezTo>
                <a:cubicBezTo>
                  <a:pt x="58673" y="277620"/>
                  <a:pt x="78352" y="314377"/>
                  <a:pt x="38100" y="254000"/>
                </a:cubicBezTo>
                <a:cubicBezTo>
                  <a:pt x="33867" y="228600"/>
                  <a:pt x="30450" y="203050"/>
                  <a:pt x="25400" y="177800"/>
                </a:cubicBezTo>
                <a:cubicBezTo>
                  <a:pt x="17427" y="137933"/>
                  <a:pt x="12104" y="125213"/>
                  <a:pt x="0" y="88900"/>
                </a:cubicBezTo>
                <a:cubicBezTo>
                  <a:pt x="13874" y="19529"/>
                  <a:pt x="10583" y="14817"/>
                  <a:pt x="12700" y="0"/>
                </a:cubicBezTo>
                <a:close/>
              </a:path>
            </a:pathLst>
          </a:cu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Decision 43"/>
          <p:cNvSpPr/>
          <p:nvPr/>
        </p:nvSpPr>
        <p:spPr>
          <a:xfrm>
            <a:off x="1676400" y="3429000"/>
            <a:ext cx="3505200" cy="16764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IsSmall</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5" name="Elbow Connector 4"/>
          <p:cNvCxnSpPr>
            <a:stCxn id="109" idx="14"/>
            <a:endCxn id="44" idx="1"/>
          </p:cNvCxnSpPr>
          <p:nvPr/>
        </p:nvCxnSpPr>
        <p:spPr>
          <a:xfrm flipV="1">
            <a:off x="1409700" y="4267200"/>
            <a:ext cx="266700" cy="990600"/>
          </a:xfrm>
          <a:prstGeom prst="bentConnector5">
            <a:avLst>
              <a:gd name="adj1" fmla="val -128572"/>
              <a:gd name="adj2" fmla="val 7693"/>
              <a:gd name="adj3" fmla="val -12857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44" idx="3"/>
          </p:cNvCxnSpPr>
          <p:nvPr/>
        </p:nvCxnSpPr>
        <p:spPr>
          <a:xfrm>
            <a:off x="5181600" y="4267200"/>
            <a:ext cx="1219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257800" y="3810000"/>
            <a:ext cx="1066800" cy="381000"/>
          </a:xfrm>
          <a:prstGeom prst="rect">
            <a:avLst/>
          </a:prstGeom>
          <a:noFill/>
        </p:spPr>
        <p:txBody>
          <a:bodyPr wrap="square" rtlCol="0">
            <a:spAutoFit/>
          </a:bodyPr>
          <a:lstStyle/>
          <a:p>
            <a:r>
              <a:rPr lang="en-US" dirty="0" smtClean="0"/>
              <a:t>YES</a:t>
            </a:r>
            <a:endParaRPr lang="en-US" dirty="0"/>
          </a:p>
        </p:txBody>
      </p:sp>
      <p:sp>
        <p:nvSpPr>
          <p:cNvPr id="47" name="Slide Number Placeholder 46"/>
          <p:cNvSpPr>
            <a:spLocks noGrp="1"/>
          </p:cNvSpPr>
          <p:nvPr>
            <p:ph type="sldNum" sz="quarter" idx="12"/>
          </p:nvPr>
        </p:nvSpPr>
        <p:spPr/>
        <p:txBody>
          <a:bodyPr>
            <a:normAutofit fontScale="85000" lnSpcReduction="20000"/>
          </a:bodyPr>
          <a:lstStyle/>
          <a:p>
            <a:fld id="{1AD93096-5B34-4342-9326-69289CEAE4C2}" type="slidenum">
              <a:rPr lang="en-US" smtClean="0"/>
              <a:pPr/>
              <a:t>66</a:t>
            </a:fld>
            <a:endParaRPr lang="en-US" dirty="0">
              <a:solidFill>
                <a:srgbClr val="FFFFFF"/>
              </a:solidFill>
            </a:endParaRPr>
          </a:p>
        </p:txBody>
      </p:sp>
    </p:spTree>
    <p:extLst>
      <p:ext uri="{BB962C8B-B14F-4D97-AF65-F5344CB8AC3E}">
        <p14:creationId xmlns:p14="http://schemas.microsoft.com/office/powerpoint/2010/main" val="1804079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44"/>
                                        </p:tgtEl>
                                        <p:attrNameLst>
                                          <p:attrName>style.color</p:attrName>
                                        </p:attrNameLst>
                                      </p:cBhvr>
                                      <p:by>
                                        <p:hsl h="7200000" s="0" l="0"/>
                                      </p:by>
                                    </p:animClr>
                                    <p:animClr clrSpc="hsl" dir="cw">
                                      <p:cBhvr>
                                        <p:cTn id="7" dur="500" fill="hold"/>
                                        <p:tgtEl>
                                          <p:spTgt spid="44"/>
                                        </p:tgtEl>
                                        <p:attrNameLst>
                                          <p:attrName>fillcolor</p:attrName>
                                        </p:attrNameLst>
                                      </p:cBhvr>
                                      <p:by>
                                        <p:hsl h="7200000" s="0" l="0"/>
                                      </p:by>
                                    </p:animClr>
                                    <p:animClr clrSpc="hsl" dir="cw">
                                      <p:cBhvr>
                                        <p:cTn id="8" dur="500" fill="hold"/>
                                        <p:tgtEl>
                                          <p:spTgt spid="44"/>
                                        </p:tgtEl>
                                        <p:attrNameLst>
                                          <p:attrName>stroke.color</p:attrName>
                                        </p:attrNameLst>
                                      </p:cBhvr>
                                      <p:by>
                                        <p:hsl h="7200000" s="0" l="0"/>
                                      </p:by>
                                    </p:animClr>
                                    <p:set>
                                      <p:cBhvr>
                                        <p:cTn id="9" dur="500" fill="hold"/>
                                        <p:tgtEl>
                                          <p:spTgt spid="44"/>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500" fill="hold"/>
                                        <p:tgtEl>
                                          <p:spTgt spid="21"/>
                                        </p:tgtEl>
                                        <p:attrNameLst>
                                          <p:attrName>style.color</p:attrName>
                                        </p:attrNameLst>
                                      </p:cBhvr>
                                      <p:by>
                                        <p:hsl h="7200000" s="0" l="0"/>
                                      </p:by>
                                    </p:animClr>
                                    <p:animClr clrSpc="hsl" dir="cw">
                                      <p:cBhvr>
                                        <p:cTn id="17" dur="500" fill="hold"/>
                                        <p:tgtEl>
                                          <p:spTgt spid="21"/>
                                        </p:tgtEl>
                                        <p:attrNameLst>
                                          <p:attrName>fillcolor</p:attrName>
                                        </p:attrNameLst>
                                      </p:cBhvr>
                                      <p:by>
                                        <p:hsl h="7200000" s="0" l="0"/>
                                      </p:by>
                                    </p:animClr>
                                    <p:animClr clrSpc="hsl" dir="cw">
                                      <p:cBhvr>
                                        <p:cTn id="18" dur="500" fill="hold"/>
                                        <p:tgtEl>
                                          <p:spTgt spid="21"/>
                                        </p:tgtEl>
                                        <p:attrNameLst>
                                          <p:attrName>stroke.color</p:attrName>
                                        </p:attrNameLst>
                                      </p:cBhvr>
                                      <p:by>
                                        <p:hsl h="7200000" s="0" l="0"/>
                                      </p:by>
                                    </p:animClr>
                                    <p:set>
                                      <p:cBhvr>
                                        <p:cTn id="19" dur="500" fill="hold"/>
                                        <p:tgtEl>
                                          <p:spTgt spid="21"/>
                                        </p:tgtEl>
                                        <p:attrNameLst>
                                          <p:attrName>fill.type</p:attrName>
                                        </p:attrNameLst>
                                      </p:cBhvr>
                                      <p:to>
                                        <p:strVal val="solid"/>
                                      </p:to>
                                    </p:set>
                                  </p:childTnLst>
                                </p:cTn>
                              </p:par>
                              <p:par>
                                <p:cTn id="20" presetID="21" presetClass="emph" presetSubtype="0" fill="hold" nodeType="withEffect">
                                  <p:stCondLst>
                                    <p:cond delay="0"/>
                                  </p:stCondLst>
                                  <p:childTnLst>
                                    <p:animClr clrSpc="hsl" dir="cw">
                                      <p:cBhvr override="childStyle">
                                        <p:cTn id="21" dur="500" fill="hold"/>
                                        <p:tgtEl>
                                          <p:spTgt spid="25"/>
                                        </p:tgtEl>
                                        <p:attrNameLst>
                                          <p:attrName>style.color</p:attrName>
                                        </p:attrNameLst>
                                      </p:cBhvr>
                                      <p:by>
                                        <p:hsl h="7200000" s="0" l="0"/>
                                      </p:by>
                                    </p:animClr>
                                    <p:animClr clrSpc="hsl" dir="cw">
                                      <p:cBhvr>
                                        <p:cTn id="22" dur="500" fill="hold"/>
                                        <p:tgtEl>
                                          <p:spTgt spid="25"/>
                                        </p:tgtEl>
                                        <p:attrNameLst>
                                          <p:attrName>fillcolor</p:attrName>
                                        </p:attrNameLst>
                                      </p:cBhvr>
                                      <p:by>
                                        <p:hsl h="7200000" s="0" l="0"/>
                                      </p:by>
                                    </p:animClr>
                                    <p:animClr clrSpc="hsl" dir="cw">
                                      <p:cBhvr>
                                        <p:cTn id="23" dur="500" fill="hold"/>
                                        <p:tgtEl>
                                          <p:spTgt spid="25"/>
                                        </p:tgtEl>
                                        <p:attrNameLst>
                                          <p:attrName>stroke.color</p:attrName>
                                        </p:attrNameLst>
                                      </p:cBhvr>
                                      <p:by>
                                        <p:hsl h="7200000" s="0" l="0"/>
                                      </p:by>
                                    </p:animClr>
                                    <p:set>
                                      <p:cBhvr>
                                        <p:cTn id="24"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UniWit</a:t>
            </a:r>
            <a:endParaRPr lang="en-US" dirty="0"/>
          </a:p>
        </p:txBody>
      </p:sp>
      <p:sp>
        <p:nvSpPr>
          <p:cNvPr id="9" name="Freeform 8"/>
          <p:cNvSpPr/>
          <p:nvPr/>
        </p:nvSpPr>
        <p:spPr>
          <a:xfrm>
            <a:off x="584200" y="4076700"/>
            <a:ext cx="1549413" cy="1402695"/>
          </a:xfrm>
          <a:custGeom>
            <a:avLst/>
            <a:gdLst>
              <a:gd name="connsiteX0" fmla="*/ 711200 w 1549413"/>
              <a:gd name="connsiteY0" fmla="*/ 38100 h 1402695"/>
              <a:gd name="connsiteX1" fmla="*/ 711200 w 1549413"/>
              <a:gd name="connsiteY1" fmla="*/ 38100 h 1402695"/>
              <a:gd name="connsiteX2" fmla="*/ 495300 w 1549413"/>
              <a:gd name="connsiteY2" fmla="*/ 76200 h 1402695"/>
              <a:gd name="connsiteX3" fmla="*/ 419100 w 1549413"/>
              <a:gd name="connsiteY3" fmla="*/ 127000 h 1402695"/>
              <a:gd name="connsiteX4" fmla="*/ 381000 w 1549413"/>
              <a:gd name="connsiteY4" fmla="*/ 152400 h 1402695"/>
              <a:gd name="connsiteX5" fmla="*/ 254000 w 1549413"/>
              <a:gd name="connsiteY5" fmla="*/ 254000 h 1402695"/>
              <a:gd name="connsiteX6" fmla="*/ 203200 w 1549413"/>
              <a:gd name="connsiteY6" fmla="*/ 304800 h 1402695"/>
              <a:gd name="connsiteX7" fmla="*/ 114300 w 1549413"/>
              <a:gd name="connsiteY7" fmla="*/ 368300 h 1402695"/>
              <a:gd name="connsiteX8" fmla="*/ 50800 w 1549413"/>
              <a:gd name="connsiteY8" fmla="*/ 419100 h 1402695"/>
              <a:gd name="connsiteX9" fmla="*/ 38100 w 1549413"/>
              <a:gd name="connsiteY9" fmla="*/ 457200 h 1402695"/>
              <a:gd name="connsiteX10" fmla="*/ 12700 w 1549413"/>
              <a:gd name="connsiteY10" fmla="*/ 495300 h 1402695"/>
              <a:gd name="connsiteX11" fmla="*/ 0 w 1549413"/>
              <a:gd name="connsiteY11" fmla="*/ 571500 h 1402695"/>
              <a:gd name="connsiteX12" fmla="*/ 25400 w 1549413"/>
              <a:gd name="connsiteY12" fmla="*/ 838200 h 1402695"/>
              <a:gd name="connsiteX13" fmla="*/ 63500 w 1549413"/>
              <a:gd name="connsiteY13" fmla="*/ 889000 h 1402695"/>
              <a:gd name="connsiteX14" fmla="*/ 76200 w 1549413"/>
              <a:gd name="connsiteY14" fmla="*/ 939800 h 1402695"/>
              <a:gd name="connsiteX15" fmla="*/ 114300 w 1549413"/>
              <a:gd name="connsiteY15" fmla="*/ 1041400 h 1402695"/>
              <a:gd name="connsiteX16" fmla="*/ 152400 w 1549413"/>
              <a:gd name="connsiteY16" fmla="*/ 1181100 h 1402695"/>
              <a:gd name="connsiteX17" fmla="*/ 215900 w 1549413"/>
              <a:gd name="connsiteY17" fmla="*/ 1219200 h 1402695"/>
              <a:gd name="connsiteX18" fmla="*/ 317500 w 1549413"/>
              <a:gd name="connsiteY18" fmla="*/ 1257300 h 1402695"/>
              <a:gd name="connsiteX19" fmla="*/ 419100 w 1549413"/>
              <a:gd name="connsiteY19" fmla="*/ 1308100 h 1402695"/>
              <a:gd name="connsiteX20" fmla="*/ 457200 w 1549413"/>
              <a:gd name="connsiteY20" fmla="*/ 1333500 h 1402695"/>
              <a:gd name="connsiteX21" fmla="*/ 635000 w 1549413"/>
              <a:gd name="connsiteY21" fmla="*/ 1358900 h 1402695"/>
              <a:gd name="connsiteX22" fmla="*/ 1320800 w 1549413"/>
              <a:gd name="connsiteY22" fmla="*/ 1346200 h 1402695"/>
              <a:gd name="connsiteX23" fmla="*/ 1409700 w 1549413"/>
              <a:gd name="connsiteY23" fmla="*/ 1257300 h 1402695"/>
              <a:gd name="connsiteX24" fmla="*/ 1485900 w 1549413"/>
              <a:gd name="connsiteY24" fmla="*/ 1130300 h 1402695"/>
              <a:gd name="connsiteX25" fmla="*/ 1511300 w 1549413"/>
              <a:gd name="connsiteY25" fmla="*/ 1054100 h 1402695"/>
              <a:gd name="connsiteX26" fmla="*/ 1536700 w 1549413"/>
              <a:gd name="connsiteY26" fmla="*/ 863600 h 1402695"/>
              <a:gd name="connsiteX27" fmla="*/ 1549400 w 1549413"/>
              <a:gd name="connsiteY27" fmla="*/ 825500 h 1402695"/>
              <a:gd name="connsiteX28" fmla="*/ 1524000 w 1549413"/>
              <a:gd name="connsiteY28" fmla="*/ 622300 h 1402695"/>
              <a:gd name="connsiteX29" fmla="*/ 1485900 w 1549413"/>
              <a:gd name="connsiteY29" fmla="*/ 508000 h 1402695"/>
              <a:gd name="connsiteX30" fmla="*/ 1422400 w 1549413"/>
              <a:gd name="connsiteY30" fmla="*/ 469900 h 1402695"/>
              <a:gd name="connsiteX31" fmla="*/ 1333500 w 1549413"/>
              <a:gd name="connsiteY31" fmla="*/ 419100 h 1402695"/>
              <a:gd name="connsiteX32" fmla="*/ 1295400 w 1549413"/>
              <a:gd name="connsiteY32" fmla="*/ 304800 h 1402695"/>
              <a:gd name="connsiteX33" fmla="*/ 1257300 w 1549413"/>
              <a:gd name="connsiteY33" fmla="*/ 254000 h 1402695"/>
              <a:gd name="connsiteX34" fmla="*/ 1181100 w 1549413"/>
              <a:gd name="connsiteY34" fmla="*/ 114300 h 1402695"/>
              <a:gd name="connsiteX35" fmla="*/ 1104900 w 1549413"/>
              <a:gd name="connsiteY35" fmla="*/ 38100 h 1402695"/>
              <a:gd name="connsiteX36" fmla="*/ 1054100 w 1549413"/>
              <a:gd name="connsiteY36" fmla="*/ 25400 h 1402695"/>
              <a:gd name="connsiteX37" fmla="*/ 1016000 w 1549413"/>
              <a:gd name="connsiteY37" fmla="*/ 0 h 1402695"/>
              <a:gd name="connsiteX38" fmla="*/ 850900 w 1549413"/>
              <a:gd name="connsiteY38" fmla="*/ 50800 h 1402695"/>
              <a:gd name="connsiteX39" fmla="*/ 711200 w 1549413"/>
              <a:gd name="connsiteY39" fmla="*/ 38100 h 1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49413" h="1402695">
                <a:moveTo>
                  <a:pt x="711200" y="38100"/>
                </a:moveTo>
                <a:lnTo>
                  <a:pt x="711200" y="38100"/>
                </a:lnTo>
                <a:cubicBezTo>
                  <a:pt x="639233" y="50800"/>
                  <a:pt x="565212" y="54922"/>
                  <a:pt x="495300" y="76200"/>
                </a:cubicBezTo>
                <a:cubicBezTo>
                  <a:pt x="466096" y="85088"/>
                  <a:pt x="444500" y="110067"/>
                  <a:pt x="419100" y="127000"/>
                </a:cubicBezTo>
                <a:cubicBezTo>
                  <a:pt x="406400" y="135467"/>
                  <a:pt x="392919" y="142865"/>
                  <a:pt x="381000" y="152400"/>
                </a:cubicBezTo>
                <a:cubicBezTo>
                  <a:pt x="338667" y="186267"/>
                  <a:pt x="292334" y="215666"/>
                  <a:pt x="254000" y="254000"/>
                </a:cubicBezTo>
                <a:cubicBezTo>
                  <a:pt x="237067" y="270933"/>
                  <a:pt x="221222" y="289031"/>
                  <a:pt x="203200" y="304800"/>
                </a:cubicBezTo>
                <a:cubicBezTo>
                  <a:pt x="151694" y="349867"/>
                  <a:pt x="161715" y="332739"/>
                  <a:pt x="114300" y="368300"/>
                </a:cubicBezTo>
                <a:cubicBezTo>
                  <a:pt x="92615" y="384564"/>
                  <a:pt x="71967" y="402167"/>
                  <a:pt x="50800" y="419100"/>
                </a:cubicBezTo>
                <a:cubicBezTo>
                  <a:pt x="46567" y="431800"/>
                  <a:pt x="44087" y="445226"/>
                  <a:pt x="38100" y="457200"/>
                </a:cubicBezTo>
                <a:cubicBezTo>
                  <a:pt x="31274" y="470852"/>
                  <a:pt x="17527" y="480820"/>
                  <a:pt x="12700" y="495300"/>
                </a:cubicBezTo>
                <a:cubicBezTo>
                  <a:pt x="4557" y="519729"/>
                  <a:pt x="4233" y="546100"/>
                  <a:pt x="0" y="571500"/>
                </a:cubicBezTo>
                <a:cubicBezTo>
                  <a:pt x="8467" y="660400"/>
                  <a:pt x="7886" y="750632"/>
                  <a:pt x="25400" y="838200"/>
                </a:cubicBezTo>
                <a:cubicBezTo>
                  <a:pt x="29551" y="858956"/>
                  <a:pt x="54034" y="870068"/>
                  <a:pt x="63500" y="889000"/>
                </a:cubicBezTo>
                <a:cubicBezTo>
                  <a:pt x="71306" y="904612"/>
                  <a:pt x="70680" y="923241"/>
                  <a:pt x="76200" y="939800"/>
                </a:cubicBezTo>
                <a:cubicBezTo>
                  <a:pt x="87854" y="974761"/>
                  <a:pt x="105383" y="1005730"/>
                  <a:pt x="114300" y="1041400"/>
                </a:cubicBezTo>
                <a:cubicBezTo>
                  <a:pt x="119191" y="1060962"/>
                  <a:pt x="136373" y="1171484"/>
                  <a:pt x="152400" y="1181100"/>
                </a:cubicBezTo>
                <a:cubicBezTo>
                  <a:pt x="173567" y="1193800"/>
                  <a:pt x="193343" y="1209175"/>
                  <a:pt x="215900" y="1219200"/>
                </a:cubicBezTo>
                <a:cubicBezTo>
                  <a:pt x="317165" y="1264207"/>
                  <a:pt x="216273" y="1194033"/>
                  <a:pt x="317500" y="1257300"/>
                </a:cubicBezTo>
                <a:cubicBezTo>
                  <a:pt x="403851" y="1311270"/>
                  <a:pt x="329964" y="1285816"/>
                  <a:pt x="419100" y="1308100"/>
                </a:cubicBezTo>
                <a:cubicBezTo>
                  <a:pt x="431800" y="1316567"/>
                  <a:pt x="442908" y="1328141"/>
                  <a:pt x="457200" y="1333500"/>
                </a:cubicBezTo>
                <a:cubicBezTo>
                  <a:pt x="491251" y="1346269"/>
                  <a:pt x="618301" y="1357045"/>
                  <a:pt x="635000" y="1358900"/>
                </a:cubicBezTo>
                <a:cubicBezTo>
                  <a:pt x="875773" y="1419093"/>
                  <a:pt x="856936" y="1419442"/>
                  <a:pt x="1320800" y="1346200"/>
                </a:cubicBezTo>
                <a:cubicBezTo>
                  <a:pt x="1362195" y="1339664"/>
                  <a:pt x="1386454" y="1292169"/>
                  <a:pt x="1409700" y="1257300"/>
                </a:cubicBezTo>
                <a:cubicBezTo>
                  <a:pt x="1439517" y="1212575"/>
                  <a:pt x="1466374" y="1179115"/>
                  <a:pt x="1485900" y="1130300"/>
                </a:cubicBezTo>
                <a:cubicBezTo>
                  <a:pt x="1495844" y="1105441"/>
                  <a:pt x="1511300" y="1054100"/>
                  <a:pt x="1511300" y="1054100"/>
                </a:cubicBezTo>
                <a:cubicBezTo>
                  <a:pt x="1519767" y="990600"/>
                  <a:pt x="1526168" y="926790"/>
                  <a:pt x="1536700" y="863600"/>
                </a:cubicBezTo>
                <a:cubicBezTo>
                  <a:pt x="1538901" y="850395"/>
                  <a:pt x="1549400" y="838887"/>
                  <a:pt x="1549400" y="825500"/>
                </a:cubicBezTo>
                <a:cubicBezTo>
                  <a:pt x="1549400" y="632931"/>
                  <a:pt x="1550825" y="716188"/>
                  <a:pt x="1524000" y="622300"/>
                </a:cubicBezTo>
                <a:cubicBezTo>
                  <a:pt x="1515959" y="594155"/>
                  <a:pt x="1504476" y="529230"/>
                  <a:pt x="1485900" y="508000"/>
                </a:cubicBezTo>
                <a:cubicBezTo>
                  <a:pt x="1469645" y="489423"/>
                  <a:pt x="1443332" y="482983"/>
                  <a:pt x="1422400" y="469900"/>
                </a:cubicBezTo>
                <a:cubicBezTo>
                  <a:pt x="1350597" y="425023"/>
                  <a:pt x="1420217" y="462459"/>
                  <a:pt x="1333500" y="419100"/>
                </a:cubicBezTo>
                <a:cubicBezTo>
                  <a:pt x="1262263" y="312244"/>
                  <a:pt x="1363842" y="475905"/>
                  <a:pt x="1295400" y="304800"/>
                </a:cubicBezTo>
                <a:cubicBezTo>
                  <a:pt x="1287539" y="285147"/>
                  <a:pt x="1270000" y="270933"/>
                  <a:pt x="1257300" y="254000"/>
                </a:cubicBezTo>
                <a:cubicBezTo>
                  <a:pt x="1219993" y="142080"/>
                  <a:pt x="1252002" y="208836"/>
                  <a:pt x="1181100" y="114300"/>
                </a:cubicBezTo>
                <a:cubicBezTo>
                  <a:pt x="1150162" y="73049"/>
                  <a:pt x="1159309" y="65304"/>
                  <a:pt x="1104900" y="38100"/>
                </a:cubicBezTo>
                <a:cubicBezTo>
                  <a:pt x="1089288" y="30294"/>
                  <a:pt x="1071033" y="29633"/>
                  <a:pt x="1054100" y="25400"/>
                </a:cubicBezTo>
                <a:cubicBezTo>
                  <a:pt x="1041400" y="16933"/>
                  <a:pt x="1031264" y="0"/>
                  <a:pt x="1016000" y="0"/>
                </a:cubicBezTo>
                <a:cubicBezTo>
                  <a:pt x="916623" y="0"/>
                  <a:pt x="909863" y="11491"/>
                  <a:pt x="850900" y="50800"/>
                </a:cubicBezTo>
                <a:cubicBezTo>
                  <a:pt x="754191" y="31458"/>
                  <a:pt x="734483" y="40217"/>
                  <a:pt x="711200" y="38100"/>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a:stCxn id="9" idx="2"/>
            <a:endCxn id="9" idx="21"/>
          </p:cNvCxnSpPr>
          <p:nvPr/>
        </p:nvCxnSpPr>
        <p:spPr>
          <a:xfrm>
            <a:off x="1079500" y="4152900"/>
            <a:ext cx="139700" cy="128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9" idx="12"/>
            <a:endCxn id="9" idx="31"/>
          </p:cNvCxnSpPr>
          <p:nvPr/>
        </p:nvCxnSpPr>
        <p:spPr>
          <a:xfrm flipV="1">
            <a:off x="609600" y="4495800"/>
            <a:ext cx="1308100" cy="41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9" idx="28"/>
            <a:endCxn id="9" idx="8"/>
          </p:cNvCxnSpPr>
          <p:nvPr/>
        </p:nvCxnSpPr>
        <p:spPr>
          <a:xfrm flipH="1" flipV="1">
            <a:off x="635000" y="4495800"/>
            <a:ext cx="1473200" cy="20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9" idx="26"/>
            <a:endCxn id="9" idx="16"/>
          </p:cNvCxnSpPr>
          <p:nvPr/>
        </p:nvCxnSpPr>
        <p:spPr>
          <a:xfrm flipH="1">
            <a:off x="736600" y="4940300"/>
            <a:ext cx="1384300" cy="317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 idx="36"/>
            <a:endCxn id="9" idx="22"/>
          </p:cNvCxnSpPr>
          <p:nvPr/>
        </p:nvCxnSpPr>
        <p:spPr>
          <a:xfrm>
            <a:off x="1638300" y="4102100"/>
            <a:ext cx="266700"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9" idx="0"/>
          </p:cNvCxnSpPr>
          <p:nvPr/>
        </p:nvCxnSpPr>
        <p:spPr>
          <a:xfrm>
            <a:off x="1295400" y="4114800"/>
            <a:ext cx="279400" cy="140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 idx="24"/>
            <a:endCxn id="9" idx="11"/>
          </p:cNvCxnSpPr>
          <p:nvPr/>
        </p:nvCxnSpPr>
        <p:spPr>
          <a:xfrm flipH="1" flipV="1">
            <a:off x="584200" y="4648200"/>
            <a:ext cx="1485900" cy="55880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Freeform 102"/>
          <p:cNvSpPr/>
          <p:nvPr/>
        </p:nvSpPr>
        <p:spPr>
          <a:xfrm>
            <a:off x="722616" y="4254500"/>
            <a:ext cx="1283984" cy="1054100"/>
          </a:xfrm>
          <a:custGeom>
            <a:avLst/>
            <a:gdLst>
              <a:gd name="connsiteX0" fmla="*/ 1093484 w 1283984"/>
              <a:gd name="connsiteY0" fmla="*/ 0 h 1054100"/>
              <a:gd name="connsiteX1" fmla="*/ 1284 w 1283984"/>
              <a:gd name="connsiteY1" fmla="*/ 901700 h 1054100"/>
              <a:gd name="connsiteX2" fmla="*/ 1283984 w 1283984"/>
              <a:gd name="connsiteY2" fmla="*/ 1054100 h 1054100"/>
            </a:gdLst>
            <a:ahLst/>
            <a:cxnLst>
              <a:cxn ang="0">
                <a:pos x="connsiteX0" y="connsiteY0"/>
              </a:cxn>
              <a:cxn ang="0">
                <a:pos x="connsiteX1" y="connsiteY1"/>
              </a:cxn>
              <a:cxn ang="0">
                <a:pos x="connsiteX2" y="connsiteY2"/>
              </a:cxn>
            </a:cxnLst>
            <a:rect l="l" t="t" r="r" b="b"/>
            <a:pathLst>
              <a:path w="1283984" h="1054100">
                <a:moveTo>
                  <a:pt x="1093484" y="0"/>
                </a:moveTo>
                <a:cubicBezTo>
                  <a:pt x="531509" y="363008"/>
                  <a:pt x="-30466" y="726017"/>
                  <a:pt x="1284" y="901700"/>
                </a:cubicBezTo>
                <a:cubicBezTo>
                  <a:pt x="33034" y="1077383"/>
                  <a:pt x="1070201" y="1030817"/>
                  <a:pt x="1283984" y="10541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Freeform 108"/>
          <p:cNvSpPr/>
          <p:nvPr/>
        </p:nvSpPr>
        <p:spPr>
          <a:xfrm>
            <a:off x="644960" y="4178300"/>
            <a:ext cx="485340" cy="368848"/>
          </a:xfrm>
          <a:custGeom>
            <a:avLst/>
            <a:gdLst>
              <a:gd name="connsiteX0" fmla="*/ 421840 w 485340"/>
              <a:gd name="connsiteY0" fmla="*/ 0 h 368848"/>
              <a:gd name="connsiteX1" fmla="*/ 421840 w 485340"/>
              <a:gd name="connsiteY1" fmla="*/ 0 h 368848"/>
              <a:gd name="connsiteX2" fmla="*/ 434540 w 485340"/>
              <a:gd name="connsiteY2" fmla="*/ 114300 h 368848"/>
              <a:gd name="connsiteX3" fmla="*/ 459940 w 485340"/>
              <a:gd name="connsiteY3" fmla="*/ 190500 h 368848"/>
              <a:gd name="connsiteX4" fmla="*/ 485340 w 485340"/>
              <a:gd name="connsiteY4" fmla="*/ 342900 h 368848"/>
              <a:gd name="connsiteX5" fmla="*/ 447240 w 485340"/>
              <a:gd name="connsiteY5" fmla="*/ 368300 h 368848"/>
              <a:gd name="connsiteX6" fmla="*/ 231340 w 485340"/>
              <a:gd name="connsiteY6" fmla="*/ 342900 h 368848"/>
              <a:gd name="connsiteX7" fmla="*/ 193240 w 485340"/>
              <a:gd name="connsiteY7" fmla="*/ 317500 h 368848"/>
              <a:gd name="connsiteX8" fmla="*/ 53540 w 485340"/>
              <a:gd name="connsiteY8" fmla="*/ 330200 h 368848"/>
              <a:gd name="connsiteX9" fmla="*/ 2740 w 485340"/>
              <a:gd name="connsiteY9" fmla="*/ 317500 h 368848"/>
              <a:gd name="connsiteX10" fmla="*/ 15440 w 485340"/>
              <a:gd name="connsiteY10" fmla="*/ 279400 h 368848"/>
              <a:gd name="connsiteX11" fmla="*/ 53540 w 485340"/>
              <a:gd name="connsiteY11" fmla="*/ 266700 h 368848"/>
              <a:gd name="connsiteX12" fmla="*/ 91640 w 485340"/>
              <a:gd name="connsiteY12" fmla="*/ 241300 h 368848"/>
              <a:gd name="connsiteX13" fmla="*/ 180540 w 485340"/>
              <a:gd name="connsiteY13" fmla="*/ 165100 h 368848"/>
              <a:gd name="connsiteX14" fmla="*/ 205940 w 485340"/>
              <a:gd name="connsiteY14" fmla="*/ 127000 h 368848"/>
              <a:gd name="connsiteX15" fmla="*/ 269440 w 485340"/>
              <a:gd name="connsiteY15" fmla="*/ 114300 h 368848"/>
              <a:gd name="connsiteX16" fmla="*/ 307540 w 485340"/>
              <a:gd name="connsiteY16" fmla="*/ 88900 h 368848"/>
              <a:gd name="connsiteX17" fmla="*/ 332940 w 485340"/>
              <a:gd name="connsiteY17" fmla="*/ 50800 h 368848"/>
              <a:gd name="connsiteX18" fmla="*/ 421840 w 485340"/>
              <a:gd name="connsiteY18" fmla="*/ 0 h 36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340" h="368848">
                <a:moveTo>
                  <a:pt x="421840" y="0"/>
                </a:moveTo>
                <a:lnTo>
                  <a:pt x="421840" y="0"/>
                </a:lnTo>
                <a:cubicBezTo>
                  <a:pt x="426073" y="38100"/>
                  <a:pt x="427022" y="76710"/>
                  <a:pt x="434540" y="114300"/>
                </a:cubicBezTo>
                <a:cubicBezTo>
                  <a:pt x="439791" y="140554"/>
                  <a:pt x="454689" y="164246"/>
                  <a:pt x="459940" y="190500"/>
                </a:cubicBezTo>
                <a:cubicBezTo>
                  <a:pt x="478511" y="283353"/>
                  <a:pt x="469587" y="232631"/>
                  <a:pt x="485340" y="342900"/>
                </a:cubicBezTo>
                <a:cubicBezTo>
                  <a:pt x="472640" y="351367"/>
                  <a:pt x="462477" y="367404"/>
                  <a:pt x="447240" y="368300"/>
                </a:cubicBezTo>
                <a:cubicBezTo>
                  <a:pt x="425695" y="369567"/>
                  <a:pt x="287595" y="371028"/>
                  <a:pt x="231340" y="342900"/>
                </a:cubicBezTo>
                <a:cubicBezTo>
                  <a:pt x="217688" y="336074"/>
                  <a:pt x="205940" y="325967"/>
                  <a:pt x="193240" y="317500"/>
                </a:cubicBezTo>
                <a:cubicBezTo>
                  <a:pt x="146673" y="321733"/>
                  <a:pt x="100299" y="330200"/>
                  <a:pt x="53540" y="330200"/>
                </a:cubicBezTo>
                <a:cubicBezTo>
                  <a:pt x="36086" y="330200"/>
                  <a:pt x="13213" y="331464"/>
                  <a:pt x="2740" y="317500"/>
                </a:cubicBezTo>
                <a:cubicBezTo>
                  <a:pt x="-5292" y="306790"/>
                  <a:pt x="5974" y="288866"/>
                  <a:pt x="15440" y="279400"/>
                </a:cubicBezTo>
                <a:cubicBezTo>
                  <a:pt x="24906" y="269934"/>
                  <a:pt x="41566" y="272687"/>
                  <a:pt x="53540" y="266700"/>
                </a:cubicBezTo>
                <a:cubicBezTo>
                  <a:pt x="67192" y="259874"/>
                  <a:pt x="80847" y="252093"/>
                  <a:pt x="91640" y="241300"/>
                </a:cubicBezTo>
                <a:cubicBezTo>
                  <a:pt x="174072" y="158868"/>
                  <a:pt x="81316" y="214712"/>
                  <a:pt x="180540" y="165100"/>
                </a:cubicBezTo>
                <a:cubicBezTo>
                  <a:pt x="189007" y="152400"/>
                  <a:pt x="192688" y="134573"/>
                  <a:pt x="205940" y="127000"/>
                </a:cubicBezTo>
                <a:cubicBezTo>
                  <a:pt x="224682" y="116290"/>
                  <a:pt x="249229" y="121879"/>
                  <a:pt x="269440" y="114300"/>
                </a:cubicBezTo>
                <a:cubicBezTo>
                  <a:pt x="283732" y="108941"/>
                  <a:pt x="294840" y="97367"/>
                  <a:pt x="307540" y="88900"/>
                </a:cubicBezTo>
                <a:cubicBezTo>
                  <a:pt x="316007" y="76200"/>
                  <a:pt x="319997" y="58890"/>
                  <a:pt x="332940" y="50800"/>
                </a:cubicBezTo>
                <a:cubicBezTo>
                  <a:pt x="375722" y="24061"/>
                  <a:pt x="407023" y="8467"/>
                  <a:pt x="421840" y="0"/>
                </a:cubicBezTo>
                <a:close/>
              </a:path>
            </a:pathLst>
          </a:cu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Decision 52"/>
          <p:cNvSpPr/>
          <p:nvPr/>
        </p:nvSpPr>
        <p:spPr>
          <a:xfrm>
            <a:off x="1447800" y="2514600"/>
            <a:ext cx="2679700" cy="15240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IsSmall</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55" name="Elbow Connector 54"/>
          <p:cNvCxnSpPr/>
          <p:nvPr/>
        </p:nvCxnSpPr>
        <p:spPr>
          <a:xfrm rot="5400000" flipH="1" flipV="1">
            <a:off x="546100" y="3492500"/>
            <a:ext cx="1104900" cy="8255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3" idx="3"/>
          </p:cNvCxnSpPr>
          <p:nvPr/>
        </p:nvCxnSpPr>
        <p:spPr>
          <a:xfrm>
            <a:off x="4127500" y="3276600"/>
            <a:ext cx="901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038600" y="2819400"/>
            <a:ext cx="914400" cy="381000"/>
          </a:xfrm>
          <a:prstGeom prst="rect">
            <a:avLst/>
          </a:prstGeom>
          <a:noFill/>
        </p:spPr>
        <p:txBody>
          <a:bodyPr wrap="square" rtlCol="0">
            <a:spAutoFit/>
          </a:bodyPr>
          <a:lstStyle/>
          <a:p>
            <a:pPr algn="ctr"/>
            <a:r>
              <a:rPr lang="en-US" b="1" i="1" u="sng" dirty="0" smtClean="0"/>
              <a:t>YES</a:t>
            </a:r>
            <a:endParaRPr lang="en-US" b="1" i="1" u="sng" dirty="0"/>
          </a:p>
        </p:txBody>
      </p:sp>
      <p:sp>
        <p:nvSpPr>
          <p:cNvPr id="28" name="TextBox 27"/>
          <p:cNvSpPr txBox="1"/>
          <p:nvPr/>
        </p:nvSpPr>
        <p:spPr>
          <a:xfrm>
            <a:off x="5029200" y="2743200"/>
            <a:ext cx="3048000" cy="1200329"/>
          </a:xfrm>
          <a:prstGeom prst="rect">
            <a:avLst/>
          </a:prstGeom>
          <a:noFill/>
          <a:ln>
            <a:solidFill>
              <a:schemeClr val="tx2"/>
            </a:solidFill>
          </a:ln>
        </p:spPr>
        <p:txBody>
          <a:bodyPr wrap="square" rtlCol="0">
            <a:spAutoFit/>
          </a:bodyPr>
          <a:lstStyle/>
          <a:p>
            <a:r>
              <a:rPr lang="en-US" dirty="0" smtClean="0"/>
              <a:t>Select a solution randomly with probability “c” from the partition. If no solution is picked, return Failure</a:t>
            </a:r>
            <a:endParaRPr lang="en-US" dirty="0"/>
          </a:p>
        </p:txBody>
      </p:sp>
      <p:sp>
        <p:nvSpPr>
          <p:cNvPr id="18" name="Slide Number Placeholder 17"/>
          <p:cNvSpPr>
            <a:spLocks noGrp="1"/>
          </p:cNvSpPr>
          <p:nvPr>
            <p:ph type="sldNum" sz="quarter" idx="12"/>
          </p:nvPr>
        </p:nvSpPr>
        <p:spPr/>
        <p:txBody>
          <a:bodyPr>
            <a:normAutofit fontScale="85000" lnSpcReduction="20000"/>
          </a:bodyPr>
          <a:lstStyle/>
          <a:p>
            <a:fld id="{1AD93096-5B34-4342-9326-69289CEAE4C2}" type="slidenum">
              <a:rPr lang="en-US" smtClean="0"/>
              <a:pPr/>
              <a:t>67</a:t>
            </a:fld>
            <a:endParaRPr lang="en-US" dirty="0">
              <a:solidFill>
                <a:srgbClr val="FFFFFF"/>
              </a:solidFill>
            </a:endParaRPr>
          </a:p>
        </p:txBody>
      </p:sp>
    </p:spTree>
    <p:extLst>
      <p:ext uri="{BB962C8B-B14F-4D97-AF65-F5344CB8AC3E}">
        <p14:creationId xmlns:p14="http://schemas.microsoft.com/office/powerpoint/2010/main" val="500393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3"/>
                                        </p:tgtEl>
                                        <p:attrNameLst>
                                          <p:attrName>style.color</p:attrName>
                                        </p:attrNameLst>
                                      </p:cBhvr>
                                      <p:by>
                                        <p:hsl h="7200000" s="0" l="0"/>
                                      </p:by>
                                    </p:animClr>
                                    <p:animClr clrSpc="hsl" dir="cw">
                                      <p:cBhvr>
                                        <p:cTn id="7" dur="500" fill="hold"/>
                                        <p:tgtEl>
                                          <p:spTgt spid="53"/>
                                        </p:tgtEl>
                                        <p:attrNameLst>
                                          <p:attrName>fillcolor</p:attrName>
                                        </p:attrNameLst>
                                      </p:cBhvr>
                                      <p:by>
                                        <p:hsl h="7200000" s="0" l="0"/>
                                      </p:by>
                                    </p:animClr>
                                    <p:animClr clrSpc="hsl" dir="cw">
                                      <p:cBhvr>
                                        <p:cTn id="8" dur="500" fill="hold"/>
                                        <p:tgtEl>
                                          <p:spTgt spid="53"/>
                                        </p:tgtEl>
                                        <p:attrNameLst>
                                          <p:attrName>stroke.color</p:attrName>
                                        </p:attrNameLst>
                                      </p:cBhvr>
                                      <p:by>
                                        <p:hsl h="7200000" s="0" l="0"/>
                                      </p:by>
                                    </p:animClr>
                                    <p:set>
                                      <p:cBhvr>
                                        <p:cTn id="9" dur="500" fill="hold"/>
                                        <p:tgtEl>
                                          <p:spTgt spid="53"/>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55"/>
                                        </p:tgtEl>
                                        <p:attrNameLst>
                                          <p:attrName>style.color</p:attrName>
                                        </p:attrNameLst>
                                      </p:cBhvr>
                                      <p:by>
                                        <p:hsl h="7200000" s="0" l="0"/>
                                      </p:by>
                                    </p:animClr>
                                    <p:animClr clrSpc="hsl" dir="cw">
                                      <p:cBhvr>
                                        <p:cTn id="12" dur="500" fill="hold"/>
                                        <p:tgtEl>
                                          <p:spTgt spid="55"/>
                                        </p:tgtEl>
                                        <p:attrNameLst>
                                          <p:attrName>fillcolor</p:attrName>
                                        </p:attrNameLst>
                                      </p:cBhvr>
                                      <p:by>
                                        <p:hsl h="7200000" s="0" l="0"/>
                                      </p:by>
                                    </p:animClr>
                                    <p:animClr clrSpc="hsl" dir="cw">
                                      <p:cBhvr>
                                        <p:cTn id="13" dur="500" fill="hold"/>
                                        <p:tgtEl>
                                          <p:spTgt spid="55"/>
                                        </p:tgtEl>
                                        <p:attrNameLst>
                                          <p:attrName>stroke.color</p:attrName>
                                        </p:attrNameLst>
                                      </p:cBhvr>
                                      <p:by>
                                        <p:hsl h="7200000" s="0" l="0"/>
                                      </p:by>
                                    </p:animClr>
                                    <p:set>
                                      <p:cBhvr>
                                        <p:cTn id="14" dur="500" fill="hold"/>
                                        <p:tgtEl>
                                          <p:spTgt spid="55"/>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500" fill="hold"/>
                                        <p:tgtEl>
                                          <p:spTgt spid="56"/>
                                        </p:tgtEl>
                                        <p:attrNameLst>
                                          <p:attrName>style.color</p:attrName>
                                        </p:attrNameLst>
                                      </p:cBhvr>
                                      <p:by>
                                        <p:hsl h="7200000" s="0" l="0"/>
                                      </p:by>
                                    </p:animClr>
                                    <p:animClr clrSpc="hsl" dir="cw">
                                      <p:cBhvr>
                                        <p:cTn id="17" dur="500" fill="hold"/>
                                        <p:tgtEl>
                                          <p:spTgt spid="56"/>
                                        </p:tgtEl>
                                        <p:attrNameLst>
                                          <p:attrName>fillcolor</p:attrName>
                                        </p:attrNameLst>
                                      </p:cBhvr>
                                      <p:by>
                                        <p:hsl h="7200000" s="0" l="0"/>
                                      </p:by>
                                    </p:animClr>
                                    <p:animClr clrSpc="hsl" dir="cw">
                                      <p:cBhvr>
                                        <p:cTn id="18" dur="500" fill="hold"/>
                                        <p:tgtEl>
                                          <p:spTgt spid="56"/>
                                        </p:tgtEl>
                                        <p:attrNameLst>
                                          <p:attrName>stroke.color</p:attrName>
                                        </p:attrNameLst>
                                      </p:cBhvr>
                                      <p:by>
                                        <p:hsl h="7200000" s="0" l="0"/>
                                      </p:by>
                                    </p:animClr>
                                    <p:set>
                                      <p:cBhvr>
                                        <p:cTn id="19" dur="500" fill="hold"/>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1905000"/>
            <a:ext cx="3581400" cy="477054"/>
          </a:xfrm>
          <a:prstGeom prst="rect">
            <a:avLst/>
          </a:prstGeom>
          <a:noFill/>
        </p:spPr>
        <p:txBody>
          <a:bodyPr wrap="square" rtlCol="0">
            <a:spAutoFit/>
          </a:bodyPr>
          <a:lstStyle/>
          <a:p>
            <a:r>
              <a:rPr lang="en-US" sz="2500" dirty="0" smtClean="0"/>
              <a:t>Set of Constraints</a:t>
            </a:r>
            <a:endParaRPr lang="en-US" sz="2500" dirty="0"/>
          </a:p>
        </p:txBody>
      </p:sp>
      <p:sp>
        <p:nvSpPr>
          <p:cNvPr id="9" name="TextBox 8"/>
          <p:cNvSpPr txBox="1"/>
          <p:nvPr/>
        </p:nvSpPr>
        <p:spPr>
          <a:xfrm>
            <a:off x="2514600" y="2743200"/>
            <a:ext cx="3276600" cy="369332"/>
          </a:xfrm>
          <a:prstGeom prst="rect">
            <a:avLst/>
          </a:prstGeom>
          <a:noFill/>
        </p:spPr>
        <p:txBody>
          <a:bodyPr wrap="square" rtlCol="0">
            <a:spAutoFit/>
          </a:bodyPr>
          <a:lstStyle/>
          <a:p>
            <a:endParaRPr lang="en-US" dirty="0"/>
          </a:p>
        </p:txBody>
      </p:sp>
      <p:sp>
        <p:nvSpPr>
          <p:cNvPr id="19" name="TextBox 18"/>
          <p:cNvSpPr txBox="1"/>
          <p:nvPr/>
        </p:nvSpPr>
        <p:spPr>
          <a:xfrm>
            <a:off x="533400" y="4572000"/>
            <a:ext cx="8458200" cy="861774"/>
          </a:xfrm>
          <a:prstGeom prst="rect">
            <a:avLst/>
          </a:prstGeom>
          <a:noFill/>
        </p:spPr>
        <p:txBody>
          <a:bodyPr wrap="square" rtlCol="0">
            <a:spAutoFit/>
          </a:bodyPr>
          <a:lstStyle/>
          <a:p>
            <a:r>
              <a:rPr lang="en-US" sz="2500" b="1" dirty="0" smtClean="0"/>
              <a:t>Given a SAT formula, can one uniformly sample solutions without enumerating all solutions</a:t>
            </a:r>
            <a:endParaRPr lang="en-US" sz="2500" b="1" dirty="0"/>
          </a:p>
        </p:txBody>
      </p:sp>
      <p:sp>
        <p:nvSpPr>
          <p:cNvPr id="20" name="TextBox 19"/>
          <p:cNvSpPr txBox="1"/>
          <p:nvPr/>
        </p:nvSpPr>
        <p:spPr>
          <a:xfrm>
            <a:off x="2260600" y="3276600"/>
            <a:ext cx="1828800" cy="477054"/>
          </a:xfrm>
          <a:prstGeom prst="rect">
            <a:avLst/>
          </a:prstGeom>
          <a:noFill/>
        </p:spPr>
        <p:txBody>
          <a:bodyPr wrap="square" rtlCol="0">
            <a:spAutoFit/>
          </a:bodyPr>
          <a:lstStyle/>
          <a:p>
            <a:pPr algn="ctr"/>
            <a:r>
              <a:rPr lang="en-US" sz="2500" dirty="0" smtClean="0"/>
              <a:t>SAT Formula</a:t>
            </a:r>
            <a:endParaRPr lang="en-US" sz="2500" dirty="0"/>
          </a:p>
        </p:txBody>
      </p:sp>
      <p:cxnSp>
        <p:nvCxnSpPr>
          <p:cNvPr id="22" name="Straight Arrow Connector 21"/>
          <p:cNvCxnSpPr/>
          <p:nvPr/>
        </p:nvCxnSpPr>
        <p:spPr>
          <a:xfrm>
            <a:off x="3048000" y="2286000"/>
            <a:ext cx="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048000" y="36576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6530" y="6045200"/>
            <a:ext cx="9266930"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              Uniform Generation of SAT-Witnesses</a:t>
            </a:r>
            <a:endParaRPr lang="en-US" sz="3600" b="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10" name="Slide Number Placeholder 9"/>
          <p:cNvSpPr>
            <a:spLocks noGrp="1"/>
          </p:cNvSpPr>
          <p:nvPr>
            <p:ph type="sldNum" sz="quarter" idx="12"/>
          </p:nvPr>
        </p:nvSpPr>
        <p:spPr/>
        <p:txBody>
          <a:bodyPr>
            <a:normAutofit fontScale="85000" lnSpcReduction="20000"/>
          </a:bodyPr>
          <a:lstStyle/>
          <a:p>
            <a:fld id="{1AD93096-5B34-4342-9326-69289CEAE4C2}" type="slidenum">
              <a:rPr lang="en-US" smtClean="0"/>
              <a:pPr/>
              <a:t>6</a:t>
            </a:fld>
            <a:endParaRPr lang="en-US" dirty="0">
              <a:solidFill>
                <a:srgbClr val="FFFFFF"/>
              </a:solidFill>
            </a:endParaRPr>
          </a:p>
        </p:txBody>
      </p:sp>
      <p:sp>
        <p:nvSpPr>
          <p:cNvPr id="12" name="Title 1"/>
          <p:cNvSpPr>
            <a:spLocks noGrp="1"/>
          </p:cNvSpPr>
          <p:nvPr>
            <p:ph type="title"/>
          </p:nvPr>
        </p:nvSpPr>
        <p:spPr>
          <a:xfrm>
            <a:off x="0" y="228600"/>
            <a:ext cx="9138972" cy="990600"/>
          </a:xfrm>
        </p:spPr>
        <p:txBody>
          <a:bodyPr>
            <a:normAutofit/>
          </a:bodyPr>
          <a:lstStyle/>
          <a:p>
            <a:r>
              <a:rPr lang="en-US" dirty="0" smtClean="0"/>
              <a:t>Uniform Generation of SAT-Witnesses</a:t>
            </a:r>
            <a:endParaRPr lang="en-US" dirty="0"/>
          </a:p>
        </p:txBody>
      </p:sp>
    </p:spTree>
    <p:extLst>
      <p:ext uri="{BB962C8B-B14F-4D97-AF65-F5344CB8AC3E}">
        <p14:creationId xmlns:p14="http://schemas.microsoft.com/office/powerpoint/2010/main" val="42896468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1905000"/>
            <a:ext cx="3581400" cy="477054"/>
          </a:xfrm>
          <a:prstGeom prst="rect">
            <a:avLst/>
          </a:prstGeom>
          <a:noFill/>
        </p:spPr>
        <p:txBody>
          <a:bodyPr wrap="square" rtlCol="0">
            <a:spAutoFit/>
          </a:bodyPr>
          <a:lstStyle/>
          <a:p>
            <a:r>
              <a:rPr lang="en-US" sz="2500" dirty="0" smtClean="0"/>
              <a:t>Set of Constraints</a:t>
            </a:r>
            <a:endParaRPr lang="en-US" sz="2500" dirty="0"/>
          </a:p>
        </p:txBody>
      </p:sp>
      <p:sp>
        <p:nvSpPr>
          <p:cNvPr id="9" name="TextBox 8"/>
          <p:cNvSpPr txBox="1"/>
          <p:nvPr/>
        </p:nvSpPr>
        <p:spPr>
          <a:xfrm>
            <a:off x="2514600" y="2743200"/>
            <a:ext cx="3276600" cy="369332"/>
          </a:xfrm>
          <a:prstGeom prst="rect">
            <a:avLst/>
          </a:prstGeom>
          <a:noFill/>
        </p:spPr>
        <p:txBody>
          <a:bodyPr wrap="square" rtlCol="0">
            <a:spAutoFit/>
          </a:bodyPr>
          <a:lstStyle/>
          <a:p>
            <a:endParaRPr lang="en-US" dirty="0"/>
          </a:p>
        </p:txBody>
      </p:sp>
      <p:sp>
        <p:nvSpPr>
          <p:cNvPr id="19" name="TextBox 18"/>
          <p:cNvSpPr txBox="1"/>
          <p:nvPr/>
        </p:nvSpPr>
        <p:spPr>
          <a:xfrm>
            <a:off x="533400" y="4572000"/>
            <a:ext cx="8382000" cy="1246495"/>
          </a:xfrm>
          <a:prstGeom prst="rect">
            <a:avLst/>
          </a:prstGeom>
          <a:noFill/>
        </p:spPr>
        <p:txBody>
          <a:bodyPr wrap="square" rtlCol="0">
            <a:spAutoFit/>
          </a:bodyPr>
          <a:lstStyle/>
          <a:p>
            <a:r>
              <a:rPr lang="en-US" sz="2500" b="1" dirty="0" smtClean="0"/>
              <a:t>Given a SAT formula, can one uniformly sample solutions without enumerating all solutions while scaling to real world problems? </a:t>
            </a:r>
            <a:endParaRPr lang="en-US" sz="2500" b="1" dirty="0"/>
          </a:p>
        </p:txBody>
      </p:sp>
      <p:sp>
        <p:nvSpPr>
          <p:cNvPr id="20" name="TextBox 19"/>
          <p:cNvSpPr txBox="1"/>
          <p:nvPr/>
        </p:nvSpPr>
        <p:spPr>
          <a:xfrm>
            <a:off x="2260600" y="3276600"/>
            <a:ext cx="1828800" cy="477054"/>
          </a:xfrm>
          <a:prstGeom prst="rect">
            <a:avLst/>
          </a:prstGeom>
          <a:noFill/>
        </p:spPr>
        <p:txBody>
          <a:bodyPr wrap="square" rtlCol="0">
            <a:spAutoFit/>
          </a:bodyPr>
          <a:lstStyle/>
          <a:p>
            <a:pPr algn="ctr"/>
            <a:r>
              <a:rPr lang="en-US" sz="2500" dirty="0" smtClean="0"/>
              <a:t>SAT Formula</a:t>
            </a:r>
            <a:endParaRPr lang="en-US" sz="2500" dirty="0"/>
          </a:p>
        </p:txBody>
      </p:sp>
      <p:cxnSp>
        <p:nvCxnSpPr>
          <p:cNvPr id="22" name="Straight Arrow Connector 21"/>
          <p:cNvCxnSpPr/>
          <p:nvPr/>
        </p:nvCxnSpPr>
        <p:spPr>
          <a:xfrm>
            <a:off x="3048000" y="2286000"/>
            <a:ext cx="0" cy="1066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048000" y="36576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0" y="6038165"/>
            <a:ext cx="9146554"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Scalable Uniform Generation of SAT-Witnesses</a:t>
            </a:r>
            <a:endParaRPr lang="en-US" sz="3600" b="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10" name="Slide Number Placeholder 9"/>
          <p:cNvSpPr>
            <a:spLocks noGrp="1"/>
          </p:cNvSpPr>
          <p:nvPr>
            <p:ph type="sldNum" sz="quarter" idx="12"/>
          </p:nvPr>
        </p:nvSpPr>
        <p:spPr/>
        <p:txBody>
          <a:bodyPr>
            <a:normAutofit fontScale="85000" lnSpcReduction="20000"/>
          </a:bodyPr>
          <a:lstStyle/>
          <a:p>
            <a:fld id="{1AD93096-5B34-4342-9326-69289CEAE4C2}" type="slidenum">
              <a:rPr lang="en-US" smtClean="0"/>
              <a:pPr/>
              <a:t>7</a:t>
            </a:fld>
            <a:endParaRPr lang="en-US" dirty="0">
              <a:solidFill>
                <a:srgbClr val="FFFFFF"/>
              </a:solidFill>
            </a:endParaRPr>
          </a:p>
        </p:txBody>
      </p:sp>
      <p:sp>
        <p:nvSpPr>
          <p:cNvPr id="12" name="Title 1"/>
          <p:cNvSpPr>
            <a:spLocks noGrp="1"/>
          </p:cNvSpPr>
          <p:nvPr>
            <p:ph type="title"/>
          </p:nvPr>
        </p:nvSpPr>
        <p:spPr>
          <a:xfrm>
            <a:off x="0" y="228600"/>
            <a:ext cx="9138972" cy="990600"/>
          </a:xfrm>
        </p:spPr>
        <p:txBody>
          <a:bodyPr>
            <a:normAutofit/>
          </a:bodyPr>
          <a:lstStyle/>
          <a:p>
            <a:r>
              <a:rPr lang="en-US" dirty="0" smtClean="0"/>
              <a:t>Uniform Generation of SAT-Witnesses</a:t>
            </a:r>
            <a:endParaRPr lang="en-US" dirty="0"/>
          </a:p>
        </p:txBody>
      </p:sp>
    </p:spTree>
    <p:extLst>
      <p:ext uri="{BB962C8B-B14F-4D97-AF65-F5344CB8AC3E}">
        <p14:creationId xmlns:p14="http://schemas.microsoft.com/office/powerpoint/2010/main" val="2639355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D93096-5B34-4342-9326-69289CEAE4C2}" type="slidenum">
              <a:rPr lang="en-US" smtClean="0"/>
              <a:pPr/>
              <a:t>8</a:t>
            </a:fld>
            <a:endParaRPr lang="en-US" dirty="0">
              <a:solidFill>
                <a:srgbClr val="FFFFFF"/>
              </a:solidFill>
            </a:endParaRPr>
          </a:p>
        </p:txBody>
      </p:sp>
      <p:sp>
        <p:nvSpPr>
          <p:cNvPr id="4" name="Content Placeholder 3"/>
          <p:cNvSpPr>
            <a:spLocks noGrp="1"/>
          </p:cNvSpPr>
          <p:nvPr>
            <p:ph sz="quarter" idx="1"/>
          </p:nvPr>
        </p:nvSpPr>
        <p:spPr>
          <a:xfrm>
            <a:off x="533400" y="2057400"/>
            <a:ext cx="8153400" cy="3276600"/>
          </a:xfrm>
        </p:spPr>
        <p:txBody>
          <a:bodyPr>
            <a:normAutofit/>
          </a:bodyPr>
          <a:lstStyle/>
          <a:p>
            <a:r>
              <a:rPr lang="en-US" sz="3600" dirty="0" smtClean="0"/>
              <a:t>Uniform Generation of SAT-witnesses</a:t>
            </a:r>
          </a:p>
          <a:p>
            <a:pPr marL="0" indent="0">
              <a:buNone/>
            </a:pPr>
            <a:endParaRPr lang="en-US" sz="3600" dirty="0" smtClean="0"/>
          </a:p>
          <a:p>
            <a:r>
              <a:rPr lang="en-US" sz="3600" smtClean="0"/>
              <a:t>Approximate Model Counting</a:t>
            </a:r>
            <a:endParaRPr lang="en-US" sz="3600" dirty="0" smtClean="0"/>
          </a:p>
          <a:p>
            <a:pPr marL="0" indent="0">
              <a:buNone/>
            </a:pPr>
            <a:endParaRPr lang="en-US" sz="3600" dirty="0" smtClean="0"/>
          </a:p>
          <a:p>
            <a:r>
              <a:rPr lang="en-US" sz="3600" dirty="0" smtClean="0"/>
              <a:t>Future Directions</a:t>
            </a:r>
            <a:endParaRPr lang="en-US" sz="3600" dirty="0"/>
          </a:p>
        </p:txBody>
      </p:sp>
    </p:spTree>
    <p:extLst>
      <p:ext uri="{BB962C8B-B14F-4D97-AF65-F5344CB8AC3E}">
        <p14:creationId xmlns:p14="http://schemas.microsoft.com/office/powerpoint/2010/main" val="5877278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C10167125999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TC101671259990</Template>
  <TotalTime>0</TotalTime>
  <Words>5292</Words>
  <Application>Microsoft Macintosh PowerPoint</Application>
  <PresentationFormat>On-screen Show (4:3)</PresentationFormat>
  <Paragraphs>715</Paragraphs>
  <Slides>68</Slides>
  <Notes>35</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TC101671259990</vt:lpstr>
      <vt:lpstr>Sampling Techniques for Boolean Satisfiability</vt:lpstr>
      <vt:lpstr>Life in The 21st Century!</vt:lpstr>
      <vt:lpstr>Life in The 21st Century!</vt:lpstr>
      <vt:lpstr>Motivating Example</vt:lpstr>
      <vt:lpstr>Constraints Design</vt:lpstr>
      <vt:lpstr>Uniform Generation of SAT-Witnesses</vt:lpstr>
      <vt:lpstr>Uniform Generation of SAT-Witnesses</vt:lpstr>
      <vt:lpstr>Uniform Generation of SAT-Witnesses</vt:lpstr>
      <vt:lpstr>Overview</vt:lpstr>
      <vt:lpstr>Overview</vt:lpstr>
      <vt:lpstr>Prior Work</vt:lpstr>
      <vt:lpstr>Our Contribution</vt:lpstr>
      <vt:lpstr>Central Idea</vt:lpstr>
      <vt:lpstr>Partitioning into equal “small” cells</vt:lpstr>
      <vt:lpstr>How to Partition?</vt:lpstr>
      <vt:lpstr>Universal Hashing</vt:lpstr>
      <vt:lpstr>Lower Universality      Lower Complexity</vt:lpstr>
      <vt:lpstr>Hashing-Based Approaches</vt:lpstr>
      <vt:lpstr>Scaling to Thousands of Variables</vt:lpstr>
      <vt:lpstr>Scaling to Thousands of Variables</vt:lpstr>
      <vt:lpstr>Highlights</vt:lpstr>
      <vt:lpstr>Strong Theoretical Guarantees</vt:lpstr>
      <vt:lpstr>Strong Theoretical Guarantees  </vt:lpstr>
      <vt:lpstr>Experimental Methodology</vt:lpstr>
      <vt:lpstr>Better Uniformity than State-of-art Generators</vt:lpstr>
      <vt:lpstr>Results : Performance</vt:lpstr>
      <vt:lpstr>Results : Performance</vt:lpstr>
      <vt:lpstr>The Story So Far </vt:lpstr>
      <vt:lpstr>The missing link</vt:lpstr>
      <vt:lpstr>Overview</vt:lpstr>
      <vt:lpstr>What is Model Counting?</vt:lpstr>
      <vt:lpstr>Practical Applications</vt:lpstr>
      <vt:lpstr>But it is hard! </vt:lpstr>
      <vt:lpstr>The Hardness of Model Counting</vt:lpstr>
      <vt:lpstr>The Hardness of Model Counting</vt:lpstr>
      <vt:lpstr>Prior Work</vt:lpstr>
      <vt:lpstr>Approximate Model Counting</vt:lpstr>
      <vt:lpstr>Approximate Model Counting</vt:lpstr>
      <vt:lpstr>Our Contribution</vt:lpstr>
      <vt:lpstr>How do we count?</vt:lpstr>
      <vt:lpstr>Naïve Enumeration: Not Scalable </vt:lpstr>
      <vt:lpstr>Counting through Partitioning</vt:lpstr>
      <vt:lpstr>Counting through Partitioning </vt:lpstr>
      <vt:lpstr>Algorithm in Action</vt:lpstr>
      <vt:lpstr>Algorithm in Action</vt:lpstr>
      <vt:lpstr>Partitioning</vt:lpstr>
      <vt:lpstr>Theoretical Results</vt:lpstr>
      <vt:lpstr>Experimental Methodology</vt:lpstr>
      <vt:lpstr>Results: Performance Comparison</vt:lpstr>
      <vt:lpstr>Results: Performance Comparison</vt:lpstr>
      <vt:lpstr>Can Solve a Large Class of Problems</vt:lpstr>
      <vt:lpstr>Mean Error: Only 4% (allowed: 75%)</vt:lpstr>
      <vt:lpstr>Results: Bounding Counters</vt:lpstr>
      <vt:lpstr>Better Bounds Than Existing Counters</vt:lpstr>
      <vt:lpstr>Overview</vt:lpstr>
      <vt:lpstr>Future Directions</vt:lpstr>
      <vt:lpstr>Collaboration Opportunities</vt:lpstr>
      <vt:lpstr>Key Takeaways</vt:lpstr>
      <vt:lpstr>Publications</vt:lpstr>
      <vt:lpstr>Discussion</vt:lpstr>
      <vt:lpstr>Key Takeaways</vt:lpstr>
      <vt:lpstr>UniWit</vt:lpstr>
      <vt:lpstr>UniWit</vt:lpstr>
      <vt:lpstr>UniWit</vt:lpstr>
      <vt:lpstr>UniWit</vt:lpstr>
      <vt:lpstr>UniWit</vt:lpstr>
      <vt:lpstr>UniWit</vt:lpstr>
      <vt:lpstr>UniWit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presentation</dc:title>
  <dc:creator/>
  <cp:lastModifiedBy/>
  <cp:revision>1</cp:revision>
  <dcterms:modified xsi:type="dcterms:W3CDTF">2013-09-09T16:22:43Z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