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notesSlides/notesSlide12.xml" ContentType="application/vnd.openxmlformats-officedocument.presentationml.notes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Default Extension="wdp" ContentType="image/vnd.ms-photo"/>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72" r:id="rId1"/>
  </p:sldMasterIdLst>
  <p:notesMasterIdLst>
    <p:notesMasterId r:id="rId23"/>
  </p:notesMasterIdLst>
  <p:handoutMasterIdLst>
    <p:handoutMasterId r:id="rId24"/>
  </p:handoutMasterIdLst>
  <p:sldIdLst>
    <p:sldId id="256" r:id="rId2"/>
    <p:sldId id="271" r:id="rId3"/>
    <p:sldId id="286" r:id="rId4"/>
    <p:sldId id="279" r:id="rId5"/>
    <p:sldId id="278" r:id="rId6"/>
    <p:sldId id="257" r:id="rId7"/>
    <p:sldId id="287" r:id="rId8"/>
    <p:sldId id="274" r:id="rId9"/>
    <p:sldId id="266" r:id="rId10"/>
    <p:sldId id="288" r:id="rId11"/>
    <p:sldId id="268" r:id="rId12"/>
    <p:sldId id="269" r:id="rId13"/>
    <p:sldId id="275" r:id="rId14"/>
    <p:sldId id="280" r:id="rId15"/>
    <p:sldId id="276" r:id="rId16"/>
    <p:sldId id="281" r:id="rId17"/>
    <p:sldId id="285" r:id="rId18"/>
    <p:sldId id="283" r:id="rId19"/>
    <p:sldId id="284" r:id="rId20"/>
    <p:sldId id="277" r:id="rId21"/>
    <p:sldId id="26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8210" autoAdjust="0"/>
    <p:restoredTop sz="62671" autoAdjust="0"/>
  </p:normalViewPr>
  <p:slideViewPr>
    <p:cSldViewPr>
      <p:cViewPr varScale="1">
        <p:scale>
          <a:sx n="95" d="100"/>
          <a:sy n="95" d="100"/>
        </p:scale>
        <p:origin x="-2408" y="-11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43D6A5-642F-4844-81E8-5998DE75A2DF}" type="datetimeFigureOut">
              <a:rPr lang="en-US" smtClean="0"/>
              <a:pPr/>
              <a:t>3/11/13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6B38AF-0AD5-F745-84AF-810165937C3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9281F5-F6D7-7743-A9A2-D8636216F811}" type="datetimeFigureOut">
              <a:rPr lang="en-US" smtClean="0"/>
              <a:pPr/>
              <a:t>3/11/13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20A15B-215E-A943-9C7B-B8D80D408090}"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Our</a:t>
            </a:r>
            <a:r>
              <a:rPr lang="en-US" sz="1200" kern="1200" baseline="0" dirty="0" smtClean="0">
                <a:solidFill>
                  <a:schemeClr val="tx1"/>
                </a:solidFill>
                <a:latin typeface="+mn-lt"/>
                <a:ea typeface="+mn-ea"/>
                <a:cs typeface="+mn-cs"/>
              </a:rPr>
              <a:t> goal is unsupervised clustering of documents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were</a:t>
            </a:r>
            <a:r>
              <a:rPr lang="en-US" sz="1200" kern="1200" baseline="0" dirty="0" smtClean="0">
                <a:solidFill>
                  <a:schemeClr val="tx1"/>
                </a:solidFill>
                <a:latin typeface="+mn-lt"/>
                <a:ea typeface="+mn-ea"/>
                <a:cs typeface="+mn-cs"/>
              </a:rPr>
              <a:t> interested in checking if topic models are good for unsupervised clustering: as a preprocessing step for future selection (if its better than not using topic models at all)</a:t>
            </a:r>
          </a:p>
          <a:p>
            <a:r>
              <a:rPr lang="en-US" sz="1200" kern="1200" baseline="0" dirty="0" smtClean="0">
                <a:solidFill>
                  <a:schemeClr val="tx1"/>
                </a:solidFill>
                <a:latin typeface="+mn-lt"/>
                <a:ea typeface="+mn-ea"/>
                <a:cs typeface="+mn-cs"/>
              </a:rPr>
              <a:t>Apart from checking if it is good we also wanted to see if there are better options than traditional version to do it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520A15B-215E-A943-9C7B-B8D80D40809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were curious as to why the three topic models performed as they did. The first thing that we checked was the quality of the topics themselves. In Table 4, we list the top words (by probability) for the topic that is most closely associated with each of the five clusters learned over the 5 Newsgroups data set. The words are given both for “vanilla” LDA, and for the topics learned by using the </a:t>
            </a:r>
            <a:r>
              <a:rPr lang="en-US" sz="1200" kern="1200" dirty="0" err="1" smtClean="0">
                <a:solidFill>
                  <a:schemeClr val="tx1"/>
                </a:solidFill>
                <a:latin typeface="+mn-lt"/>
                <a:ea typeface="+mn-ea"/>
                <a:cs typeface="+mn-cs"/>
              </a:rPr>
              <a:t>MoP</a:t>
            </a:r>
            <a:r>
              <a:rPr lang="en-US" sz="1200" kern="1200" dirty="0" smtClean="0">
                <a:solidFill>
                  <a:schemeClr val="tx1"/>
                </a:solidFill>
                <a:latin typeface="+mn-lt"/>
                <a:ea typeface="+mn-ea"/>
                <a:cs typeface="+mn-cs"/>
              </a:rPr>
              <a:t> model. In the table, words that are seemingly irrelevant to the newsgroup in question are bolded. It is clear that a much higher percentage of the top words associated with the LDA-based topic model were words that had little to do with the newsgroup in question.</a:t>
            </a:r>
            <a:endParaRPr lang="en-US" dirty="0"/>
          </a:p>
        </p:txBody>
      </p:sp>
      <p:sp>
        <p:nvSpPr>
          <p:cNvPr id="4" name="Slide Number Placeholder 3"/>
          <p:cNvSpPr>
            <a:spLocks noGrp="1"/>
          </p:cNvSpPr>
          <p:nvPr>
            <p:ph type="sldNum" sz="quarter" idx="10"/>
          </p:nvPr>
        </p:nvSpPr>
        <p:spPr/>
        <p:txBody>
          <a:bodyPr/>
          <a:lstStyle/>
          <a:p>
            <a:fld id="{9520A15B-215E-A943-9C7B-B8D80D408090}"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But why does LDA underperform, and why are the topics generally poor in this sort of heterogeneous data set? I postulated in the beginning that the Dirichlet prior could be problematic when using LDA as a pre-processing step for clustering data. To examine whether this was a possible explanation for the poor performance, for each cluster, and for each model, we determined the top five topics (that is, the five topics most closely associated with the cluster). We then computed the average prevalence of those five topics in the documents that belonged to the cluster.</a:t>
            </a:r>
          </a:p>
          <a:p>
            <a:r>
              <a:rPr lang="en-US" sz="1200" kern="1200" dirty="0" smtClean="0">
                <a:solidFill>
                  <a:schemeClr val="tx1"/>
                </a:solidFill>
                <a:latin typeface="+mn-lt"/>
                <a:ea typeface="+mn-ea"/>
                <a:cs typeface="+mn-cs"/>
              </a:rPr>
              <a:t>As expected, we found that the </a:t>
            </a:r>
            <a:r>
              <a:rPr lang="en-US" sz="1200" kern="1200" dirty="0" err="1" smtClean="0">
                <a:solidFill>
                  <a:schemeClr val="tx1"/>
                </a:solidFill>
                <a:latin typeface="+mn-lt"/>
                <a:ea typeface="+mn-ea"/>
                <a:cs typeface="+mn-cs"/>
              </a:rPr>
              <a:t>MoP</a:t>
            </a:r>
            <a:r>
              <a:rPr lang="en-US" sz="1200" kern="1200" dirty="0" smtClean="0">
                <a:solidFill>
                  <a:schemeClr val="tx1"/>
                </a:solidFill>
                <a:latin typeface="+mn-lt"/>
                <a:ea typeface="+mn-ea"/>
                <a:cs typeface="+mn-cs"/>
              </a:rPr>
              <a:t> model tended to produce topic proportion vectors that spread their probability across more topics than LDA did.</a:t>
            </a:r>
          </a:p>
          <a:p>
            <a:r>
              <a:rPr lang="en-US" sz="1200" kern="1200" dirty="0" smtClean="0">
                <a:solidFill>
                  <a:schemeClr val="tx1"/>
                </a:solidFill>
                <a:latin typeface="+mn-lt"/>
                <a:ea typeface="+mn-ea"/>
                <a:cs typeface="+mn-cs"/>
              </a:rPr>
              <a:t>For example, consider the </a:t>
            </a:r>
            <a:r>
              <a:rPr lang="en-US" sz="1200" kern="1200" dirty="0" err="1" smtClean="0">
                <a:solidFill>
                  <a:schemeClr val="tx1"/>
                </a:solidFill>
                <a:latin typeface="+mn-lt"/>
                <a:ea typeface="+mn-ea"/>
                <a:cs typeface="+mn-cs"/>
              </a:rPr>
              <a:t>sci.med</a:t>
            </a:r>
            <a:r>
              <a:rPr lang="en-US" sz="1200" kern="1200" dirty="0" smtClean="0">
                <a:solidFill>
                  <a:schemeClr val="tx1"/>
                </a:solidFill>
                <a:latin typeface="+mn-lt"/>
                <a:ea typeface="+mn-ea"/>
                <a:cs typeface="+mn-cs"/>
              </a:rPr>
              <a:t> data set. The fourth most common topic under the </a:t>
            </a:r>
            <a:r>
              <a:rPr lang="en-US" sz="1200" kern="1200" dirty="0" err="1" smtClean="0">
                <a:solidFill>
                  <a:schemeClr val="tx1"/>
                </a:solidFill>
                <a:latin typeface="+mn-lt"/>
                <a:ea typeface="+mn-ea"/>
                <a:cs typeface="+mn-cs"/>
              </a:rPr>
              <a:t>MoP</a:t>
            </a:r>
            <a:r>
              <a:rPr lang="en-US" sz="1200" kern="1200" dirty="0" smtClean="0">
                <a:solidFill>
                  <a:schemeClr val="tx1"/>
                </a:solidFill>
                <a:latin typeface="+mn-lt"/>
                <a:ea typeface="+mn-ea"/>
                <a:cs typeface="+mn-cs"/>
              </a:rPr>
              <a:t> model still has a 10% prevalence, whereas for LDA, the fourth most common topic had less than a 1% prevalence. One may conjecture that this forces the topics to attempt to model an entire class of documents; hence the inclusion of terms such as “subject re”, which has the effect of drastically reducing the intrinsic dimensionality of the feature space.</a:t>
            </a:r>
          </a:p>
        </p:txBody>
      </p:sp>
      <p:sp>
        <p:nvSpPr>
          <p:cNvPr id="4" name="Slide Number Placeholder 3"/>
          <p:cNvSpPr>
            <a:spLocks noGrp="1"/>
          </p:cNvSpPr>
          <p:nvPr>
            <p:ph type="sldNum" sz="quarter" idx="10"/>
          </p:nvPr>
        </p:nvSpPr>
        <p:spPr/>
        <p:txBody>
          <a:bodyPr/>
          <a:lstStyle/>
          <a:p>
            <a:fld id="{9520A15B-215E-A943-9C7B-B8D80D408090}"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To further examine this, we computed (for both the 5 Newsgroups and Classic 3 data sets) the two-point correlation function over all of the topic proportion vectors for the LDA, </a:t>
            </a:r>
            <a:r>
              <a:rPr lang="en-US" sz="1200" kern="1200" dirty="0" err="1" smtClean="0">
                <a:solidFill>
                  <a:schemeClr val="tx1"/>
                </a:solidFill>
                <a:latin typeface="+mn-lt"/>
                <a:ea typeface="+mn-ea"/>
                <a:cs typeface="+mn-cs"/>
              </a:rPr>
              <a:t>MoP</a:t>
            </a:r>
            <a:r>
              <a:rPr lang="en-US" sz="1200" kern="1200" dirty="0" smtClean="0">
                <a:solidFill>
                  <a:schemeClr val="tx1"/>
                </a:solidFill>
                <a:latin typeface="+mn-lt"/>
                <a:ea typeface="+mn-ea"/>
                <a:cs typeface="+mn-cs"/>
              </a:rPr>
              <a:t> and DTMM models. The two-point correlation function is essentially the PDF for the distance between two points randomly selected from the data set. In a data set having a good clustering structure, we would expect at least two modes in the correlation function: a small one close to zero (for pairs of points in the same cluster) and a larger mode far from zero (for pairs of points in different clusters). </a:t>
            </a:r>
          </a:p>
          <a:p>
            <a:r>
              <a:rPr lang="en-US" sz="1200" kern="1200" dirty="0" smtClean="0">
                <a:solidFill>
                  <a:schemeClr val="tx1"/>
                </a:solidFill>
                <a:latin typeface="+mn-lt"/>
                <a:ea typeface="+mn-ea"/>
                <a:cs typeface="+mn-cs"/>
              </a:rPr>
              <a:t>Consider Figure 3a. This is exactly what we find in the </a:t>
            </a:r>
            <a:r>
              <a:rPr lang="en-US" sz="1200" kern="1200" dirty="0" err="1" smtClean="0">
                <a:solidFill>
                  <a:schemeClr val="tx1"/>
                </a:solidFill>
                <a:latin typeface="+mn-lt"/>
                <a:ea typeface="+mn-ea"/>
                <a:cs typeface="+mn-cs"/>
              </a:rPr>
              <a:t>MoP</a:t>
            </a:r>
            <a:r>
              <a:rPr lang="en-US" sz="1200" kern="1200" dirty="0" smtClean="0">
                <a:solidFill>
                  <a:schemeClr val="tx1"/>
                </a:solidFill>
                <a:latin typeface="+mn-lt"/>
                <a:ea typeface="+mn-ea"/>
                <a:cs typeface="+mn-cs"/>
              </a:rPr>
              <a:t> correlation function over the 5 Newsgroups data and in the DTMM function over that data. But the LDA correlation function is not nearly as high quality, showing a lack of clustering structure. </a:t>
            </a:r>
          </a:p>
          <a:p>
            <a:r>
              <a:rPr lang="en-US" sz="1200" kern="1200" dirty="0" smtClean="0">
                <a:solidFill>
                  <a:schemeClr val="tx1"/>
                </a:solidFill>
                <a:latin typeface="+mn-lt"/>
                <a:ea typeface="+mn-ea"/>
                <a:cs typeface="+mn-cs"/>
              </a:rPr>
              <a:t>The results are even more striking over the Classic 3 data. This plot shows that the LDA points are almost all </a:t>
            </a:r>
            <a:r>
              <a:rPr lang="en-US" sz="1200" kern="1200" dirty="0" err="1" smtClean="0">
                <a:solidFill>
                  <a:schemeClr val="tx1"/>
                </a:solidFill>
                <a:latin typeface="+mn-lt"/>
                <a:ea typeface="+mn-ea"/>
                <a:cs typeface="+mn-cs"/>
              </a:rPr>
              <a:t>equi</a:t>
            </a:r>
            <a:r>
              <a:rPr lang="en-US" sz="1200" kern="1200" dirty="0" smtClean="0">
                <a:solidFill>
                  <a:schemeClr val="tx1"/>
                </a:solidFill>
                <a:latin typeface="+mn-lt"/>
                <a:ea typeface="+mn-ea"/>
                <a:cs typeface="+mn-cs"/>
              </a:rPr>
              <a:t>-distant from one another. </a:t>
            </a:r>
          </a:p>
          <a:p>
            <a:r>
              <a:rPr lang="en-US" sz="1200" kern="1200" dirty="0" smtClean="0">
                <a:solidFill>
                  <a:schemeClr val="tx1"/>
                </a:solidFill>
                <a:latin typeface="+mn-lt"/>
                <a:ea typeface="+mn-ea"/>
                <a:cs typeface="+mn-cs"/>
              </a:rPr>
              <a:t>However, the </a:t>
            </a:r>
            <a:r>
              <a:rPr lang="en-US" sz="1200" kern="1200" dirty="0" err="1" smtClean="0">
                <a:solidFill>
                  <a:schemeClr val="tx1"/>
                </a:solidFill>
                <a:latin typeface="+mn-lt"/>
                <a:ea typeface="+mn-ea"/>
                <a:cs typeface="+mn-cs"/>
              </a:rPr>
              <a:t>MoP</a:t>
            </a:r>
            <a:r>
              <a:rPr lang="en-US" sz="1200" kern="1200" dirty="0" smtClean="0">
                <a:solidFill>
                  <a:schemeClr val="tx1"/>
                </a:solidFill>
                <a:latin typeface="+mn-lt"/>
                <a:ea typeface="+mn-ea"/>
                <a:cs typeface="+mn-cs"/>
              </a:rPr>
              <a:t> model places the documents into a very nice clustering structure. </a:t>
            </a:r>
          </a:p>
          <a:p>
            <a:r>
              <a:rPr lang="en-US" sz="1200" kern="1200" dirty="0" smtClean="0">
                <a:solidFill>
                  <a:schemeClr val="tx1"/>
                </a:solidFill>
                <a:latin typeface="+mn-lt"/>
                <a:ea typeface="+mn-ea"/>
                <a:cs typeface="+mn-cs"/>
              </a:rPr>
              <a:t>The DTMM model over this data set does not have a clear clustering structure, but (unlike the LDA model) the documents are not all </a:t>
            </a:r>
            <a:r>
              <a:rPr lang="en-US" sz="1200" kern="1200" dirty="0" err="1" smtClean="0">
                <a:solidFill>
                  <a:schemeClr val="tx1"/>
                </a:solidFill>
                <a:latin typeface="+mn-lt"/>
                <a:ea typeface="+mn-ea"/>
                <a:cs typeface="+mn-cs"/>
              </a:rPr>
              <a:t>equi</a:t>
            </a:r>
            <a:r>
              <a:rPr lang="en-US" sz="1200" kern="1200" dirty="0" smtClean="0">
                <a:solidFill>
                  <a:schemeClr val="tx1"/>
                </a:solidFill>
                <a:latin typeface="+mn-lt"/>
                <a:ea typeface="+mn-ea"/>
                <a:cs typeface="+mn-cs"/>
              </a:rPr>
              <a:t>-distant.</a:t>
            </a:r>
          </a:p>
          <a:p>
            <a:r>
              <a:rPr lang="en-US" sz="1200" kern="1200" dirty="0" smtClean="0">
                <a:solidFill>
                  <a:schemeClr val="tx1"/>
                </a:solidFill>
                <a:latin typeface="+mn-lt"/>
                <a:ea typeface="+mn-ea"/>
                <a:cs typeface="+mn-cs"/>
              </a:rPr>
              <a:t>Relatively speaking, the LDA results are poor, with the DTMM results in the middle.</a:t>
            </a:r>
            <a:endParaRPr lang="en-US" dirty="0"/>
          </a:p>
        </p:txBody>
      </p:sp>
      <p:sp>
        <p:nvSpPr>
          <p:cNvPr id="4" name="Slide Number Placeholder 3"/>
          <p:cNvSpPr>
            <a:spLocks noGrp="1"/>
          </p:cNvSpPr>
          <p:nvPr>
            <p:ph type="sldNum" sz="quarter" idx="10"/>
          </p:nvPr>
        </p:nvSpPr>
        <p:spPr/>
        <p:txBody>
          <a:bodyPr/>
          <a:lstStyle/>
          <a:p>
            <a:fld id="{9520A15B-215E-A943-9C7B-B8D80D408090}"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To summarize: the </a:t>
            </a:r>
            <a:r>
              <a:rPr lang="en-US" sz="1200" kern="1200" dirty="0" err="1" smtClean="0">
                <a:solidFill>
                  <a:schemeClr val="tx1"/>
                </a:solidFill>
                <a:latin typeface="+mn-lt"/>
                <a:ea typeface="+mn-ea"/>
                <a:cs typeface="+mn-cs"/>
              </a:rPr>
              <a:t>MoP</a:t>
            </a:r>
            <a:r>
              <a:rPr lang="en-US" sz="1200" kern="1200" dirty="0" smtClean="0">
                <a:solidFill>
                  <a:schemeClr val="tx1"/>
                </a:solidFill>
                <a:latin typeface="+mn-lt"/>
                <a:ea typeface="+mn-ea"/>
                <a:cs typeface="+mn-cs"/>
              </a:rPr>
              <a:t> model seems to clearly produce the best clustering structure when used as a preprocessing step for </a:t>
            </a:r>
            <a:r>
              <a:rPr lang="en-US" sz="1200" kern="1200" dirty="0" err="1" smtClean="0">
                <a:solidFill>
                  <a:schemeClr val="tx1"/>
                </a:solidFill>
                <a:latin typeface="+mn-lt"/>
                <a:ea typeface="+mn-ea"/>
                <a:cs typeface="+mn-cs"/>
              </a:rPr>
              <a:t>k</a:t>
            </a:r>
            <a:r>
              <a:rPr lang="en-US" sz="1200" kern="1200" dirty="0" smtClean="0">
                <a:solidFill>
                  <a:schemeClr val="tx1"/>
                </a:solidFill>
                <a:latin typeface="+mn-lt"/>
                <a:ea typeface="+mn-ea"/>
                <a:cs typeface="+mn-cs"/>
              </a:rPr>
              <a:t>-means. This would seem to be the preferred approach. </a:t>
            </a:r>
          </a:p>
          <a:p>
            <a:r>
              <a:rPr lang="en-US" sz="1200" kern="1200" dirty="0" smtClean="0">
                <a:solidFill>
                  <a:schemeClr val="tx1"/>
                </a:solidFill>
                <a:latin typeface="+mn-lt"/>
                <a:ea typeface="+mn-ea"/>
                <a:cs typeface="+mn-cs"/>
              </a:rPr>
              <a:t>The DTMM model can perform well on certain data sets, but it is sometimes outperformed by a simple spherical </a:t>
            </a:r>
            <a:r>
              <a:rPr lang="en-US" sz="1200" kern="1200" dirty="0" err="1" smtClean="0">
                <a:solidFill>
                  <a:schemeClr val="tx1"/>
                </a:solidFill>
                <a:latin typeface="+mn-lt"/>
                <a:ea typeface="+mn-ea"/>
                <a:cs typeface="+mn-cs"/>
              </a:rPr>
              <a:t>k</a:t>
            </a:r>
            <a:r>
              <a:rPr lang="en-US" sz="1200" kern="1200" dirty="0" smtClean="0">
                <a:solidFill>
                  <a:schemeClr val="tx1"/>
                </a:solidFill>
                <a:latin typeface="+mn-lt"/>
                <a:ea typeface="+mn-ea"/>
                <a:cs typeface="+mn-cs"/>
              </a:rPr>
              <a:t>-means algorithm. </a:t>
            </a:r>
          </a:p>
          <a:p>
            <a:r>
              <a:rPr lang="en-US" sz="1200" kern="1200" dirty="0" smtClean="0">
                <a:solidFill>
                  <a:schemeClr val="tx1"/>
                </a:solidFill>
                <a:latin typeface="+mn-lt"/>
                <a:ea typeface="+mn-ea"/>
                <a:cs typeface="+mn-cs"/>
              </a:rPr>
              <a:t>We found that a simple LDA model is possibly not a good option for feature selection for unsupervised learning.</a:t>
            </a:r>
            <a:endParaRPr lang="en-US" dirty="0"/>
          </a:p>
        </p:txBody>
      </p:sp>
      <p:sp>
        <p:nvSpPr>
          <p:cNvPr id="4" name="Slide Number Placeholder 3"/>
          <p:cNvSpPr>
            <a:spLocks noGrp="1"/>
          </p:cNvSpPr>
          <p:nvPr>
            <p:ph type="sldNum" sz="quarter" idx="10"/>
          </p:nvPr>
        </p:nvSpPr>
        <p:spPr/>
        <p:txBody>
          <a:bodyPr/>
          <a:lstStyle/>
          <a:p>
            <a:fld id="{9520A15B-215E-A943-9C7B-B8D80D408090}"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Topic models such as LDA are statistical models most often used for analyzing document corpora. A topic in a topic model is a set of words that tend to appear together in a corpus, and the documents in the corpus are viewed as being produced by some mixture of topics. There are many reasons to build a topic model for a corpus. The modeling process typically results in each document being represented as a vector of topic proportions, where each entry of this vector describes the importance of a particular topic in the</a:t>
            </a:r>
            <a:r>
              <a:rPr lang="en-US" sz="1200" kern="1200" baseline="0" dirty="0" smtClean="0">
                <a:solidFill>
                  <a:schemeClr val="tx1"/>
                </a:solidFill>
                <a:latin typeface="+mn-lt"/>
                <a:ea typeface="+mn-ea"/>
                <a:cs typeface="+mn-cs"/>
              </a:rPr>
              <a:t> document</a:t>
            </a:r>
            <a:r>
              <a:rPr lang="en-US" sz="1200" kern="1200" dirty="0" smtClean="0">
                <a:solidFill>
                  <a:schemeClr val="tx1"/>
                </a:solidFill>
                <a:latin typeface="+mn-lt"/>
                <a:ea typeface="+mn-ea"/>
                <a:cs typeface="+mn-cs"/>
              </a:rPr>
              <a:t>. Thus, topic modeling is useful as a pre-processing step for any number of other mining or information retrieval tasks. One can first build a topic model, and then use this vector as a list of features describing the document.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One concern with using “vanilla” LDA as a feature selection method for input to a clustering algorithm is that the Dirichlet prior on the topic mixing proportions is too smooth and well-behaved. It does not encourage a “bumpy” distribution of topic mixing proportion vectors, which is what one would desire as input to a clustering algorithm.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520A15B-215E-A943-9C7B-B8D80D40809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LDA makes use of a Dirichlet prior on the </a:t>
            </a:r>
            <a:r>
              <a:rPr lang="en-US" sz="1200" kern="1200" dirty="0" err="1" smtClean="0">
                <a:solidFill>
                  <a:schemeClr val="tx1"/>
                </a:solidFill>
                <a:latin typeface="+mn-lt"/>
                <a:ea typeface="+mn-ea"/>
                <a:cs typeface="+mn-cs"/>
              </a:rPr>
              <a:t>θ</a:t>
            </a:r>
            <a:r>
              <a:rPr lang="en-US" sz="1200" kern="1200" dirty="0" smtClean="0">
                <a:solidFill>
                  <a:schemeClr val="tx1"/>
                </a:solidFill>
                <a:latin typeface="+mn-lt"/>
                <a:ea typeface="+mn-ea"/>
                <a:cs typeface="+mn-cs"/>
              </a:rPr>
              <a:t> vectors which govern the mixture of topics that are found in each document. This prior has a parameter </a:t>
            </a:r>
            <a:r>
              <a:rPr lang="en-US" sz="1200" kern="1200" dirty="0" err="1" smtClean="0">
                <a:solidFill>
                  <a:schemeClr val="tx1"/>
                </a:solidFill>
                <a:latin typeface="+mn-lt"/>
                <a:ea typeface="+mn-ea"/>
                <a:cs typeface="+mn-cs"/>
              </a:rPr>
              <a:t>α</a:t>
            </a:r>
            <a:r>
              <a:rPr lang="en-US" sz="1200" kern="1200" dirty="0" smtClean="0">
                <a:solidFill>
                  <a:schemeClr val="tx1"/>
                </a:solidFill>
                <a:latin typeface="+mn-lt"/>
                <a:ea typeface="+mn-ea"/>
                <a:cs typeface="+mn-cs"/>
              </a:rPr>
              <a:t> that controls the mean of the various </a:t>
            </a:r>
            <a:r>
              <a:rPr lang="en-US" sz="1200" kern="1200" dirty="0" err="1" smtClean="0">
                <a:solidFill>
                  <a:schemeClr val="tx1"/>
                </a:solidFill>
                <a:latin typeface="+mn-lt"/>
                <a:ea typeface="+mn-ea"/>
                <a:cs typeface="+mn-cs"/>
              </a:rPr>
              <a:t>θ</a:t>
            </a:r>
            <a:r>
              <a:rPr lang="en-US" sz="1200" kern="1200" dirty="0" smtClean="0">
                <a:solidFill>
                  <a:schemeClr val="tx1"/>
                </a:solidFill>
                <a:latin typeface="+mn-lt"/>
                <a:ea typeface="+mn-ea"/>
                <a:cs typeface="+mn-cs"/>
              </a:rPr>
              <a:t> vectors, as well as how widely the vectors are dispersed from that mean. The problem is that the Dirichlet prior is quite well- behaved: it does not encourage a “bumpy” distribution of </a:t>
            </a:r>
            <a:r>
              <a:rPr lang="en-US" sz="1200" kern="1200" dirty="0" err="1" smtClean="0">
                <a:solidFill>
                  <a:schemeClr val="tx1"/>
                </a:solidFill>
                <a:latin typeface="+mn-lt"/>
                <a:ea typeface="+mn-ea"/>
                <a:cs typeface="+mn-cs"/>
              </a:rPr>
              <a:t>θ</a:t>
            </a:r>
            <a:r>
              <a:rPr lang="en-US" sz="1200" kern="1200" dirty="0" smtClean="0">
                <a:solidFill>
                  <a:schemeClr val="tx1"/>
                </a:solidFill>
                <a:latin typeface="+mn-lt"/>
                <a:ea typeface="+mn-ea"/>
                <a:cs typeface="+mn-cs"/>
              </a:rPr>
              <a:t> vectors, which is what one would desire as input to a clustering algorithm. Instead, if </a:t>
            </a:r>
            <a:r>
              <a:rPr lang="en-US" sz="1200" kern="1200" dirty="0" err="1" smtClean="0">
                <a:solidFill>
                  <a:schemeClr val="tx1"/>
                </a:solidFill>
                <a:latin typeface="+mn-lt"/>
                <a:ea typeface="+mn-ea"/>
                <a:cs typeface="+mn-cs"/>
              </a:rPr>
              <a:t>α</a:t>
            </a:r>
            <a:r>
              <a:rPr lang="en-US" sz="1200" kern="1200" dirty="0" smtClean="0">
                <a:solidFill>
                  <a:schemeClr val="tx1"/>
                </a:solidFill>
                <a:latin typeface="+mn-lt"/>
                <a:ea typeface="+mn-ea"/>
                <a:cs typeface="+mn-cs"/>
              </a:rPr>
              <a:t> has a large L1-norm, the prior has a single mode, which tends to force all documents to have the </a:t>
            </a:r>
            <a:r>
              <a:rPr lang="en-US" sz="1200" kern="1200" smtClean="0">
                <a:solidFill>
                  <a:schemeClr val="tx1"/>
                </a:solidFill>
                <a:latin typeface="+mn-lt"/>
                <a:ea typeface="+mn-ea"/>
                <a:cs typeface="+mn-cs"/>
              </a:rPr>
              <a:t>same proportion </a:t>
            </a:r>
            <a:r>
              <a:rPr lang="en-US" sz="1200" kern="1200" dirty="0" smtClean="0">
                <a:solidFill>
                  <a:schemeClr val="tx1"/>
                </a:solidFill>
                <a:latin typeface="+mn-lt"/>
                <a:ea typeface="+mn-ea"/>
                <a:cs typeface="+mn-cs"/>
              </a:rPr>
              <a:t>of each topic. Or, if the prior has a small L1-norm, it tends to push all of the probability mass to the edges of the simplex—that is, the prior favors documents that have a few topics at the exclusion of all of the others. We might expect that a prior which favors such a distribution of topic mixing proportions would not lead to the best clustering results.</a:t>
            </a:r>
            <a:endParaRPr lang="en-US" dirty="0"/>
          </a:p>
        </p:txBody>
      </p:sp>
      <p:sp>
        <p:nvSpPr>
          <p:cNvPr id="4" name="Slide Number Placeholder 3"/>
          <p:cNvSpPr>
            <a:spLocks noGrp="1"/>
          </p:cNvSpPr>
          <p:nvPr>
            <p:ph type="sldNum" sz="quarter" idx="10"/>
          </p:nvPr>
        </p:nvSpPr>
        <p:spPr/>
        <p:txBody>
          <a:bodyPr/>
          <a:lstStyle/>
          <a:p>
            <a:fld id="{9520A15B-215E-A943-9C7B-B8D80D40809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Rather than proposing and advocating a particular approach to topic modeling for document clustering, we instead seek to develop and rigorously evaluate a few representative alternatives and objectively evaluate how well they perform over several document clustering tasks.</a:t>
            </a:r>
            <a:endParaRPr lang="en-US" dirty="0" smtClean="0"/>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Because of Dirichlet</a:t>
            </a:r>
            <a:r>
              <a:rPr lang="en-US" sz="1200" kern="1200" baseline="0" dirty="0" smtClean="0">
                <a:solidFill>
                  <a:schemeClr val="tx1"/>
                </a:solidFill>
                <a:latin typeface="+mn-lt"/>
                <a:ea typeface="+mn-ea"/>
                <a:cs typeface="+mn-cs"/>
              </a:rPr>
              <a:t> prior properties</a:t>
            </a:r>
            <a:r>
              <a:rPr lang="en-US" sz="1200" kern="1200" dirty="0" smtClean="0">
                <a:solidFill>
                  <a:schemeClr val="tx1"/>
                </a:solidFill>
                <a:latin typeface="+mn-lt"/>
                <a:ea typeface="+mn-ea"/>
                <a:cs typeface="+mn-cs"/>
              </a:rPr>
              <a:t>, we consider two alternatives to “vanilla” LDA that can be used to pre-process a corpus as input to a clustering algorithm.</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520A15B-215E-A943-9C7B-B8D80D40809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MoP</a:t>
            </a:r>
            <a:r>
              <a:rPr lang="en-US" dirty="0" smtClean="0"/>
              <a:t> is </a:t>
            </a:r>
            <a:r>
              <a:rPr lang="en-US" sz="1200" kern="1200" dirty="0" smtClean="0">
                <a:solidFill>
                  <a:schemeClr val="tx1"/>
                </a:solidFill>
                <a:latin typeface="+mn-lt"/>
                <a:ea typeface="+mn-ea"/>
                <a:cs typeface="+mn-cs"/>
              </a:rPr>
              <a:t>simple modification to the LDA model.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Rather than each document sharing the same prior on its topic mixing proportions, in the </a:t>
            </a:r>
            <a:r>
              <a:rPr lang="en-US" sz="1200" kern="1200" dirty="0" err="1" smtClean="0">
                <a:solidFill>
                  <a:schemeClr val="tx1"/>
                </a:solidFill>
                <a:latin typeface="+mn-lt"/>
                <a:ea typeface="+mn-ea"/>
                <a:cs typeface="+mn-cs"/>
              </a:rPr>
              <a:t>MoP</a:t>
            </a:r>
            <a:r>
              <a:rPr lang="en-US" sz="1200" kern="1200" dirty="0" smtClean="0">
                <a:solidFill>
                  <a:schemeClr val="tx1"/>
                </a:solidFill>
                <a:latin typeface="+mn-lt"/>
                <a:ea typeface="+mn-ea"/>
                <a:cs typeface="+mn-cs"/>
              </a:rPr>
              <a:t> alternative, a document chooses its prior from a mixture of K different priors. This naturally allows for a bumpy prior on the distribution of the </a:t>
            </a:r>
            <a:r>
              <a:rPr lang="en-US" sz="1200" kern="1200" dirty="0" err="1" smtClean="0">
                <a:solidFill>
                  <a:schemeClr val="tx1"/>
                </a:solidFill>
                <a:latin typeface="+mn-lt"/>
                <a:ea typeface="+mn-ea"/>
                <a:cs typeface="+mn-cs"/>
              </a:rPr>
              <a:t>θ</a:t>
            </a:r>
            <a:r>
              <a:rPr lang="en-US" sz="1200" kern="1200" dirty="0" smtClean="0">
                <a:solidFill>
                  <a:schemeClr val="tx1"/>
                </a:solidFill>
                <a:latin typeface="+mn-lt"/>
                <a:ea typeface="+mn-ea"/>
                <a:cs typeface="+mn-cs"/>
              </a:rPr>
              <a:t> vectors, and our hypothesis is that this would result in data that are more amenable to clustering.</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520A15B-215E-A943-9C7B-B8D80D408090}"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second alternative (unlike LDA) does not rely on a Dirichlet distribution to govern to what extent the various topics influence production of a document. DTMM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relies on a spherical distribution to place documents on a unit sphere; the position of a document on the sphere controls how topics are mixed within the document. By utilizing K mixture components in the spherical distribution, we obtain a “bumpy” prior on the topic mixing proportions. The hoped-for benefit of this approach is that the spherical distribution allows for a document’s cluster membership to have a more direct influence on the topic mixing proportions than in the </a:t>
            </a:r>
            <a:r>
              <a:rPr lang="en-US" sz="1200" kern="1200" dirty="0" err="1" smtClean="0">
                <a:solidFill>
                  <a:schemeClr val="tx1"/>
                </a:solidFill>
                <a:latin typeface="+mn-lt"/>
                <a:ea typeface="+mn-ea"/>
                <a:cs typeface="+mn-cs"/>
              </a:rPr>
              <a:t>MoP</a:t>
            </a:r>
            <a:r>
              <a:rPr lang="en-US" sz="1200" kern="1200" dirty="0" smtClean="0">
                <a:solidFill>
                  <a:schemeClr val="tx1"/>
                </a:solidFill>
                <a:latin typeface="+mn-lt"/>
                <a:ea typeface="+mn-ea"/>
                <a:cs typeface="+mn-cs"/>
              </a:rPr>
              <a:t> alternative, where cluster membership supplies only a prior to a document’s topic mixing proportion.</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520A15B-215E-A943-9C7B-B8D80D408090}"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Stock is a collection of stock price information for the S&amp;P 500. It </a:t>
            </a:r>
            <a:r>
              <a:rPr lang="en-US" dirty="0" smtClean="0"/>
              <a:t>is a stock market index</a:t>
            </a:r>
            <a:r>
              <a:rPr lang="en-US" baseline="0" dirty="0" smtClean="0"/>
              <a:t> </a:t>
            </a:r>
            <a:r>
              <a:rPr lang="en-US" dirty="0" smtClean="0"/>
              <a:t> based on the market capitalizations of 500 leading companies publicly traded in the U.S. stock market</a:t>
            </a:r>
            <a:r>
              <a:rPr lang="en-US" sz="1200" kern="1200" dirty="0" smtClean="0">
                <a:solidFill>
                  <a:schemeClr val="tx1"/>
                </a:solidFill>
                <a:latin typeface="+mn-lt"/>
                <a:ea typeface="+mn-ea"/>
                <a:cs typeface="+mn-cs"/>
              </a:rPr>
              <a:t> Each stock is considered to be a “document”, so the corpus size is 500. If a stock goes up on a particular day, then the “word” corresponding to that day is added to the document. There are 10 years of data in the set, and so there are approximately 10 × 365 unique “words” in the corpus. The ten clusters in the data correspond to the GICS sector of the company (Industrials, Financials, Health Care, etc.). Since stocks in the same sector tend to move together, one would expect that the stocks (that is, the “documents”) in the same sector would cluster with one another.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Turbo Topics finds multi-word expressions by using a back-off language model defined for arbitrary length expressions, and recursively employs the distribution-free permutation test to find significant phrases. Although the Turbo Topics model was originally developed to better visualize unigram topic models (after the model gets fit), we felt its use would be beneficial in the document pre-processing phase.</a:t>
            </a:r>
            <a:endParaRPr lang="en-US" dirty="0"/>
          </a:p>
        </p:txBody>
      </p:sp>
      <p:sp>
        <p:nvSpPr>
          <p:cNvPr id="4" name="Slide Number Placeholder 3"/>
          <p:cNvSpPr>
            <a:spLocks noGrp="1"/>
          </p:cNvSpPr>
          <p:nvPr>
            <p:ph type="sldNum" sz="quarter" idx="10"/>
          </p:nvPr>
        </p:nvSpPr>
        <p:spPr/>
        <p:txBody>
          <a:bodyPr/>
          <a:lstStyle/>
          <a:p>
            <a:fld id="{9520A15B-215E-A943-9C7B-B8D80D408090}"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Then the accuracy was measured using the maximum matching in bipartite graph algorithm, where a matching is performed between the true and learned labels. That is, we computed the best possible mapping of data points to “true” clusters, and the fraction of documents assigned to the correct cluster is used to mea- sure the quality of the clustering.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determine the significance of the results, we performed a simple, nonparametric bootstrap test where for each pair of methods a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we repeatedly performed the following: (1) randomly select one of the five data sets; (2) randomly select an observed clustering accuracy on that data set for both a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(3) determine which method is most accurate on that data set.</a:t>
            </a:r>
            <a:endParaRPr lang="en-US" dirty="0"/>
          </a:p>
        </p:txBody>
      </p:sp>
      <p:sp>
        <p:nvSpPr>
          <p:cNvPr id="4" name="Slide Number Placeholder 3"/>
          <p:cNvSpPr>
            <a:spLocks noGrp="1"/>
          </p:cNvSpPr>
          <p:nvPr>
            <p:ph type="sldNum" sz="quarter" idx="10"/>
          </p:nvPr>
        </p:nvSpPr>
        <p:spPr/>
        <p:txBody>
          <a:bodyPr/>
          <a:lstStyle/>
          <a:p>
            <a:fld id="{9520A15B-215E-A943-9C7B-B8D80D408090}"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Tables 1a and 1b show the average accuracy over the five runs for each of the four clustering methods.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found that the </a:t>
            </a:r>
            <a:r>
              <a:rPr lang="en-US" sz="1200" kern="1200" dirty="0" err="1" smtClean="0">
                <a:solidFill>
                  <a:schemeClr val="tx1"/>
                </a:solidFill>
                <a:latin typeface="+mn-lt"/>
                <a:ea typeface="+mn-ea"/>
                <a:cs typeface="+mn-cs"/>
              </a:rPr>
              <a:t>MoP</a:t>
            </a:r>
            <a:r>
              <a:rPr lang="en-US" sz="1200" kern="1200" dirty="0" smtClean="0">
                <a:solidFill>
                  <a:schemeClr val="tx1"/>
                </a:solidFill>
                <a:latin typeface="+mn-lt"/>
                <a:ea typeface="+mn-ea"/>
                <a:cs typeface="+mn-cs"/>
              </a:rPr>
              <a:t> method is the best choice of the methods that we tested for clustering text documents. </a:t>
            </a:r>
          </a:p>
          <a:p>
            <a:r>
              <a:rPr lang="en-US" sz="1200" kern="1200" dirty="0" smtClean="0">
                <a:solidFill>
                  <a:schemeClr val="tx1"/>
                </a:solidFill>
                <a:latin typeface="+mn-lt"/>
                <a:ea typeface="+mn-ea"/>
                <a:cs typeface="+mn-cs"/>
              </a:rPr>
              <a:t>This method was followed by spherical </a:t>
            </a:r>
            <a:r>
              <a:rPr lang="en-US" sz="1200" kern="1200" dirty="0" err="1" smtClean="0">
                <a:solidFill>
                  <a:schemeClr val="tx1"/>
                </a:solidFill>
                <a:latin typeface="+mn-lt"/>
                <a:ea typeface="+mn-ea"/>
                <a:cs typeface="+mn-cs"/>
              </a:rPr>
              <a:t>k</a:t>
            </a:r>
            <a:r>
              <a:rPr lang="en-US" sz="1200" kern="1200" dirty="0" smtClean="0">
                <a:solidFill>
                  <a:schemeClr val="tx1"/>
                </a:solidFill>
                <a:latin typeface="+mn-lt"/>
                <a:ea typeface="+mn-ea"/>
                <a:cs typeface="+mn-cs"/>
              </a:rPr>
              <a:t>-means and the DTMM model, which performed similarly when the correct number of clusters was used (Table 2a).</a:t>
            </a:r>
          </a:p>
          <a:p>
            <a:r>
              <a:rPr lang="en-US" sz="1200" kern="1200" dirty="0" smtClean="0">
                <a:solidFill>
                  <a:schemeClr val="tx1"/>
                </a:solidFill>
                <a:latin typeface="+mn-lt"/>
                <a:ea typeface="+mn-ea"/>
                <a:cs typeface="+mn-cs"/>
              </a:rPr>
              <a:t>We also found that if the correct number of clusters is used, LDA was clearly the poorest choice for document clustering.</a:t>
            </a:r>
          </a:p>
          <a:p>
            <a:r>
              <a:rPr lang="en-US" sz="1200" kern="1200" dirty="0" smtClean="0">
                <a:solidFill>
                  <a:schemeClr val="tx1"/>
                </a:solidFill>
                <a:latin typeface="+mn-lt"/>
                <a:ea typeface="+mn-ea"/>
                <a:cs typeface="+mn-cs"/>
              </a:rPr>
              <a:t>Interestingly, LDA performed much better when twice the correct number of clusters were used. Although, in this case it was still only the second poorest performance, LDA was competitive with spherical </a:t>
            </a:r>
            <a:r>
              <a:rPr lang="en-US" sz="1200" kern="1200" dirty="0" err="1" smtClean="0">
                <a:solidFill>
                  <a:schemeClr val="tx1"/>
                </a:solidFill>
                <a:latin typeface="+mn-lt"/>
                <a:ea typeface="+mn-ea"/>
                <a:cs typeface="+mn-cs"/>
              </a:rPr>
              <a:t>k</a:t>
            </a:r>
            <a:r>
              <a:rPr lang="en-US" sz="1200" kern="1200" dirty="0" smtClean="0">
                <a:solidFill>
                  <a:schemeClr val="tx1"/>
                </a:solidFill>
                <a:latin typeface="+mn-lt"/>
                <a:ea typeface="+mn-ea"/>
                <a:cs typeface="+mn-cs"/>
              </a:rPr>
              <a:t>-means.</a:t>
            </a:r>
            <a:endParaRPr lang="en-US" dirty="0"/>
          </a:p>
        </p:txBody>
      </p:sp>
      <p:sp>
        <p:nvSpPr>
          <p:cNvPr id="4" name="Slide Number Placeholder 3"/>
          <p:cNvSpPr>
            <a:spLocks noGrp="1"/>
          </p:cNvSpPr>
          <p:nvPr>
            <p:ph type="sldNum" sz="quarter" idx="10"/>
          </p:nvPr>
        </p:nvSpPr>
        <p:spPr/>
        <p:txBody>
          <a:bodyPr/>
          <a:lstStyle/>
          <a:p>
            <a:fld id="{9520A15B-215E-A943-9C7B-B8D80D408090}"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7E5006-3DC2-FB4D-8EB4-E3540D0642B0}" type="datetime1">
              <a:rPr lang="en-US" smtClean="0"/>
              <a:pPr/>
              <a:t>3/11/13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E5C51-0F78-4646-B824-6C89BD225D17}" type="slidenum">
              <a:rPr lang="en-US" smtClean="0"/>
              <a:pPr/>
              <a:t>‹#›</a:t>
            </a:fld>
            <a:endParaRPr lang="en-US"/>
          </a:p>
        </p:txBody>
      </p:sp>
      <p:cxnSp>
        <p:nvCxnSpPr>
          <p:cNvPr id="8" name="Straight Connector 7"/>
          <p:cNvCxnSpPr/>
          <p:nvPr userDrawn="1"/>
        </p:nvCxnSpPr>
        <p:spPr>
          <a:xfrm flipV="1">
            <a:off x="228600" y="228600"/>
            <a:ext cx="6858000" cy="10302"/>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cxnSp>
        <p:nvCxnSpPr>
          <p:cNvPr id="9" name="Straight Connector 8"/>
          <p:cNvCxnSpPr/>
          <p:nvPr userDrawn="1"/>
        </p:nvCxnSpPr>
        <p:spPr>
          <a:xfrm>
            <a:off x="8153400" y="259814"/>
            <a:ext cx="7620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10" name="Picture 9"/>
          <p:cNvPicPr>
            <a:picLocks noChangeAspect="1"/>
          </p:cNvPicPr>
          <p:nvPr/>
        </p:nvPicPr>
        <p:blipFill>
          <a:blip r:embed="rId2"/>
          <a:stretch>
            <a:fillRect/>
          </a:stretch>
        </p:blipFill>
        <p:spPr>
          <a:xfrm>
            <a:off x="7251700" y="0"/>
            <a:ext cx="825500" cy="57386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314F7-A8B8-7740-8B79-7F82F57DCD5A}" type="datetime1">
              <a:rPr lang="en-US" smtClean="0"/>
              <a:pPr/>
              <a:t>3/11/13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E5C51-0F78-4646-B824-6C89BD225D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0BB80B-046C-894C-AFA5-174C4EF3316B}" type="datetime1">
              <a:rPr lang="en-US" smtClean="0"/>
              <a:pPr/>
              <a:t>3/11/13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E5C51-0F78-4646-B824-6C89BD225D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6669A1-70A0-F448-8B5B-50010151D07F}" type="datetime1">
              <a:rPr lang="en-US" smtClean="0"/>
              <a:pPr/>
              <a:t>3/11/13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E5C51-0F78-4646-B824-6C89BD225D17}" type="slidenum">
              <a:rPr lang="en-US" smtClean="0"/>
              <a:pPr/>
              <a:t>‹#›</a:t>
            </a:fld>
            <a:endParaRPr lang="en-US"/>
          </a:p>
        </p:txBody>
      </p:sp>
      <p:cxnSp>
        <p:nvCxnSpPr>
          <p:cNvPr id="8" name="Straight Connector 7"/>
          <p:cNvCxnSpPr/>
          <p:nvPr userDrawn="1"/>
        </p:nvCxnSpPr>
        <p:spPr>
          <a:xfrm flipV="1">
            <a:off x="457200" y="228600"/>
            <a:ext cx="6705600" cy="10302"/>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cxnSp>
        <p:nvCxnSpPr>
          <p:cNvPr id="9" name="Straight Connector 8"/>
          <p:cNvCxnSpPr/>
          <p:nvPr userDrawn="1"/>
        </p:nvCxnSpPr>
        <p:spPr>
          <a:xfrm>
            <a:off x="8153400" y="259814"/>
            <a:ext cx="4953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pic>
        <p:nvPicPr>
          <p:cNvPr id="10" name="Picture 9"/>
          <p:cNvPicPr>
            <a:picLocks noChangeAspect="1"/>
          </p:cNvPicPr>
          <p:nvPr userDrawn="1"/>
        </p:nvPicPr>
        <p:blipFill>
          <a:blip r:embed="rId2"/>
          <a:stretch>
            <a:fillRect/>
          </a:stretch>
        </p:blipFill>
        <p:spPr>
          <a:xfrm>
            <a:off x="7251700" y="0"/>
            <a:ext cx="825500" cy="57386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40C129-569F-3145-B38F-9825D9740AB3}" type="datetime1">
              <a:rPr lang="en-US" smtClean="0"/>
              <a:pPr/>
              <a:t>3/11/13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E5C51-0F78-4646-B824-6C89BD225D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D106EA-8E27-164E-BE87-78C12844EEE0}" type="datetime1">
              <a:rPr lang="en-US" smtClean="0"/>
              <a:pPr/>
              <a:t>3/11/13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E5C51-0F78-4646-B824-6C89BD225D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0B2B2C-79D3-FF4E-BFC7-F4DA5856FABD}" type="datetime1">
              <a:rPr lang="en-US" smtClean="0"/>
              <a:pPr/>
              <a:t>3/11/13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E5C51-0F78-4646-B824-6C89BD225D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CC139B-3E79-E447-ADB3-4B61BE2FDA75}" type="datetime1">
              <a:rPr lang="en-US" smtClean="0"/>
              <a:pPr/>
              <a:t>3/11/13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E5C51-0F78-4646-B824-6C89BD225D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A71D1-D7DD-EC4C-B192-1A8D7A9A19A0}" type="datetime1">
              <a:rPr lang="en-US" smtClean="0"/>
              <a:pPr/>
              <a:t>3/11/13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E5C51-0F78-4646-B824-6C89BD225D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2A3675-EF37-804B-A7B2-4F5BE118266C}" type="datetime1">
              <a:rPr lang="en-US" smtClean="0"/>
              <a:pPr/>
              <a:t>3/11/13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E5C51-0F78-4646-B824-6C89BD225D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396109-65F1-A947-B826-80DD1F466F41}" type="datetime1">
              <a:rPr lang="en-US" smtClean="0"/>
              <a:pPr/>
              <a:t>3/11/13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E5C51-0F78-4646-B824-6C89BD225D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EB96E-9D8A-5A48-9550-70B320714D80}" type="datetime1">
              <a:rPr lang="en-US" smtClean="0"/>
              <a:pPr/>
              <a:t>3/11/13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E5C51-0F78-4646-B824-6C89BD225D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princeton.edu/~blei/index.html" TargetMode="External"/><Relationship Id="rId3" Type="http://schemas.openxmlformats.org/officeDocument/2006/relationships/hyperlink" Target="http://portal.acm.org/citation.cfm?id=944919.94493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df"/><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duotone>
              <a:schemeClr val="bg2">
                <a:shade val="45000"/>
                <a:satMod val="135000"/>
              </a:schemeClr>
              <a:prstClr val="white"/>
            </a:duotone>
            <a:alphaModFix amt="66000"/>
            <a:lum bright="6000" contrast="-4000"/>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3">
                    <a14:imgEffect>
                      <a14:colorTemperature colorTemp="4700"/>
                    </a14:imgEffect>
                    <a14:imgEffect>
                      <a14:saturation sat="166000"/>
                    </a14:imgEffect>
                  </a14:imgLayer>
                </a14:imgProps>
              </a:ex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13360" y="491067"/>
            <a:ext cx="8702040" cy="6172200"/>
          </a:xfrm>
          <a:prstGeom prst="rect">
            <a:avLst/>
          </a:prstGeom>
          <a:noFill/>
          <a:ln>
            <a:noFill/>
          </a:ln>
          <a:effectLst/>
        </p:spPr>
      </p:pic>
      <p:sp>
        <p:nvSpPr>
          <p:cNvPr id="2" name="Title 1"/>
          <p:cNvSpPr>
            <a:spLocks noGrp="1"/>
          </p:cNvSpPr>
          <p:nvPr>
            <p:ph type="ctrTitle"/>
          </p:nvPr>
        </p:nvSpPr>
        <p:spPr>
          <a:xfrm>
            <a:off x="251178" y="491067"/>
            <a:ext cx="7772400" cy="1470025"/>
          </a:xfrm>
        </p:spPr>
        <p:txBody>
          <a:bodyPr>
            <a:normAutofit fontScale="90000"/>
          </a:bodyPr>
          <a:lstStyle/>
          <a:p>
            <a:pPr algn="l"/>
            <a:r>
              <a:rPr lang="en-US" dirty="0" smtClean="0">
                <a:effectLst>
                  <a:outerShdw blurRad="38100" dist="38100" dir="2700000" algn="tl">
                    <a:srgbClr val="000000">
                      <a:alpha val="43137"/>
                    </a:srgbClr>
                  </a:outerShdw>
                </a:effectLst>
              </a:rPr>
              <a:t>Topic Models for Feature Selection</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in Document Clustering</a:t>
            </a:r>
            <a:br>
              <a:rPr lang="en-US" dirty="0" smtClean="0">
                <a:effectLst>
                  <a:outerShdw blurRad="38100" dist="38100" dir="2700000" algn="tl">
                    <a:srgbClr val="000000">
                      <a:alpha val="43137"/>
                    </a:srgbClr>
                  </a:outerShdw>
                </a:effectLst>
              </a:rPr>
            </a:br>
            <a:endParaRPr lang="en-US" sz="32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44764" y="1981200"/>
            <a:ext cx="8670636" cy="4114800"/>
          </a:xfrm>
        </p:spPr>
        <p:txBody>
          <a:bodyPr>
            <a:normAutofit fontScale="92500" lnSpcReduction="10000"/>
          </a:bodyPr>
          <a:lstStyle/>
          <a:p>
            <a:pPr algn="l"/>
            <a:r>
              <a:rPr lang="en-US" sz="2000" dirty="0" smtClean="0">
                <a:solidFill>
                  <a:schemeClr val="tx1">
                    <a:lumMod val="85000"/>
                    <a:lumOff val="15000"/>
                  </a:schemeClr>
                </a:solidFill>
                <a:effectLst>
                  <a:outerShdw blurRad="38100" dist="38100" dir="2700000" algn="tl">
                    <a:srgbClr val="000000">
                      <a:alpha val="43137"/>
                    </a:srgbClr>
                  </a:outerShdw>
                </a:effectLst>
              </a:rPr>
              <a:t>Anna Drummond*</a:t>
            </a:r>
          </a:p>
          <a:p>
            <a:pPr algn="l"/>
            <a:r>
              <a:rPr lang="en-US" sz="2000" dirty="0" err="1" smtClean="0">
                <a:solidFill>
                  <a:schemeClr val="tx1">
                    <a:lumMod val="85000"/>
                    <a:lumOff val="15000"/>
                  </a:schemeClr>
                </a:solidFill>
                <a:effectLst>
                  <a:outerShdw blurRad="38100" dist="38100" dir="2700000" algn="tl">
                    <a:srgbClr val="000000">
                      <a:alpha val="43137"/>
                    </a:srgbClr>
                  </a:outerShdw>
                </a:effectLst>
              </a:rPr>
              <a:t>Zografoula</a:t>
            </a:r>
            <a:r>
              <a:rPr lang="en-US" sz="2000" dirty="0" smtClean="0">
                <a:solidFill>
                  <a:schemeClr val="tx1">
                    <a:lumMod val="85000"/>
                    <a:lumOff val="15000"/>
                  </a:schemeClr>
                </a:solidFill>
                <a:effectLst>
                  <a:outerShdw blurRad="38100" dist="38100" dir="2700000" algn="tl">
                    <a:srgbClr val="000000">
                      <a:alpha val="43137"/>
                    </a:srgbClr>
                  </a:outerShdw>
                </a:effectLst>
              </a:rPr>
              <a:t> </a:t>
            </a:r>
            <a:r>
              <a:rPr lang="en-US" sz="2000" dirty="0" err="1" smtClean="0">
                <a:solidFill>
                  <a:schemeClr val="tx1">
                    <a:lumMod val="85000"/>
                    <a:lumOff val="15000"/>
                  </a:schemeClr>
                </a:solidFill>
                <a:effectLst>
                  <a:outerShdw blurRad="38100" dist="38100" dir="2700000" algn="tl">
                    <a:srgbClr val="000000">
                      <a:alpha val="43137"/>
                    </a:srgbClr>
                  </a:outerShdw>
                </a:effectLst>
              </a:rPr>
              <a:t>Vagena</a:t>
            </a:r>
            <a:r>
              <a:rPr lang="en-US" sz="2000" dirty="0" smtClean="0">
                <a:solidFill>
                  <a:schemeClr val="tx1">
                    <a:lumMod val="85000"/>
                    <a:lumOff val="15000"/>
                  </a:schemeClr>
                </a:solidFill>
                <a:effectLst>
                  <a:outerShdw blurRad="38100" dist="38100" dir="2700000" algn="tl">
                    <a:srgbClr val="000000">
                      <a:alpha val="43137"/>
                    </a:srgbClr>
                  </a:outerShdw>
                </a:effectLst>
              </a:rPr>
              <a:t>**</a:t>
            </a:r>
          </a:p>
          <a:p>
            <a:pPr algn="l"/>
            <a:r>
              <a:rPr lang="en-US" sz="2000" dirty="0" smtClean="0">
                <a:solidFill>
                  <a:schemeClr val="tx1">
                    <a:lumMod val="85000"/>
                    <a:lumOff val="15000"/>
                  </a:schemeClr>
                </a:solidFill>
                <a:effectLst>
                  <a:outerShdw blurRad="38100" dist="38100" dir="2700000" algn="tl">
                    <a:srgbClr val="000000">
                      <a:alpha val="43137"/>
                    </a:srgbClr>
                  </a:outerShdw>
                </a:effectLst>
              </a:rPr>
              <a:t>Chris </a:t>
            </a:r>
            <a:r>
              <a:rPr lang="en-US" sz="2000" dirty="0" err="1" smtClean="0">
                <a:solidFill>
                  <a:schemeClr val="tx1">
                    <a:lumMod val="85000"/>
                    <a:lumOff val="15000"/>
                  </a:schemeClr>
                </a:solidFill>
                <a:effectLst>
                  <a:outerShdw blurRad="38100" dist="38100" dir="2700000" algn="tl">
                    <a:srgbClr val="000000">
                      <a:alpha val="43137"/>
                    </a:srgbClr>
                  </a:outerShdw>
                </a:effectLst>
              </a:rPr>
              <a:t>Jermaine</a:t>
            </a:r>
            <a:r>
              <a:rPr lang="en-US" sz="2000" dirty="0" smtClean="0">
                <a:solidFill>
                  <a:schemeClr val="tx1">
                    <a:lumMod val="85000"/>
                    <a:lumOff val="15000"/>
                  </a:schemeClr>
                </a:solidFill>
                <a:effectLst>
                  <a:outerShdw blurRad="38100" dist="38100" dir="2700000" algn="tl">
                    <a:srgbClr val="000000">
                      <a:alpha val="43137"/>
                    </a:srgbClr>
                  </a:outerShdw>
                </a:effectLst>
              </a:rPr>
              <a:t>*</a:t>
            </a:r>
          </a:p>
          <a:p>
            <a:pPr algn="l"/>
            <a:endParaRPr lang="en-US" sz="2000" dirty="0" smtClean="0">
              <a:solidFill>
                <a:schemeClr val="tx1">
                  <a:lumMod val="65000"/>
                  <a:lumOff val="35000"/>
                </a:schemeClr>
              </a:solidFill>
              <a:effectLst>
                <a:outerShdw blurRad="38100" dist="38100" dir="2700000" algn="tl">
                  <a:srgbClr val="000000">
                    <a:alpha val="43137"/>
                  </a:srgbClr>
                </a:outerShdw>
              </a:effectLst>
            </a:endParaRPr>
          </a:p>
          <a:p>
            <a:pPr algn="l"/>
            <a:endParaRPr lang="en-US" sz="2000" dirty="0" smtClean="0">
              <a:solidFill>
                <a:schemeClr val="tx1">
                  <a:lumMod val="65000"/>
                  <a:lumOff val="35000"/>
                </a:schemeClr>
              </a:solidFill>
              <a:effectLst>
                <a:outerShdw blurRad="38100" dist="38100" dir="2700000" algn="tl">
                  <a:srgbClr val="000000">
                    <a:alpha val="43137"/>
                  </a:srgbClr>
                </a:outerShdw>
              </a:effectLst>
            </a:endParaRPr>
          </a:p>
          <a:p>
            <a:pPr algn="l"/>
            <a:r>
              <a:rPr lang="en-US" sz="1600" dirty="0" smtClean="0">
                <a:solidFill>
                  <a:schemeClr val="tx1">
                    <a:lumMod val="65000"/>
                    <a:lumOff val="35000"/>
                  </a:schemeClr>
                </a:solidFill>
                <a:effectLst>
                  <a:outerShdw blurRad="38100" dist="38100" dir="2700000" algn="tl">
                    <a:srgbClr val="000000">
                      <a:alpha val="43137"/>
                    </a:srgbClr>
                  </a:outerShdw>
                </a:effectLst>
              </a:rPr>
              <a:t>*Department of Computer Science, Rice University</a:t>
            </a:r>
          </a:p>
          <a:p>
            <a:pPr algn="l"/>
            <a:r>
              <a:rPr lang="en-US" sz="1600" dirty="0" smtClean="0">
                <a:solidFill>
                  <a:schemeClr val="tx1">
                    <a:lumMod val="65000"/>
                    <a:lumOff val="35000"/>
                  </a:schemeClr>
                </a:solidFill>
                <a:effectLst>
                  <a:outerShdw blurRad="38100" dist="38100" dir="2700000" algn="tl">
                    <a:srgbClr val="000000">
                      <a:alpha val="43137"/>
                    </a:srgbClr>
                  </a:outerShdw>
                </a:effectLst>
              </a:rPr>
              <a:t>** </a:t>
            </a:r>
            <a:r>
              <a:rPr lang="en-US" sz="1600" dirty="0" err="1" smtClean="0">
                <a:solidFill>
                  <a:schemeClr val="tx1">
                    <a:lumMod val="65000"/>
                    <a:lumOff val="35000"/>
                  </a:schemeClr>
                </a:solidFill>
                <a:effectLst>
                  <a:outerShdw blurRad="38100" dist="38100" dir="2700000" algn="tl">
                    <a:srgbClr val="000000">
                      <a:alpha val="43137"/>
                    </a:srgbClr>
                  </a:outerShdw>
                </a:effectLst>
              </a:rPr>
              <a:t>LogicBlox</a:t>
            </a:r>
            <a:r>
              <a:rPr lang="en-US" sz="1600" dirty="0" smtClean="0">
                <a:solidFill>
                  <a:schemeClr val="tx1">
                    <a:lumMod val="65000"/>
                    <a:lumOff val="35000"/>
                  </a:schemeClr>
                </a:solidFill>
                <a:effectLst>
                  <a:outerShdw blurRad="38100" dist="38100" dir="2700000" algn="tl">
                    <a:srgbClr val="000000">
                      <a:alpha val="43137"/>
                    </a:srgbClr>
                  </a:outerShdw>
                </a:effectLst>
              </a:rPr>
              <a:t> Inc</a:t>
            </a:r>
          </a:p>
          <a:p>
            <a:pPr algn="l"/>
            <a:endParaRPr lang="en-US" sz="2000" dirty="0" smtClean="0">
              <a:solidFill>
                <a:schemeClr val="tx1">
                  <a:lumMod val="65000"/>
                  <a:lumOff val="35000"/>
                </a:schemeClr>
              </a:solidFill>
              <a:effectLst>
                <a:outerShdw blurRad="38100" dist="38100" dir="2700000" algn="tl">
                  <a:srgbClr val="000000">
                    <a:alpha val="43137"/>
                  </a:srgbClr>
                </a:outerShdw>
              </a:effectLst>
            </a:endParaRPr>
          </a:p>
          <a:p>
            <a:pPr algn="l"/>
            <a:endParaRPr lang="en-US" sz="2000" dirty="0" smtClean="0">
              <a:solidFill>
                <a:schemeClr val="tx1">
                  <a:lumMod val="65000"/>
                  <a:lumOff val="35000"/>
                </a:schemeClr>
              </a:solidFill>
              <a:effectLst>
                <a:outerShdw blurRad="38100" dist="38100" dir="2700000" algn="tl">
                  <a:srgbClr val="000000">
                    <a:alpha val="43137"/>
                  </a:srgbClr>
                </a:outerShdw>
              </a:effectLst>
            </a:endParaRPr>
          </a:p>
          <a:p>
            <a:pPr algn="l"/>
            <a:r>
              <a:rPr lang="en-US" sz="2000" dirty="0" smtClean="0">
                <a:solidFill>
                  <a:schemeClr val="tx1">
                    <a:lumMod val="65000"/>
                    <a:lumOff val="35000"/>
                  </a:schemeClr>
                </a:solidFill>
                <a:effectLst>
                  <a:outerShdw blurRad="38100" dist="38100" dir="2700000" algn="tl">
                    <a:srgbClr val="000000">
                      <a:alpha val="43137"/>
                    </a:srgbClr>
                  </a:outerShdw>
                </a:effectLst>
              </a:rPr>
              <a:t>Extended version of a conference talk for </a:t>
            </a:r>
          </a:p>
          <a:p>
            <a:pPr algn="l"/>
            <a:r>
              <a:rPr lang="en-US" sz="2000" dirty="0" smtClean="0">
                <a:solidFill>
                  <a:schemeClr val="tx1">
                    <a:lumMod val="65000"/>
                    <a:lumOff val="35000"/>
                  </a:schemeClr>
                </a:solidFill>
                <a:effectLst>
                  <a:outerShdw blurRad="38100" dist="38100" dir="2700000" algn="tl">
                    <a:srgbClr val="000000">
                      <a:alpha val="43137"/>
                    </a:srgbClr>
                  </a:outerShdw>
                </a:effectLst>
              </a:rPr>
              <a:t>SIAM International Conference on Data Mining (SDM13)</a:t>
            </a:r>
          </a:p>
          <a:p>
            <a:pPr algn="l"/>
            <a:r>
              <a:rPr lang="en-US" sz="2000" dirty="0" smtClean="0">
                <a:solidFill>
                  <a:schemeClr val="tx1">
                    <a:lumMod val="65000"/>
                    <a:lumOff val="35000"/>
                  </a:schemeClr>
                </a:solidFill>
                <a:effectLst>
                  <a:outerShdw blurRad="38100" dist="38100" dir="2700000" algn="tl">
                    <a:srgbClr val="000000">
                      <a:alpha val="43137"/>
                    </a:srgbClr>
                  </a:outerShdw>
                </a:effectLst>
              </a:rPr>
              <a:t>May 2-4, 2013</a:t>
            </a:r>
          </a:p>
          <a:p>
            <a:pPr algn="l"/>
            <a:r>
              <a:rPr lang="en-US" sz="2000" dirty="0" smtClean="0">
                <a:solidFill>
                  <a:schemeClr val="tx1">
                    <a:lumMod val="65000"/>
                    <a:lumOff val="35000"/>
                  </a:schemeClr>
                </a:solidFill>
                <a:effectLst>
                  <a:outerShdw blurRad="38100" dist="38100" dir="2700000" algn="tl">
                    <a:srgbClr val="000000">
                      <a:alpha val="43137"/>
                    </a:srgbClr>
                  </a:outerShdw>
                </a:effectLst>
              </a:rPr>
              <a:t>Austin, TX </a:t>
            </a:r>
            <a:endParaRPr lang="en-US" sz="2000" dirty="0">
              <a:solidFill>
                <a:schemeClr val="tx1">
                  <a:lumMod val="65000"/>
                  <a:lumOff val="35000"/>
                </a:schemeClr>
              </a:solidFill>
              <a:effectLst>
                <a:outerShdw blurRad="38100" dist="38100" dir="2700000" algn="tl">
                  <a:srgbClr val="000000">
                    <a:alpha val="43137"/>
                  </a:srgbClr>
                </a:outerShdw>
              </a:effectLs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86312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610" name="Title 2"/>
          <p:cNvSpPr>
            <a:spLocks noGrp="1"/>
          </p:cNvSpPr>
          <p:nvPr>
            <p:ph type="title"/>
          </p:nvPr>
        </p:nvSpPr>
        <p:spPr>
          <a:xfrm>
            <a:off x="457200" y="76200"/>
            <a:ext cx="8229600" cy="1143000"/>
          </a:xfrm>
        </p:spPr>
        <p:txBody>
          <a:bodyPr>
            <a:normAutofit fontScale="90000"/>
          </a:bodyPr>
          <a:lstStyle/>
          <a:p>
            <a:r>
              <a:rPr lang="en-US" dirty="0" smtClean="0">
                <a:latin typeface="Gill Sans" charset="0"/>
                <a:ea typeface="Gill Sans" charset="0"/>
                <a:cs typeface="Gill Sans" charset="0"/>
              </a:rPr>
              <a:t>Directional Topic Mixture Model (2)</a:t>
            </a:r>
          </a:p>
        </p:txBody>
      </p:sp>
      <p:sp>
        <p:nvSpPr>
          <p:cNvPr id="196612" name="Date Placeholder 10"/>
          <p:cNvSpPr>
            <a:spLocks noGrp="1"/>
          </p:cNvSpPr>
          <p:nvPr>
            <p:ph type="dt" sz="half" idx="10"/>
          </p:nvPr>
        </p:nvSpPr>
        <p:spPr bwMode="auto">
          <a:noFill/>
          <a:ln>
            <a:miter lim="800000"/>
            <a:headEnd/>
            <a:tailEnd/>
          </a:ln>
        </p:spPr>
        <p:txBody>
          <a:bodyPr/>
          <a:lstStyle/>
          <a:p>
            <a:r>
              <a:rPr lang="en-US" smtClean="0"/>
              <a:t>4/11/11</a:t>
            </a:r>
          </a:p>
        </p:txBody>
      </p:sp>
      <p:sp>
        <p:nvSpPr>
          <p:cNvPr id="12" name="Slide Number Placeholder 11"/>
          <p:cNvSpPr>
            <a:spLocks noGrp="1"/>
          </p:cNvSpPr>
          <p:nvPr>
            <p:ph type="sldNum" sz="quarter" idx="12"/>
          </p:nvPr>
        </p:nvSpPr>
        <p:spPr/>
        <p:txBody>
          <a:bodyPr/>
          <a:lstStyle/>
          <a:p>
            <a:pPr>
              <a:defRPr/>
            </a:pPr>
            <a:fld id="{465C4331-B199-7142-B455-F5339AF0B23F}" type="slidenum">
              <a:rPr lang="en-US" smtClean="0"/>
              <a:pPr>
                <a:defRPr/>
              </a:pPr>
              <a:t>10</a:t>
            </a:fld>
            <a:endParaRPr lang="en-US"/>
          </a:p>
        </p:txBody>
      </p:sp>
      <p:sp>
        <p:nvSpPr>
          <p:cNvPr id="196611" name="TextBox 5"/>
          <p:cNvSpPr txBox="1">
            <a:spLocks noChangeArrowheads="1"/>
          </p:cNvSpPr>
          <p:nvPr/>
        </p:nvSpPr>
        <p:spPr bwMode="auto">
          <a:xfrm>
            <a:off x="553641" y="1232297"/>
            <a:ext cx="7822406" cy="1757691"/>
          </a:xfrm>
          <a:prstGeom prst="rect">
            <a:avLst/>
          </a:prstGeom>
          <a:noFill/>
          <a:ln w="9525">
            <a:noFill/>
            <a:miter lim="800000"/>
            <a:headEnd/>
            <a:tailEnd/>
          </a:ln>
        </p:spPr>
        <p:txBody>
          <a:bodyPr lIns="64291" tIns="32146" rIns="64291" bIns="32146">
            <a:prstTxWarp prst="textNoShape">
              <a:avLst/>
            </a:prstTxWarp>
            <a:spAutoFit/>
          </a:bodyPr>
          <a:lstStyle/>
          <a:p>
            <a:pPr marL="321457" indent="-321457">
              <a:buClr>
                <a:schemeClr val="accent1"/>
              </a:buClr>
              <a:buSzPct val="90000"/>
            </a:pPr>
            <a:r>
              <a:rPr lang="en-US" sz="2000" b="1" dirty="0">
                <a:solidFill>
                  <a:srgbClr val="663366"/>
                </a:solidFill>
              </a:rPr>
              <a:t>von Misses-Fisher distribution (</a:t>
            </a:r>
            <a:r>
              <a:rPr lang="en-US" sz="2000" b="1" dirty="0" err="1">
                <a:solidFill>
                  <a:srgbClr val="663366"/>
                </a:solidFill>
              </a:rPr>
              <a:t>vMF</a:t>
            </a:r>
            <a:r>
              <a:rPr lang="en-US" sz="2000" b="1" dirty="0">
                <a:solidFill>
                  <a:srgbClr val="663366"/>
                </a:solidFill>
              </a:rPr>
              <a:t>)</a:t>
            </a:r>
            <a:endParaRPr lang="en-US" sz="2000" dirty="0" smtClean="0"/>
          </a:p>
          <a:p>
            <a:pPr marL="321457" indent="-321457">
              <a:spcAft>
                <a:spcPts val="422"/>
              </a:spcAft>
              <a:buClr>
                <a:schemeClr val="accent1"/>
              </a:buClr>
              <a:buSzPct val="90000"/>
              <a:buFont typeface="Wingdings" charset="2"/>
              <a:buChar char="§"/>
            </a:pPr>
            <a:r>
              <a:rPr lang="en-US" sz="2000" dirty="0" err="1" smtClean="0"/>
              <a:t>Paramaters</a:t>
            </a:r>
            <a:r>
              <a:rPr lang="en-US" sz="2000" dirty="0"/>
              <a:t>:</a:t>
            </a:r>
          </a:p>
          <a:p>
            <a:pPr marL="642915" lvl="1" indent="-321457">
              <a:spcAft>
                <a:spcPts val="422"/>
              </a:spcAft>
              <a:buClr>
                <a:schemeClr val="accent1"/>
              </a:buClr>
              <a:buSzPct val="90000"/>
              <a:buFont typeface="Wingdings" charset="2"/>
              <a:buChar char="§"/>
            </a:pPr>
            <a:r>
              <a:rPr lang="en-US" sz="2000" dirty="0" err="1"/>
              <a:t>m</a:t>
            </a:r>
            <a:r>
              <a:rPr lang="en-US" sz="2000" dirty="0"/>
              <a:t> – mean</a:t>
            </a:r>
          </a:p>
          <a:p>
            <a:pPr marL="642915" lvl="1" indent="-321457">
              <a:spcAft>
                <a:spcPts val="422"/>
              </a:spcAft>
              <a:buClr>
                <a:schemeClr val="accent1"/>
              </a:buClr>
              <a:buSzPct val="90000"/>
              <a:buFont typeface="Wingdings" charset="2"/>
              <a:buChar char="§"/>
            </a:pPr>
            <a:r>
              <a:rPr lang="en-US" sz="2000" dirty="0" err="1">
                <a:latin typeface="Lucida Grande" charset="0"/>
                <a:ea typeface="Lucida Grande" charset="0"/>
                <a:cs typeface="Lucida Grande" charset="0"/>
              </a:rPr>
              <a:t>κ</a:t>
            </a:r>
            <a:r>
              <a:rPr lang="en-US" sz="2000" dirty="0"/>
              <a:t> – concentration parameter </a:t>
            </a:r>
          </a:p>
          <a:p>
            <a:pPr marL="642915" lvl="1" indent="-321457">
              <a:spcAft>
                <a:spcPts val="422"/>
              </a:spcAft>
              <a:buClr>
                <a:schemeClr val="accent1"/>
              </a:buClr>
              <a:buSzPct val="90000"/>
            </a:pPr>
            <a:r>
              <a:rPr lang="en-US" sz="2000" dirty="0"/>
              <a:t>	(if </a:t>
            </a:r>
            <a:r>
              <a:rPr lang="en-US" sz="2000" dirty="0" err="1">
                <a:latin typeface="Lucida Grande" charset="0"/>
                <a:ea typeface="Lucida Grande" charset="0"/>
                <a:cs typeface="Lucida Grande" charset="0"/>
              </a:rPr>
              <a:t>κ</a:t>
            </a:r>
            <a:r>
              <a:rPr lang="en-US" sz="2000" dirty="0"/>
              <a:t>=0 -&gt; uniform distribution over the unit sphere)</a:t>
            </a:r>
          </a:p>
        </p:txBody>
      </p:sp>
      <p:pic>
        <p:nvPicPr>
          <p:cNvPr id="196614" name="Picture 5" descr="Screen shot 2011-04-10 at 9.33.13 PM.png"/>
          <p:cNvPicPr>
            <a:picLocks noChangeAspect="1"/>
          </p:cNvPicPr>
          <p:nvPr/>
        </p:nvPicPr>
        <p:blipFill>
          <a:blip r:embed="rId2"/>
          <a:srcRect/>
          <a:stretch>
            <a:fillRect/>
          </a:stretch>
        </p:blipFill>
        <p:spPr bwMode="auto">
          <a:xfrm>
            <a:off x="381000" y="3505200"/>
            <a:ext cx="3994052" cy="3124200"/>
          </a:xfrm>
          <a:prstGeom prst="rect">
            <a:avLst/>
          </a:prstGeom>
          <a:noFill/>
          <a:ln w="9525">
            <a:noFill/>
            <a:miter lim="800000"/>
            <a:headEnd/>
            <a:tailEnd/>
          </a:ln>
        </p:spPr>
      </p:pic>
      <p:sp>
        <p:nvSpPr>
          <p:cNvPr id="196615" name="TextBox 5"/>
          <p:cNvSpPr txBox="1">
            <a:spLocks noChangeArrowheads="1"/>
          </p:cNvSpPr>
          <p:nvPr/>
        </p:nvSpPr>
        <p:spPr bwMode="auto">
          <a:xfrm>
            <a:off x="5375672" y="3643312"/>
            <a:ext cx="2893219" cy="1090842"/>
          </a:xfrm>
          <a:prstGeom prst="rect">
            <a:avLst/>
          </a:prstGeom>
          <a:noFill/>
          <a:ln w="9525">
            <a:noFill/>
            <a:miter lim="800000"/>
            <a:headEnd/>
            <a:tailEnd/>
          </a:ln>
        </p:spPr>
        <p:txBody>
          <a:bodyPr lIns="64291" tIns="32146" rIns="64291" bIns="32146">
            <a:prstTxWarp prst="textNoShape">
              <a:avLst/>
            </a:prstTxWarp>
            <a:spAutoFit/>
          </a:bodyPr>
          <a:lstStyle/>
          <a:p>
            <a:pPr marL="321457" indent="-321457">
              <a:spcAft>
                <a:spcPts val="422"/>
              </a:spcAft>
              <a:buClr>
                <a:schemeClr val="accent1"/>
              </a:buClr>
              <a:buSzPct val="90000"/>
            </a:pPr>
            <a:r>
              <a:rPr lang="en-US" sz="2000" dirty="0">
                <a:solidFill>
                  <a:srgbClr val="000090"/>
                </a:solidFill>
              </a:rPr>
              <a:t>vMF</a:t>
            </a:r>
            <a:r>
              <a:rPr lang="en-US" sz="2000" baseline="-25000" dirty="0">
                <a:solidFill>
                  <a:srgbClr val="000090"/>
                </a:solidFill>
              </a:rPr>
              <a:t>0</a:t>
            </a:r>
            <a:r>
              <a:rPr lang="en-US" sz="2000" dirty="0">
                <a:solidFill>
                  <a:srgbClr val="000090"/>
                </a:solidFill>
              </a:rPr>
              <a:t>(m</a:t>
            </a:r>
            <a:r>
              <a:rPr lang="en-US" sz="2000" baseline="-25000" dirty="0">
                <a:solidFill>
                  <a:srgbClr val="000090"/>
                </a:solidFill>
              </a:rPr>
              <a:t>0</a:t>
            </a:r>
            <a:r>
              <a:rPr lang="en-US" sz="2000" dirty="0">
                <a:solidFill>
                  <a:srgbClr val="000090"/>
                </a:solidFill>
              </a:rPr>
              <a:t>, </a:t>
            </a:r>
            <a:r>
              <a:rPr lang="en-US" sz="2000" dirty="0">
                <a:solidFill>
                  <a:srgbClr val="000090"/>
                </a:solidFill>
                <a:latin typeface="Lucida Grande" charset="0"/>
                <a:ea typeface="Lucida Grande" charset="0"/>
                <a:cs typeface="Lucida Grande" charset="0"/>
              </a:rPr>
              <a:t>κ</a:t>
            </a:r>
            <a:r>
              <a:rPr lang="en-US" sz="2000" baseline="-25000" dirty="0">
                <a:solidFill>
                  <a:srgbClr val="000090"/>
                </a:solidFill>
                <a:latin typeface="Lucida Grande" charset="0"/>
                <a:ea typeface="Lucida Grande" charset="0"/>
                <a:cs typeface="Lucida Grande" charset="0"/>
              </a:rPr>
              <a:t>0</a:t>
            </a:r>
            <a:r>
              <a:rPr lang="en-US" sz="2000" dirty="0">
                <a:solidFill>
                  <a:srgbClr val="000090"/>
                </a:solidFill>
                <a:latin typeface="Lucida Grande" charset="0"/>
                <a:ea typeface="Lucida Grande" charset="0"/>
                <a:cs typeface="Lucida Grande" charset="0"/>
              </a:rPr>
              <a:t>)</a:t>
            </a:r>
            <a:endParaRPr lang="en-US" sz="2000" dirty="0">
              <a:solidFill>
                <a:srgbClr val="000090"/>
              </a:solidFill>
            </a:endParaRPr>
          </a:p>
          <a:p>
            <a:pPr marL="321457" indent="-321457">
              <a:spcAft>
                <a:spcPts val="422"/>
              </a:spcAft>
              <a:buClr>
                <a:schemeClr val="accent1"/>
              </a:buClr>
              <a:buSzPct val="90000"/>
              <a:buFont typeface="Wingdings" charset="2"/>
              <a:buChar char="§"/>
            </a:pPr>
            <a:r>
              <a:rPr lang="en-US" sz="2000" dirty="0">
                <a:solidFill>
                  <a:srgbClr val="000090"/>
                </a:solidFill>
              </a:rPr>
              <a:t>m</a:t>
            </a:r>
            <a:r>
              <a:rPr lang="en-US" sz="2000" baseline="-25000" dirty="0">
                <a:solidFill>
                  <a:srgbClr val="000090"/>
                </a:solidFill>
              </a:rPr>
              <a:t>0</a:t>
            </a:r>
            <a:r>
              <a:rPr lang="en-US" sz="2000" dirty="0">
                <a:solidFill>
                  <a:srgbClr val="000090"/>
                </a:solidFill>
              </a:rPr>
              <a:t> = (1, 0, 0)</a:t>
            </a:r>
          </a:p>
          <a:p>
            <a:pPr marL="321457" indent="-321457">
              <a:spcAft>
                <a:spcPts val="422"/>
              </a:spcAft>
              <a:buClr>
                <a:schemeClr val="accent1"/>
              </a:buClr>
              <a:buSzPct val="90000"/>
              <a:buFont typeface="Wingdings" charset="2"/>
              <a:buChar char="§"/>
            </a:pPr>
            <a:r>
              <a:rPr lang="en-US" sz="2000" dirty="0">
                <a:solidFill>
                  <a:srgbClr val="000090"/>
                </a:solidFill>
                <a:latin typeface="Lucida Grande" charset="0"/>
                <a:ea typeface="Lucida Grande" charset="0"/>
                <a:cs typeface="Lucida Grande" charset="0"/>
              </a:rPr>
              <a:t>κ</a:t>
            </a:r>
            <a:r>
              <a:rPr lang="en-US" sz="2000" baseline="-25000" dirty="0">
                <a:solidFill>
                  <a:srgbClr val="000090"/>
                </a:solidFill>
                <a:latin typeface="Lucida Grande" charset="0"/>
                <a:ea typeface="Lucida Grande" charset="0"/>
                <a:cs typeface="Lucida Grande" charset="0"/>
              </a:rPr>
              <a:t>0</a:t>
            </a:r>
            <a:r>
              <a:rPr lang="en-US" sz="2000" dirty="0">
                <a:solidFill>
                  <a:srgbClr val="000090"/>
                </a:solidFill>
              </a:rPr>
              <a:t> = 1</a:t>
            </a:r>
          </a:p>
        </p:txBody>
      </p:sp>
      <p:sp>
        <p:nvSpPr>
          <p:cNvPr id="196616" name="TextBox 5"/>
          <p:cNvSpPr txBox="1">
            <a:spLocks noChangeArrowheads="1"/>
          </p:cNvSpPr>
          <p:nvPr/>
        </p:nvSpPr>
        <p:spPr bwMode="auto">
          <a:xfrm>
            <a:off x="5482828" y="5197078"/>
            <a:ext cx="2893219" cy="1090842"/>
          </a:xfrm>
          <a:prstGeom prst="rect">
            <a:avLst/>
          </a:prstGeom>
          <a:noFill/>
          <a:ln w="9525">
            <a:noFill/>
            <a:miter lim="800000"/>
            <a:headEnd/>
            <a:tailEnd/>
          </a:ln>
        </p:spPr>
        <p:txBody>
          <a:bodyPr lIns="64291" tIns="32146" rIns="64291" bIns="32146">
            <a:prstTxWarp prst="textNoShape">
              <a:avLst/>
            </a:prstTxWarp>
            <a:spAutoFit/>
          </a:bodyPr>
          <a:lstStyle/>
          <a:p>
            <a:pPr marL="321457" indent="-321457">
              <a:spcAft>
                <a:spcPts val="422"/>
              </a:spcAft>
              <a:buClr>
                <a:schemeClr val="accent1"/>
              </a:buClr>
              <a:buSzPct val="90000"/>
            </a:pPr>
            <a:r>
              <a:rPr lang="en-US" sz="2000" dirty="0">
                <a:solidFill>
                  <a:srgbClr val="FF0000"/>
                </a:solidFill>
              </a:rPr>
              <a:t>vMF</a:t>
            </a:r>
            <a:r>
              <a:rPr lang="en-US" sz="2000" baseline="-25000" dirty="0">
                <a:solidFill>
                  <a:srgbClr val="FF0000"/>
                </a:solidFill>
              </a:rPr>
              <a:t>1</a:t>
            </a:r>
            <a:r>
              <a:rPr lang="en-US" sz="2000" dirty="0">
                <a:solidFill>
                  <a:srgbClr val="FF0000"/>
                </a:solidFill>
              </a:rPr>
              <a:t>(m</a:t>
            </a:r>
            <a:r>
              <a:rPr lang="en-US" sz="2000" baseline="-25000" dirty="0">
                <a:solidFill>
                  <a:srgbClr val="FF0000"/>
                </a:solidFill>
              </a:rPr>
              <a:t>1</a:t>
            </a:r>
            <a:r>
              <a:rPr lang="en-US" sz="2000" dirty="0">
                <a:solidFill>
                  <a:srgbClr val="FF0000"/>
                </a:solidFill>
              </a:rPr>
              <a:t>, </a:t>
            </a:r>
            <a:r>
              <a:rPr lang="en-US" sz="2000" dirty="0">
                <a:solidFill>
                  <a:srgbClr val="FF0000"/>
                </a:solidFill>
                <a:latin typeface="Lucida Grande" charset="0"/>
                <a:ea typeface="Lucida Grande" charset="0"/>
                <a:cs typeface="Lucida Grande" charset="0"/>
              </a:rPr>
              <a:t>κ</a:t>
            </a:r>
            <a:r>
              <a:rPr lang="en-US" sz="2000" baseline="-25000" dirty="0">
                <a:solidFill>
                  <a:srgbClr val="FF0000"/>
                </a:solidFill>
                <a:latin typeface="Lucida Grande" charset="0"/>
                <a:ea typeface="Lucida Grande" charset="0"/>
                <a:cs typeface="Lucida Grande" charset="0"/>
              </a:rPr>
              <a:t>1</a:t>
            </a:r>
            <a:r>
              <a:rPr lang="en-US" sz="2000" dirty="0">
                <a:solidFill>
                  <a:srgbClr val="FF0000"/>
                </a:solidFill>
                <a:latin typeface="Lucida Grande" charset="0"/>
                <a:ea typeface="Lucida Grande" charset="0"/>
                <a:cs typeface="Lucida Grande" charset="0"/>
              </a:rPr>
              <a:t>)</a:t>
            </a:r>
            <a:endParaRPr lang="en-US" sz="2000" dirty="0">
              <a:solidFill>
                <a:srgbClr val="FF0000"/>
              </a:solidFill>
            </a:endParaRPr>
          </a:p>
          <a:p>
            <a:pPr marL="321457" indent="-321457">
              <a:spcAft>
                <a:spcPts val="422"/>
              </a:spcAft>
              <a:buClr>
                <a:schemeClr val="accent1"/>
              </a:buClr>
              <a:buSzPct val="90000"/>
              <a:buFont typeface="Wingdings" charset="2"/>
              <a:buChar char="§"/>
            </a:pPr>
            <a:r>
              <a:rPr lang="en-US" sz="2000" dirty="0">
                <a:solidFill>
                  <a:srgbClr val="FF0000"/>
                </a:solidFill>
              </a:rPr>
              <a:t>m</a:t>
            </a:r>
            <a:r>
              <a:rPr lang="en-US" sz="2000" baseline="-25000" dirty="0">
                <a:solidFill>
                  <a:srgbClr val="FF0000"/>
                </a:solidFill>
              </a:rPr>
              <a:t>1</a:t>
            </a:r>
            <a:r>
              <a:rPr lang="en-US" sz="2000" dirty="0">
                <a:solidFill>
                  <a:srgbClr val="FF0000"/>
                </a:solidFill>
              </a:rPr>
              <a:t> = (-1, 0, 0)</a:t>
            </a:r>
          </a:p>
          <a:p>
            <a:pPr marL="321457" indent="-321457">
              <a:spcAft>
                <a:spcPts val="422"/>
              </a:spcAft>
              <a:buClr>
                <a:schemeClr val="accent1"/>
              </a:buClr>
              <a:buSzPct val="90000"/>
              <a:buFont typeface="Wingdings" charset="2"/>
              <a:buChar char="§"/>
            </a:pPr>
            <a:r>
              <a:rPr lang="en-US" sz="2000" dirty="0">
                <a:solidFill>
                  <a:srgbClr val="FF0000"/>
                </a:solidFill>
                <a:latin typeface="Lucida Grande" charset="0"/>
                <a:ea typeface="Lucida Grande" charset="0"/>
                <a:cs typeface="Lucida Grande" charset="0"/>
              </a:rPr>
              <a:t>κ</a:t>
            </a:r>
            <a:r>
              <a:rPr lang="en-US" sz="2000" baseline="-25000" dirty="0">
                <a:solidFill>
                  <a:srgbClr val="FF0000"/>
                </a:solidFill>
                <a:latin typeface="Lucida Grande" charset="0"/>
                <a:ea typeface="Lucida Grande" charset="0"/>
                <a:cs typeface="Lucida Grande" charset="0"/>
              </a:rPr>
              <a:t>1</a:t>
            </a:r>
            <a:r>
              <a:rPr lang="en-US" sz="2000" dirty="0">
                <a:solidFill>
                  <a:srgbClr val="FF0000"/>
                </a:solidFill>
              </a:rPr>
              <a:t> = 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Title 2"/>
          <p:cNvSpPr>
            <a:spLocks noGrp="1"/>
          </p:cNvSpPr>
          <p:nvPr>
            <p:ph type="title"/>
          </p:nvPr>
        </p:nvSpPr>
        <p:spPr>
          <a:xfrm>
            <a:off x="457200" y="76200"/>
            <a:ext cx="8229600" cy="1143000"/>
          </a:xfrm>
        </p:spPr>
        <p:txBody>
          <a:bodyPr>
            <a:normAutofit fontScale="90000"/>
          </a:bodyPr>
          <a:lstStyle/>
          <a:p>
            <a:r>
              <a:rPr lang="en-US" dirty="0" smtClean="0">
                <a:latin typeface="Gill Sans" charset="0"/>
                <a:ea typeface="Gill Sans" charset="0"/>
                <a:cs typeface="Gill Sans" charset="0"/>
              </a:rPr>
              <a:t>Directional Topic Mixture Model (3)</a:t>
            </a:r>
          </a:p>
        </p:txBody>
      </p:sp>
      <p:sp>
        <p:nvSpPr>
          <p:cNvPr id="197653" name="Date Placeholder 51"/>
          <p:cNvSpPr>
            <a:spLocks noGrp="1"/>
          </p:cNvSpPr>
          <p:nvPr>
            <p:ph type="dt" sz="half" idx="10"/>
          </p:nvPr>
        </p:nvSpPr>
        <p:spPr bwMode="auto">
          <a:noFill/>
          <a:ln>
            <a:miter lim="800000"/>
            <a:headEnd/>
            <a:tailEnd/>
          </a:ln>
        </p:spPr>
        <p:txBody>
          <a:bodyPr/>
          <a:lstStyle/>
          <a:p>
            <a:fld id="{F405BE3E-5770-1142-94D1-9295FCD5BAD2}" type="datetime1">
              <a:rPr lang="en-US" smtClean="0"/>
              <a:pPr/>
              <a:t>3/11/13</a:t>
            </a:fld>
            <a:endParaRPr lang="en-US" smtClean="0"/>
          </a:p>
        </p:txBody>
      </p:sp>
      <p:sp>
        <p:nvSpPr>
          <p:cNvPr id="53" name="Slide Number Placeholder 52"/>
          <p:cNvSpPr>
            <a:spLocks noGrp="1"/>
          </p:cNvSpPr>
          <p:nvPr>
            <p:ph type="sldNum" sz="quarter" idx="12"/>
          </p:nvPr>
        </p:nvSpPr>
        <p:spPr/>
        <p:txBody>
          <a:bodyPr/>
          <a:lstStyle/>
          <a:p>
            <a:pPr>
              <a:defRPr/>
            </a:pPr>
            <a:fld id="{92421BCC-20C5-2044-ADED-65A7627D164C}" type="slidenum">
              <a:rPr lang="en-US" smtClean="0"/>
              <a:pPr>
                <a:defRPr/>
              </a:pPr>
              <a:t>11</a:t>
            </a:fld>
            <a:endParaRPr lang="en-US"/>
          </a:p>
        </p:txBody>
      </p:sp>
      <p:sp>
        <p:nvSpPr>
          <p:cNvPr id="197635" name="TextBox 5"/>
          <p:cNvSpPr txBox="1">
            <a:spLocks noChangeArrowheads="1"/>
          </p:cNvSpPr>
          <p:nvPr/>
        </p:nvSpPr>
        <p:spPr bwMode="auto">
          <a:xfrm>
            <a:off x="553641" y="1232297"/>
            <a:ext cx="7822406" cy="372696"/>
          </a:xfrm>
          <a:prstGeom prst="rect">
            <a:avLst/>
          </a:prstGeom>
          <a:noFill/>
          <a:ln w="9525">
            <a:noFill/>
            <a:miter lim="800000"/>
            <a:headEnd/>
            <a:tailEnd/>
          </a:ln>
        </p:spPr>
        <p:txBody>
          <a:bodyPr lIns="64291" tIns="32146" rIns="64291" bIns="32146">
            <a:prstTxWarp prst="textNoShape">
              <a:avLst/>
            </a:prstTxWarp>
            <a:spAutoFit/>
          </a:bodyPr>
          <a:lstStyle/>
          <a:p>
            <a:pPr marL="321457" indent="-321457">
              <a:buClr>
                <a:schemeClr val="accent1"/>
              </a:buClr>
              <a:buSzPct val="90000"/>
            </a:pPr>
            <a:r>
              <a:rPr lang="en-US" sz="2000" b="1" dirty="0">
                <a:solidFill>
                  <a:srgbClr val="663366"/>
                </a:solidFill>
              </a:rPr>
              <a:t>Latent position X</a:t>
            </a:r>
            <a:r>
              <a:rPr lang="en-US" sz="2000" b="1" baseline="-25000" dirty="0">
                <a:solidFill>
                  <a:srgbClr val="663366"/>
                </a:solidFill>
              </a:rPr>
              <a:t>i</a:t>
            </a:r>
            <a:r>
              <a:rPr lang="en-US" sz="2000" b="1" dirty="0">
                <a:solidFill>
                  <a:srgbClr val="663366"/>
                </a:solidFill>
              </a:rPr>
              <a:t> -&gt; </a:t>
            </a:r>
            <a:r>
              <a:rPr lang="en-US" sz="2000" b="1" dirty="0">
                <a:solidFill>
                  <a:srgbClr val="663366"/>
                </a:solidFill>
                <a:latin typeface="Lucida Grande" charset="0"/>
                <a:ea typeface="Lucida Grande" charset="0"/>
                <a:cs typeface="Lucida Grande" charset="0"/>
              </a:rPr>
              <a:t>Probability vectors P</a:t>
            </a:r>
            <a:r>
              <a:rPr lang="en-US" sz="2000" b="1" baseline="-25000" dirty="0">
                <a:solidFill>
                  <a:srgbClr val="663366"/>
                </a:solidFill>
                <a:latin typeface="Lucida Grande" charset="0"/>
                <a:ea typeface="Lucida Grande" charset="0"/>
                <a:cs typeface="Lucida Grande" charset="0"/>
              </a:rPr>
              <a:t>i</a:t>
            </a:r>
            <a:endParaRPr lang="en-US" sz="2000" b="1" baseline="-25000" dirty="0"/>
          </a:p>
        </p:txBody>
      </p:sp>
      <p:grpSp>
        <p:nvGrpSpPr>
          <p:cNvPr id="2" name="Group 34"/>
          <p:cNvGrpSpPr>
            <a:grpSpLocks/>
          </p:cNvGrpSpPr>
          <p:nvPr/>
        </p:nvGrpSpPr>
        <p:grpSpPr bwMode="auto">
          <a:xfrm>
            <a:off x="1250156" y="2839641"/>
            <a:ext cx="2464594" cy="1821656"/>
            <a:chOff x="1778000" y="5258594"/>
            <a:chExt cx="3505200" cy="2590800"/>
          </a:xfrm>
        </p:grpSpPr>
        <p:cxnSp>
          <p:nvCxnSpPr>
            <p:cNvPr id="13" name="Straight Arrow Connector 12"/>
            <p:cNvCxnSpPr/>
            <p:nvPr/>
          </p:nvCxnSpPr>
          <p:spPr>
            <a:xfrm>
              <a:off x="1778000" y="6552407"/>
              <a:ext cx="35052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5400000" flipH="1" flipV="1">
              <a:off x="2082801" y="6552406"/>
              <a:ext cx="25908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2463800" y="5638007"/>
              <a:ext cx="1828800" cy="175260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97670" name="TextBox 22"/>
            <p:cNvSpPr txBox="1">
              <a:spLocks noChangeArrowheads="1"/>
            </p:cNvSpPr>
            <p:nvPr/>
          </p:nvSpPr>
          <p:spPr bwMode="auto">
            <a:xfrm>
              <a:off x="4064000" y="6553200"/>
              <a:ext cx="609600" cy="350181"/>
            </a:xfrm>
            <a:prstGeom prst="rect">
              <a:avLst/>
            </a:prstGeom>
            <a:noFill/>
            <a:ln w="9525">
              <a:noFill/>
              <a:miter lim="800000"/>
              <a:headEnd/>
              <a:tailEnd/>
            </a:ln>
          </p:spPr>
          <p:txBody>
            <a:bodyPr>
              <a:prstTxWarp prst="textNoShape">
                <a:avLst/>
              </a:prstTxWarp>
              <a:spAutoFit/>
            </a:bodyPr>
            <a:lstStyle/>
            <a:p>
              <a:r>
                <a:rPr lang="en-US" sz="1000" dirty="0"/>
                <a:t>1</a:t>
              </a:r>
            </a:p>
          </p:txBody>
        </p:sp>
        <p:sp>
          <p:nvSpPr>
            <p:cNvPr id="197671" name="TextBox 23"/>
            <p:cNvSpPr txBox="1">
              <a:spLocks noChangeArrowheads="1"/>
            </p:cNvSpPr>
            <p:nvPr/>
          </p:nvSpPr>
          <p:spPr bwMode="auto">
            <a:xfrm>
              <a:off x="3225799" y="5334000"/>
              <a:ext cx="609600" cy="350181"/>
            </a:xfrm>
            <a:prstGeom prst="rect">
              <a:avLst/>
            </a:prstGeom>
            <a:noFill/>
            <a:ln w="9525">
              <a:noFill/>
              <a:miter lim="800000"/>
              <a:headEnd/>
              <a:tailEnd/>
            </a:ln>
          </p:spPr>
          <p:txBody>
            <a:bodyPr>
              <a:prstTxWarp prst="textNoShape">
                <a:avLst/>
              </a:prstTxWarp>
              <a:spAutoFit/>
            </a:bodyPr>
            <a:lstStyle/>
            <a:p>
              <a:r>
                <a:rPr lang="en-US" sz="1000" dirty="0"/>
                <a:t>1</a:t>
              </a:r>
            </a:p>
          </p:txBody>
        </p:sp>
        <p:sp>
          <p:nvSpPr>
            <p:cNvPr id="197672" name="TextBox 24"/>
            <p:cNvSpPr txBox="1">
              <a:spLocks noChangeArrowheads="1"/>
            </p:cNvSpPr>
            <p:nvPr/>
          </p:nvSpPr>
          <p:spPr bwMode="auto">
            <a:xfrm>
              <a:off x="2006599" y="6553200"/>
              <a:ext cx="609600" cy="350181"/>
            </a:xfrm>
            <a:prstGeom prst="rect">
              <a:avLst/>
            </a:prstGeom>
            <a:noFill/>
            <a:ln w="9525">
              <a:noFill/>
              <a:miter lim="800000"/>
              <a:headEnd/>
              <a:tailEnd/>
            </a:ln>
          </p:spPr>
          <p:txBody>
            <a:bodyPr>
              <a:prstTxWarp prst="textNoShape">
                <a:avLst/>
              </a:prstTxWarp>
              <a:spAutoFit/>
            </a:bodyPr>
            <a:lstStyle/>
            <a:p>
              <a:r>
                <a:rPr lang="en-US" sz="1000" dirty="0"/>
                <a:t>-1</a:t>
              </a:r>
            </a:p>
          </p:txBody>
        </p:sp>
        <p:sp>
          <p:nvSpPr>
            <p:cNvPr id="197673" name="TextBox 25"/>
            <p:cNvSpPr txBox="1">
              <a:spLocks noChangeArrowheads="1"/>
            </p:cNvSpPr>
            <p:nvPr/>
          </p:nvSpPr>
          <p:spPr bwMode="auto">
            <a:xfrm>
              <a:off x="3225799" y="7391400"/>
              <a:ext cx="609600" cy="350181"/>
            </a:xfrm>
            <a:prstGeom prst="rect">
              <a:avLst/>
            </a:prstGeom>
            <a:noFill/>
            <a:ln w="9525">
              <a:noFill/>
              <a:miter lim="800000"/>
              <a:headEnd/>
              <a:tailEnd/>
            </a:ln>
          </p:spPr>
          <p:txBody>
            <a:bodyPr>
              <a:prstTxWarp prst="textNoShape">
                <a:avLst/>
              </a:prstTxWarp>
              <a:spAutoFit/>
            </a:bodyPr>
            <a:lstStyle/>
            <a:p>
              <a:r>
                <a:rPr lang="en-US" sz="1000" dirty="0"/>
                <a:t>-1</a:t>
              </a:r>
            </a:p>
          </p:txBody>
        </p:sp>
      </p:grpSp>
      <p:grpSp>
        <p:nvGrpSpPr>
          <p:cNvPr id="3" name="Group 35"/>
          <p:cNvGrpSpPr>
            <a:grpSpLocks/>
          </p:cNvGrpSpPr>
          <p:nvPr/>
        </p:nvGrpSpPr>
        <p:grpSpPr bwMode="auto">
          <a:xfrm>
            <a:off x="5750719" y="2839641"/>
            <a:ext cx="2464594" cy="1821656"/>
            <a:chOff x="1778000" y="5258594"/>
            <a:chExt cx="3505200" cy="2590800"/>
          </a:xfrm>
        </p:grpSpPr>
        <p:cxnSp>
          <p:nvCxnSpPr>
            <p:cNvPr id="37" name="Straight Arrow Connector 36"/>
            <p:cNvCxnSpPr/>
            <p:nvPr/>
          </p:nvCxnSpPr>
          <p:spPr>
            <a:xfrm>
              <a:off x="1778000" y="6552407"/>
              <a:ext cx="35052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flipH="1" flipV="1">
              <a:off x="2082801" y="6552406"/>
              <a:ext cx="2590800"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2463800" y="5638007"/>
              <a:ext cx="1828800" cy="175260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97663" name="TextBox 39"/>
            <p:cNvSpPr txBox="1">
              <a:spLocks noChangeArrowheads="1"/>
            </p:cNvSpPr>
            <p:nvPr/>
          </p:nvSpPr>
          <p:spPr bwMode="auto">
            <a:xfrm>
              <a:off x="4064000" y="6553200"/>
              <a:ext cx="609600" cy="350181"/>
            </a:xfrm>
            <a:prstGeom prst="rect">
              <a:avLst/>
            </a:prstGeom>
            <a:noFill/>
            <a:ln w="9525">
              <a:noFill/>
              <a:miter lim="800000"/>
              <a:headEnd/>
              <a:tailEnd/>
            </a:ln>
          </p:spPr>
          <p:txBody>
            <a:bodyPr>
              <a:prstTxWarp prst="textNoShape">
                <a:avLst/>
              </a:prstTxWarp>
              <a:spAutoFit/>
            </a:bodyPr>
            <a:lstStyle/>
            <a:p>
              <a:r>
                <a:rPr lang="en-US" sz="1000" dirty="0"/>
                <a:t>1</a:t>
              </a:r>
            </a:p>
          </p:txBody>
        </p:sp>
        <p:sp>
          <p:nvSpPr>
            <p:cNvPr id="197664" name="TextBox 40"/>
            <p:cNvSpPr txBox="1">
              <a:spLocks noChangeArrowheads="1"/>
            </p:cNvSpPr>
            <p:nvPr/>
          </p:nvSpPr>
          <p:spPr bwMode="auto">
            <a:xfrm>
              <a:off x="3225799" y="5334000"/>
              <a:ext cx="609600" cy="350181"/>
            </a:xfrm>
            <a:prstGeom prst="rect">
              <a:avLst/>
            </a:prstGeom>
            <a:noFill/>
            <a:ln w="9525">
              <a:noFill/>
              <a:miter lim="800000"/>
              <a:headEnd/>
              <a:tailEnd/>
            </a:ln>
          </p:spPr>
          <p:txBody>
            <a:bodyPr>
              <a:prstTxWarp prst="textNoShape">
                <a:avLst/>
              </a:prstTxWarp>
              <a:spAutoFit/>
            </a:bodyPr>
            <a:lstStyle/>
            <a:p>
              <a:r>
                <a:rPr lang="en-US" sz="1000" dirty="0"/>
                <a:t>1</a:t>
              </a:r>
            </a:p>
          </p:txBody>
        </p:sp>
        <p:sp>
          <p:nvSpPr>
            <p:cNvPr id="197665" name="TextBox 41"/>
            <p:cNvSpPr txBox="1">
              <a:spLocks noChangeArrowheads="1"/>
            </p:cNvSpPr>
            <p:nvPr/>
          </p:nvSpPr>
          <p:spPr bwMode="auto">
            <a:xfrm>
              <a:off x="2006599" y="6553200"/>
              <a:ext cx="609600" cy="350181"/>
            </a:xfrm>
            <a:prstGeom prst="rect">
              <a:avLst/>
            </a:prstGeom>
            <a:noFill/>
            <a:ln w="9525">
              <a:noFill/>
              <a:miter lim="800000"/>
              <a:headEnd/>
              <a:tailEnd/>
            </a:ln>
          </p:spPr>
          <p:txBody>
            <a:bodyPr>
              <a:prstTxWarp prst="textNoShape">
                <a:avLst/>
              </a:prstTxWarp>
              <a:spAutoFit/>
            </a:bodyPr>
            <a:lstStyle/>
            <a:p>
              <a:r>
                <a:rPr lang="en-US" sz="1000" dirty="0"/>
                <a:t>-1</a:t>
              </a:r>
            </a:p>
          </p:txBody>
        </p:sp>
        <p:sp>
          <p:nvSpPr>
            <p:cNvPr id="197666" name="TextBox 42"/>
            <p:cNvSpPr txBox="1">
              <a:spLocks noChangeArrowheads="1"/>
            </p:cNvSpPr>
            <p:nvPr/>
          </p:nvSpPr>
          <p:spPr bwMode="auto">
            <a:xfrm>
              <a:off x="3225799" y="7391400"/>
              <a:ext cx="609600" cy="350181"/>
            </a:xfrm>
            <a:prstGeom prst="rect">
              <a:avLst/>
            </a:prstGeom>
            <a:noFill/>
            <a:ln w="9525">
              <a:noFill/>
              <a:miter lim="800000"/>
              <a:headEnd/>
              <a:tailEnd/>
            </a:ln>
          </p:spPr>
          <p:txBody>
            <a:bodyPr>
              <a:prstTxWarp prst="textNoShape">
                <a:avLst/>
              </a:prstTxWarp>
              <a:spAutoFit/>
            </a:bodyPr>
            <a:lstStyle/>
            <a:p>
              <a:r>
                <a:rPr lang="en-US" sz="1000" dirty="0"/>
                <a:t>-1</a:t>
              </a:r>
            </a:p>
          </p:txBody>
        </p:sp>
      </p:grpSp>
      <p:sp>
        <p:nvSpPr>
          <p:cNvPr id="44" name="Multiply 43"/>
          <p:cNvSpPr>
            <a:spLocks noChangeAspect="1"/>
          </p:cNvSpPr>
          <p:nvPr/>
        </p:nvSpPr>
        <p:spPr>
          <a:xfrm>
            <a:off x="7304484" y="3268265"/>
            <a:ext cx="128588" cy="128588"/>
          </a:xfrm>
          <a:prstGeom prst="mathMultiply">
            <a:avLst/>
          </a:prstGeom>
        </p:spPr>
        <p:style>
          <a:lnRef idx="1">
            <a:schemeClr val="accent1"/>
          </a:lnRef>
          <a:fillRef idx="3">
            <a:schemeClr val="accent1"/>
          </a:fillRef>
          <a:effectRef idx="2">
            <a:schemeClr val="accent1"/>
          </a:effectRef>
          <a:fontRef idx="minor">
            <a:schemeClr val="lt1"/>
          </a:fontRef>
        </p:style>
        <p:txBody>
          <a:bodyPr lIns="64291" tIns="32146" rIns="64291" bIns="32146" anchor="ctr"/>
          <a:lstStyle/>
          <a:p>
            <a:pPr>
              <a:defRPr/>
            </a:pPr>
            <a:endParaRPr lang="en-US"/>
          </a:p>
        </p:txBody>
      </p:sp>
      <p:sp>
        <p:nvSpPr>
          <p:cNvPr id="45" name="Multiply 44"/>
          <p:cNvSpPr>
            <a:spLocks noChangeAspect="1"/>
          </p:cNvSpPr>
          <p:nvPr/>
        </p:nvSpPr>
        <p:spPr>
          <a:xfrm>
            <a:off x="1839515" y="3268265"/>
            <a:ext cx="128588" cy="128588"/>
          </a:xfrm>
          <a:prstGeom prst="mathMultiply">
            <a:avLst/>
          </a:prstGeom>
        </p:spPr>
        <p:style>
          <a:lnRef idx="1">
            <a:schemeClr val="accent1"/>
          </a:lnRef>
          <a:fillRef idx="3">
            <a:schemeClr val="accent1"/>
          </a:fillRef>
          <a:effectRef idx="2">
            <a:schemeClr val="accent1"/>
          </a:effectRef>
          <a:fontRef idx="minor">
            <a:schemeClr val="lt1"/>
          </a:fontRef>
        </p:style>
        <p:txBody>
          <a:bodyPr lIns="64291" tIns="32146" rIns="64291" bIns="32146" anchor="ctr"/>
          <a:lstStyle/>
          <a:p>
            <a:pPr>
              <a:defRPr/>
            </a:pPr>
            <a:endParaRPr lang="en-US"/>
          </a:p>
        </p:txBody>
      </p:sp>
      <p:pic>
        <p:nvPicPr>
          <p:cNvPr id="197644" name="Picture 46" descr="latex-image-1.pdf"/>
          <p:cNvPicPr>
            <a:picLocks noChangeAspect="1"/>
          </p:cNvPicPr>
          <p:nvPr/>
        </p:nvPicPr>
        <p:blipFill>
          <a:blip r:embed="rId2"/>
          <a:srcRect/>
          <a:stretch>
            <a:fillRect/>
          </a:stretch>
        </p:blipFill>
        <p:spPr bwMode="auto">
          <a:xfrm>
            <a:off x="1464469" y="5679281"/>
            <a:ext cx="1518047" cy="223242"/>
          </a:xfrm>
          <a:prstGeom prst="rect">
            <a:avLst/>
          </a:prstGeom>
          <a:noFill/>
          <a:ln w="9525">
            <a:noFill/>
            <a:miter lim="800000"/>
            <a:headEnd/>
            <a:tailEnd/>
          </a:ln>
        </p:spPr>
      </p:pic>
      <p:sp>
        <p:nvSpPr>
          <p:cNvPr id="197645" name="TextBox 47"/>
          <p:cNvSpPr txBox="1">
            <a:spLocks noChangeArrowheads="1"/>
          </p:cNvSpPr>
          <p:nvPr/>
        </p:nvSpPr>
        <p:spPr bwMode="auto">
          <a:xfrm>
            <a:off x="5482828" y="1928813"/>
            <a:ext cx="2732484" cy="588140"/>
          </a:xfrm>
          <a:prstGeom prst="rect">
            <a:avLst/>
          </a:prstGeom>
          <a:noFill/>
          <a:ln w="9525">
            <a:noFill/>
            <a:miter lim="800000"/>
            <a:headEnd/>
            <a:tailEnd/>
          </a:ln>
        </p:spPr>
        <p:txBody>
          <a:bodyPr lIns="64291" tIns="32146" rIns="64291" bIns="32146">
            <a:prstTxWarp prst="textNoShape">
              <a:avLst/>
            </a:prstTxWarp>
            <a:spAutoFit/>
          </a:bodyPr>
          <a:lstStyle/>
          <a:p>
            <a:r>
              <a:rPr lang="en-US" sz="1700" dirty="0"/>
              <a:t>No correlation</a:t>
            </a:r>
          </a:p>
          <a:p>
            <a:r>
              <a:rPr lang="en-US" sz="1700" dirty="0"/>
              <a:t>between topics</a:t>
            </a:r>
          </a:p>
        </p:txBody>
      </p:sp>
      <p:sp>
        <p:nvSpPr>
          <p:cNvPr id="197646" name="TextBox 48"/>
          <p:cNvSpPr txBox="1">
            <a:spLocks noChangeArrowheads="1"/>
          </p:cNvSpPr>
          <p:nvPr/>
        </p:nvSpPr>
        <p:spPr bwMode="auto">
          <a:xfrm>
            <a:off x="982266" y="1875235"/>
            <a:ext cx="2732484" cy="588140"/>
          </a:xfrm>
          <a:prstGeom prst="rect">
            <a:avLst/>
          </a:prstGeom>
          <a:noFill/>
          <a:ln w="9525">
            <a:noFill/>
            <a:miter lim="800000"/>
            <a:headEnd/>
            <a:tailEnd/>
          </a:ln>
        </p:spPr>
        <p:txBody>
          <a:bodyPr lIns="64291" tIns="32146" rIns="64291" bIns="32146">
            <a:prstTxWarp prst="textNoShape">
              <a:avLst/>
            </a:prstTxWarp>
            <a:spAutoFit/>
          </a:bodyPr>
          <a:lstStyle/>
          <a:p>
            <a:r>
              <a:rPr lang="en-US" sz="1700" dirty="0"/>
              <a:t>Anti correlation</a:t>
            </a:r>
          </a:p>
          <a:p>
            <a:r>
              <a:rPr lang="en-US" sz="1700" dirty="0"/>
              <a:t>between topics</a:t>
            </a:r>
          </a:p>
        </p:txBody>
      </p:sp>
      <p:sp>
        <p:nvSpPr>
          <p:cNvPr id="50" name="Multiply 49"/>
          <p:cNvSpPr>
            <a:spLocks noChangeAspect="1"/>
          </p:cNvSpPr>
          <p:nvPr/>
        </p:nvSpPr>
        <p:spPr>
          <a:xfrm>
            <a:off x="2750344" y="4125515"/>
            <a:ext cx="128588" cy="128588"/>
          </a:xfrm>
          <a:prstGeom prst="mathMultiply">
            <a:avLst/>
          </a:prstGeom>
        </p:spPr>
        <p:style>
          <a:lnRef idx="1">
            <a:schemeClr val="accent1"/>
          </a:lnRef>
          <a:fillRef idx="3">
            <a:schemeClr val="accent1"/>
          </a:fillRef>
          <a:effectRef idx="2">
            <a:schemeClr val="accent1"/>
          </a:effectRef>
          <a:fontRef idx="minor">
            <a:schemeClr val="lt1"/>
          </a:fontRef>
        </p:style>
        <p:txBody>
          <a:bodyPr lIns="64291" tIns="32146" rIns="64291" bIns="32146" anchor="ctr"/>
          <a:lstStyle/>
          <a:p>
            <a:pPr>
              <a:defRPr/>
            </a:pPr>
            <a:endParaRPr lang="en-US"/>
          </a:p>
        </p:txBody>
      </p:sp>
      <p:sp>
        <p:nvSpPr>
          <p:cNvPr id="51" name="Multiply 50"/>
          <p:cNvSpPr>
            <a:spLocks noChangeAspect="1"/>
          </p:cNvSpPr>
          <p:nvPr/>
        </p:nvSpPr>
        <p:spPr>
          <a:xfrm>
            <a:off x="6340078" y="4071937"/>
            <a:ext cx="128588" cy="128588"/>
          </a:xfrm>
          <a:prstGeom prst="mathMultiply">
            <a:avLst/>
          </a:prstGeom>
        </p:spPr>
        <p:style>
          <a:lnRef idx="1">
            <a:schemeClr val="accent1"/>
          </a:lnRef>
          <a:fillRef idx="3">
            <a:schemeClr val="accent1"/>
          </a:fillRef>
          <a:effectRef idx="2">
            <a:schemeClr val="accent1"/>
          </a:effectRef>
          <a:fontRef idx="minor">
            <a:schemeClr val="lt1"/>
          </a:fontRef>
        </p:style>
        <p:txBody>
          <a:bodyPr lIns="64291" tIns="32146" rIns="64291" bIns="32146" anchor="ctr"/>
          <a:lstStyle/>
          <a:p>
            <a:pPr>
              <a:defRPr/>
            </a:pPr>
            <a:endParaRPr lang="en-US"/>
          </a:p>
        </p:txBody>
      </p:sp>
      <p:pic>
        <p:nvPicPr>
          <p:cNvPr id="197655" name="Picture 33" descr="latex-image-1.pdf"/>
          <p:cNvPicPr>
            <a:picLocks noChangeAspect="1"/>
          </p:cNvPicPr>
          <p:nvPr/>
        </p:nvPicPr>
        <p:blipFill>
          <a:blip r:embed="rId3"/>
          <a:srcRect/>
          <a:stretch>
            <a:fillRect/>
          </a:stretch>
        </p:blipFill>
        <p:spPr bwMode="auto">
          <a:xfrm>
            <a:off x="2964656" y="4179094"/>
            <a:ext cx="1225600" cy="267891"/>
          </a:xfrm>
          <a:prstGeom prst="rect">
            <a:avLst/>
          </a:prstGeom>
          <a:noFill/>
          <a:ln w="9525">
            <a:noFill/>
            <a:miter lim="800000"/>
            <a:headEnd/>
            <a:tailEnd/>
          </a:ln>
        </p:spPr>
      </p:pic>
      <p:pic>
        <p:nvPicPr>
          <p:cNvPr id="197656" name="Picture 34" descr="latex-image-1.pdf"/>
          <p:cNvPicPr>
            <a:picLocks noChangeAspect="1"/>
          </p:cNvPicPr>
          <p:nvPr/>
        </p:nvPicPr>
        <p:blipFill>
          <a:blip r:embed="rId4"/>
          <a:srcRect/>
          <a:stretch>
            <a:fillRect/>
          </a:stretch>
        </p:blipFill>
        <p:spPr bwMode="auto">
          <a:xfrm>
            <a:off x="7667254" y="3107531"/>
            <a:ext cx="1078260" cy="267891"/>
          </a:xfrm>
          <a:prstGeom prst="rect">
            <a:avLst/>
          </a:prstGeom>
          <a:noFill/>
          <a:ln w="9525">
            <a:noFill/>
            <a:miter lim="800000"/>
            <a:headEnd/>
            <a:tailEnd/>
          </a:ln>
        </p:spPr>
      </p:pic>
      <p:pic>
        <p:nvPicPr>
          <p:cNvPr id="197657" name="Picture 39" descr="latex-image-1.pdf"/>
          <p:cNvPicPr>
            <a:picLocks noChangeAspect="1"/>
          </p:cNvPicPr>
          <p:nvPr/>
        </p:nvPicPr>
        <p:blipFill>
          <a:blip r:embed="rId5"/>
          <a:srcRect/>
          <a:stretch>
            <a:fillRect/>
          </a:stretch>
        </p:blipFill>
        <p:spPr bwMode="auto">
          <a:xfrm>
            <a:off x="5107781" y="4982766"/>
            <a:ext cx="3729261" cy="488900"/>
          </a:xfrm>
          <a:prstGeom prst="rect">
            <a:avLst/>
          </a:prstGeom>
          <a:noFill/>
          <a:ln w="9525">
            <a:noFill/>
            <a:miter lim="800000"/>
            <a:headEnd/>
            <a:tailEnd/>
          </a:ln>
        </p:spPr>
      </p:pic>
      <p:pic>
        <p:nvPicPr>
          <p:cNvPr id="197658" name="Picture 41" descr="latex-image-1.pdf"/>
          <p:cNvPicPr>
            <a:picLocks noChangeAspect="1"/>
          </p:cNvPicPr>
          <p:nvPr/>
        </p:nvPicPr>
        <p:blipFill>
          <a:blip r:embed="rId6"/>
          <a:srcRect/>
          <a:stretch>
            <a:fillRect/>
          </a:stretch>
        </p:blipFill>
        <p:spPr bwMode="auto">
          <a:xfrm>
            <a:off x="6217295" y="5725046"/>
            <a:ext cx="1535906" cy="232172"/>
          </a:xfrm>
          <a:prstGeom prst="rect">
            <a:avLst/>
          </a:prstGeom>
          <a:noFill/>
          <a:ln w="9525">
            <a:noFill/>
            <a:miter lim="800000"/>
            <a:headEnd/>
            <a:tailEnd/>
          </a:ln>
        </p:spPr>
      </p:pic>
      <p:pic>
        <p:nvPicPr>
          <p:cNvPr id="197659" name="Picture 42" descr="latex-image-1.pdf"/>
          <p:cNvPicPr>
            <a:picLocks noChangeAspect="1"/>
          </p:cNvPicPr>
          <p:nvPr/>
        </p:nvPicPr>
        <p:blipFill>
          <a:blip r:embed="rId7"/>
          <a:srcRect/>
          <a:stretch>
            <a:fillRect/>
          </a:stretch>
        </p:blipFill>
        <p:spPr bwMode="auto">
          <a:xfrm>
            <a:off x="504527" y="4957093"/>
            <a:ext cx="3853160" cy="481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Title 2"/>
          <p:cNvSpPr>
            <a:spLocks noGrp="1"/>
          </p:cNvSpPr>
          <p:nvPr>
            <p:ph type="title"/>
          </p:nvPr>
        </p:nvSpPr>
        <p:spPr>
          <a:xfrm>
            <a:off x="457200" y="76200"/>
            <a:ext cx="8229600" cy="1143000"/>
          </a:xfrm>
        </p:spPr>
        <p:txBody>
          <a:bodyPr>
            <a:normAutofit fontScale="90000"/>
          </a:bodyPr>
          <a:lstStyle/>
          <a:p>
            <a:r>
              <a:rPr lang="en-US" dirty="0" smtClean="0">
                <a:latin typeface="Gill Sans" charset="0"/>
                <a:ea typeface="Gill Sans" charset="0"/>
                <a:cs typeface="Gill Sans" charset="0"/>
              </a:rPr>
              <a:t>Directional Topic Mixture Model (4)</a:t>
            </a:r>
          </a:p>
        </p:txBody>
      </p:sp>
      <p:sp>
        <p:nvSpPr>
          <p:cNvPr id="198664" name="Date Placeholder 10"/>
          <p:cNvSpPr>
            <a:spLocks noGrp="1"/>
          </p:cNvSpPr>
          <p:nvPr>
            <p:ph type="dt" sz="half" idx="10"/>
          </p:nvPr>
        </p:nvSpPr>
        <p:spPr bwMode="auto">
          <a:noFill/>
          <a:ln>
            <a:miter lim="800000"/>
            <a:headEnd/>
            <a:tailEnd/>
          </a:ln>
        </p:spPr>
        <p:txBody>
          <a:bodyPr/>
          <a:lstStyle/>
          <a:p>
            <a:fld id="{C925894E-2F24-B548-860B-F6A49EDA7287}" type="datetime1">
              <a:rPr lang="en-US" smtClean="0"/>
              <a:pPr/>
              <a:t>3/11/13</a:t>
            </a:fld>
            <a:endParaRPr lang="en-US" smtClean="0"/>
          </a:p>
        </p:txBody>
      </p:sp>
      <p:sp>
        <p:nvSpPr>
          <p:cNvPr id="12" name="Slide Number Placeholder 11"/>
          <p:cNvSpPr>
            <a:spLocks noGrp="1"/>
          </p:cNvSpPr>
          <p:nvPr>
            <p:ph type="sldNum" sz="quarter" idx="12"/>
          </p:nvPr>
        </p:nvSpPr>
        <p:spPr/>
        <p:txBody>
          <a:bodyPr/>
          <a:lstStyle/>
          <a:p>
            <a:pPr>
              <a:defRPr/>
            </a:pPr>
            <a:fld id="{B1B817B4-0B47-854F-AF59-56E557782E3E}" type="slidenum">
              <a:rPr lang="en-US" smtClean="0"/>
              <a:pPr>
                <a:defRPr/>
              </a:pPr>
              <a:t>12</a:t>
            </a:fld>
            <a:endParaRPr lang="en-US"/>
          </a:p>
        </p:txBody>
      </p:sp>
      <p:sp>
        <p:nvSpPr>
          <p:cNvPr id="198659" name="TextBox 5"/>
          <p:cNvSpPr txBox="1">
            <a:spLocks noChangeArrowheads="1"/>
          </p:cNvSpPr>
          <p:nvPr/>
        </p:nvSpPr>
        <p:spPr bwMode="auto">
          <a:xfrm>
            <a:off x="553641" y="1213365"/>
            <a:ext cx="6456759" cy="1834635"/>
          </a:xfrm>
          <a:prstGeom prst="rect">
            <a:avLst/>
          </a:prstGeom>
          <a:noFill/>
          <a:ln w="9525">
            <a:noFill/>
            <a:miter lim="800000"/>
            <a:headEnd/>
            <a:tailEnd/>
          </a:ln>
        </p:spPr>
        <p:txBody>
          <a:bodyPr wrap="square" lIns="64291" tIns="32146" rIns="64291" bIns="32146">
            <a:prstTxWarp prst="textNoShape">
              <a:avLst/>
            </a:prstTxWarp>
            <a:spAutoFit/>
          </a:bodyPr>
          <a:lstStyle/>
          <a:p>
            <a:pPr marL="321457" indent="-321457">
              <a:spcAft>
                <a:spcPts val="844"/>
              </a:spcAft>
              <a:buClr>
                <a:schemeClr val="accent1"/>
              </a:buClr>
              <a:buSzPct val="90000"/>
            </a:pPr>
            <a:r>
              <a:rPr lang="en-US" sz="2000" b="1" dirty="0">
                <a:solidFill>
                  <a:srgbClr val="663366"/>
                </a:solidFill>
              </a:rPr>
              <a:t>Additional parameter </a:t>
            </a:r>
            <a:r>
              <a:rPr lang="en-US" sz="2000" b="1" dirty="0" err="1">
                <a:solidFill>
                  <a:srgbClr val="663366"/>
                </a:solidFill>
                <a:latin typeface="Lucida Grande" charset="0"/>
                <a:ea typeface="Lucida Grande" charset="0"/>
                <a:cs typeface="Lucida Grande" charset="0"/>
              </a:rPr>
              <a:t>ω</a:t>
            </a:r>
            <a:endParaRPr lang="en-US" sz="2000" dirty="0"/>
          </a:p>
          <a:p>
            <a:pPr marL="321457" indent="-321457">
              <a:spcAft>
                <a:spcPts val="422"/>
              </a:spcAft>
              <a:buClr>
                <a:schemeClr val="accent1"/>
              </a:buClr>
              <a:buSzPct val="90000"/>
              <a:buFont typeface="Wingdings" charset="2"/>
              <a:buChar char="§"/>
            </a:pPr>
            <a:r>
              <a:rPr lang="en-US" sz="2000" dirty="0"/>
              <a:t>To manipulate the extent to which certain topics dominate the creation of a document</a:t>
            </a:r>
          </a:p>
          <a:p>
            <a:pPr marL="964372" lvl="2" indent="-321457">
              <a:spcAft>
                <a:spcPts val="422"/>
              </a:spcAft>
              <a:buClr>
                <a:schemeClr val="accent1"/>
              </a:buClr>
              <a:buSzPct val="90000"/>
              <a:buFont typeface="Wingdings" charset="2"/>
              <a:buChar char="§"/>
            </a:pPr>
            <a:r>
              <a:rPr lang="en-US" sz="2000" dirty="0"/>
              <a:t>Doc located at</a:t>
            </a:r>
          </a:p>
          <a:p>
            <a:pPr marL="964372" lvl="2" indent="-321457">
              <a:spcAft>
                <a:spcPts val="422"/>
              </a:spcAft>
              <a:buClr>
                <a:schemeClr val="accent1"/>
              </a:buClr>
              <a:buSzPct val="90000"/>
              <a:buFont typeface="Wingdings" charset="2"/>
              <a:buChar char="§"/>
            </a:pPr>
            <a:r>
              <a:rPr lang="en-US" sz="2000" dirty="0" err="1"/>
              <a:t>ω</a:t>
            </a:r>
            <a:r>
              <a:rPr lang="en-US" sz="2000" dirty="0"/>
              <a:t> = </a:t>
            </a:r>
            <a:r>
              <a:rPr lang="en-US" sz="2000" i="1" dirty="0" err="1"/>
              <a:t>e</a:t>
            </a:r>
            <a:endParaRPr lang="en-US" sz="2000" i="1" dirty="0"/>
          </a:p>
        </p:txBody>
      </p:sp>
      <p:pic>
        <p:nvPicPr>
          <p:cNvPr id="198660" name="Picture 6" descr="latex-image-1.pdf"/>
          <p:cNvPicPr>
            <a:picLocks noChangeAspect="1"/>
          </p:cNvPicPr>
          <p:nvPr/>
        </p:nvPicPr>
        <p:blipFill>
          <a:blip r:embed="rId2"/>
          <a:srcRect/>
          <a:stretch>
            <a:fillRect/>
          </a:stretch>
        </p:blipFill>
        <p:spPr bwMode="auto">
          <a:xfrm>
            <a:off x="3232547" y="2357438"/>
            <a:ext cx="1509117" cy="312539"/>
          </a:xfrm>
          <a:prstGeom prst="rect">
            <a:avLst/>
          </a:prstGeom>
          <a:noFill/>
          <a:ln w="9525">
            <a:noFill/>
            <a:miter lim="800000"/>
            <a:headEnd/>
            <a:tailEnd/>
          </a:ln>
        </p:spPr>
      </p:pic>
      <p:pic>
        <p:nvPicPr>
          <p:cNvPr id="198661" name="Picture 7" descr="latex-image-1.pdf"/>
          <p:cNvPicPr>
            <a:picLocks noChangeAspect="1"/>
          </p:cNvPicPr>
          <p:nvPr/>
        </p:nvPicPr>
        <p:blipFill>
          <a:blip r:embed="rId3"/>
          <a:srcRect/>
          <a:stretch>
            <a:fillRect/>
          </a:stretch>
        </p:blipFill>
        <p:spPr bwMode="auto">
          <a:xfrm>
            <a:off x="1518047" y="3071813"/>
            <a:ext cx="5000625" cy="625078"/>
          </a:xfrm>
          <a:prstGeom prst="rect">
            <a:avLst/>
          </a:prstGeom>
          <a:noFill/>
          <a:ln w="9525">
            <a:noFill/>
            <a:miter lim="800000"/>
            <a:headEnd/>
            <a:tailEnd/>
          </a:ln>
        </p:spPr>
      </p:pic>
      <p:pic>
        <p:nvPicPr>
          <p:cNvPr id="198662" name="Picture 8" descr="latex-image-1.pdf"/>
          <p:cNvPicPr>
            <a:picLocks noChangeAspect="1"/>
          </p:cNvPicPr>
          <p:nvPr/>
        </p:nvPicPr>
        <p:blipFill>
          <a:blip r:embed="rId4"/>
          <a:srcRect/>
          <a:stretch>
            <a:fillRect/>
          </a:stretch>
        </p:blipFill>
        <p:spPr bwMode="auto">
          <a:xfrm>
            <a:off x="1464469" y="4679156"/>
            <a:ext cx="5456039" cy="625078"/>
          </a:xfrm>
          <a:prstGeom prst="rect">
            <a:avLst/>
          </a:prstGeom>
          <a:noFill/>
          <a:ln w="9525">
            <a:noFill/>
            <a:miter lim="800000"/>
            <a:headEnd/>
            <a:tailEnd/>
          </a:ln>
        </p:spPr>
      </p:pic>
      <p:sp>
        <p:nvSpPr>
          <p:cNvPr id="198663" name="Rectangle 9"/>
          <p:cNvSpPr>
            <a:spLocks noChangeArrowheads="1"/>
          </p:cNvSpPr>
          <p:nvPr/>
        </p:nvSpPr>
        <p:spPr bwMode="auto">
          <a:xfrm>
            <a:off x="553641" y="4292947"/>
            <a:ext cx="2089547" cy="372696"/>
          </a:xfrm>
          <a:prstGeom prst="rect">
            <a:avLst/>
          </a:prstGeom>
          <a:noFill/>
          <a:ln w="9525">
            <a:noFill/>
            <a:miter lim="800000"/>
            <a:headEnd/>
            <a:tailEnd/>
          </a:ln>
        </p:spPr>
        <p:txBody>
          <a:bodyPr lIns="64291" tIns="32146" rIns="64291" bIns="32146">
            <a:prstTxWarp prst="textNoShape">
              <a:avLst/>
            </a:prstTxWarp>
            <a:spAutoFit/>
          </a:bodyPr>
          <a:lstStyle/>
          <a:p>
            <a:pPr marL="964372" lvl="2" indent="-321457">
              <a:spcAft>
                <a:spcPts val="422"/>
              </a:spcAft>
              <a:buClr>
                <a:schemeClr val="accent1"/>
              </a:buClr>
              <a:buSzPct val="90000"/>
              <a:buFont typeface="Wingdings" charset="2"/>
              <a:buChar char="§"/>
            </a:pPr>
            <a:r>
              <a:rPr lang="en-US" sz="2000" dirty="0" err="1"/>
              <a:t>ω</a:t>
            </a:r>
            <a:r>
              <a:rPr lang="en-US" sz="2000" dirty="0"/>
              <a:t> = 10</a:t>
            </a:r>
          </a:p>
        </p:txBody>
      </p:sp>
      <p:pic>
        <p:nvPicPr>
          <p:cNvPr id="10" name="Picture 5" descr="latex-image-1.pdf"/>
          <p:cNvPicPr>
            <a:picLocks noChangeAspect="1"/>
          </p:cNvPicPr>
          <p:nvPr/>
        </p:nvPicPr>
        <p:blipFill>
          <a:blip r:embed="rId5"/>
          <a:srcRect/>
          <a:stretch>
            <a:fillRect/>
          </a:stretch>
        </p:blipFill>
        <p:spPr bwMode="auto">
          <a:xfrm>
            <a:off x="7162800" y="1143000"/>
            <a:ext cx="1821271" cy="685800"/>
          </a:xfrm>
          <a:prstGeom prst="rect">
            <a:avLst/>
          </a:prstGeom>
          <a:noFill/>
          <a:ln w="9525">
            <a:noFill/>
            <a:miter lim="800000"/>
            <a:headEnd/>
            <a:tailEnd/>
          </a:ln>
        </p:spPr>
      </p:pic>
      <p:sp>
        <p:nvSpPr>
          <p:cNvPr id="11" name="TextBox 4"/>
          <p:cNvSpPr txBox="1">
            <a:spLocks noChangeArrowheads="1"/>
          </p:cNvSpPr>
          <p:nvPr/>
        </p:nvSpPr>
        <p:spPr bwMode="auto">
          <a:xfrm>
            <a:off x="8768953" y="990600"/>
            <a:ext cx="750094" cy="281285"/>
          </a:xfrm>
          <a:prstGeom prst="rect">
            <a:avLst/>
          </a:prstGeom>
          <a:noFill/>
          <a:ln w="9525">
            <a:noFill/>
            <a:miter lim="800000"/>
            <a:headEnd/>
            <a:tailEnd/>
          </a:ln>
        </p:spPr>
        <p:txBody>
          <a:bodyPr lIns="64291" tIns="32146" rIns="64291" bIns="32146">
            <a:prstTxWarp prst="textNoShape">
              <a:avLst/>
            </a:prstTxWarp>
            <a:spAutoFit/>
          </a:bodyPr>
          <a:lstStyle/>
          <a:p>
            <a:r>
              <a:rPr lang="en-US" sz="1400" dirty="0" smtClean="0"/>
              <a:t>[2]</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Experimental Study</a:t>
            </a:r>
            <a:endParaRPr lang="en-US" dirty="0"/>
          </a:p>
        </p:txBody>
      </p:sp>
      <p:sp>
        <p:nvSpPr>
          <p:cNvPr id="3" name="Content Placeholder 2"/>
          <p:cNvSpPr>
            <a:spLocks noGrp="1"/>
          </p:cNvSpPr>
          <p:nvPr>
            <p:ph idx="1"/>
          </p:nvPr>
        </p:nvSpPr>
        <p:spPr>
          <a:xfrm>
            <a:off x="457200" y="1143000"/>
            <a:ext cx="8229600" cy="5257800"/>
          </a:xfrm>
        </p:spPr>
        <p:txBody>
          <a:bodyPr>
            <a:normAutofit/>
          </a:bodyPr>
          <a:lstStyle/>
          <a:p>
            <a:pPr>
              <a:buNone/>
            </a:pPr>
            <a:r>
              <a:rPr lang="en-US" sz="2400" dirty="0" smtClean="0"/>
              <a:t>We tested four different options:</a:t>
            </a:r>
          </a:p>
          <a:p>
            <a:pPr>
              <a:buNone/>
            </a:pPr>
            <a:endParaRPr lang="en-US" sz="2400" dirty="0" smtClean="0"/>
          </a:p>
          <a:p>
            <a:pPr marL="457200" indent="-457200">
              <a:buFont typeface="+mj-lt"/>
              <a:buAutoNum type="arabicPeriod"/>
            </a:pPr>
            <a:r>
              <a:rPr lang="en-US" sz="2400" dirty="0" smtClean="0"/>
              <a:t>Spherical </a:t>
            </a:r>
            <a:r>
              <a:rPr lang="en-US" sz="2400" dirty="0" err="1" smtClean="0"/>
              <a:t>k</a:t>
            </a:r>
            <a:r>
              <a:rPr lang="en-US" sz="2400" dirty="0" smtClean="0"/>
              <a:t>-means, using cosine distance (baseline)</a:t>
            </a:r>
          </a:p>
          <a:p>
            <a:pPr marL="457200" indent="-457200">
              <a:buFont typeface="+mj-lt"/>
              <a:buAutoNum type="arabicPeriod"/>
            </a:pPr>
            <a:r>
              <a:rPr lang="en-US" sz="2400" dirty="0" smtClean="0"/>
              <a:t>First learn an </a:t>
            </a:r>
            <a:r>
              <a:rPr lang="en-US" sz="2400" dirty="0" err="1" smtClean="0"/>
              <a:t>MoP</a:t>
            </a:r>
            <a:r>
              <a:rPr lang="en-US" sz="2400" dirty="0" smtClean="0"/>
              <a:t> model, then run </a:t>
            </a:r>
            <a:r>
              <a:rPr lang="en-US" sz="2400" dirty="0" err="1" smtClean="0"/>
              <a:t>k</a:t>
            </a:r>
            <a:r>
              <a:rPr lang="en-US" sz="2400" dirty="0" smtClean="0"/>
              <a:t>-means on the resulting model</a:t>
            </a:r>
          </a:p>
          <a:p>
            <a:pPr marL="457200" indent="-457200">
              <a:buFont typeface="+mj-lt"/>
              <a:buAutoNum type="arabicPeriod"/>
            </a:pPr>
            <a:r>
              <a:rPr lang="en-US" sz="2400" dirty="0" smtClean="0"/>
              <a:t>First learn a DTMM model, then run </a:t>
            </a:r>
            <a:r>
              <a:rPr lang="en-US" sz="2400" dirty="0" err="1" smtClean="0"/>
              <a:t>k</a:t>
            </a:r>
            <a:r>
              <a:rPr lang="en-US" sz="2400" dirty="0" smtClean="0"/>
              <a:t>-means on the resulting model</a:t>
            </a:r>
          </a:p>
          <a:p>
            <a:pPr marL="457200" indent="-457200">
              <a:buFont typeface="+mj-lt"/>
              <a:buAutoNum type="arabicPeriod"/>
            </a:pPr>
            <a:r>
              <a:rPr lang="en-US" sz="2400" dirty="0" smtClean="0"/>
              <a:t>First learn an LDA model, then run </a:t>
            </a:r>
            <a:r>
              <a:rPr lang="en-US" sz="2400" dirty="0" err="1" smtClean="0"/>
              <a:t>k</a:t>
            </a:r>
            <a:r>
              <a:rPr lang="en-US" sz="2400" dirty="0" smtClean="0"/>
              <a:t>-means on the resulting model</a:t>
            </a:r>
            <a:endParaRPr lang="en-US" sz="2400" dirty="0"/>
          </a:p>
        </p:txBody>
      </p:sp>
      <p:sp>
        <p:nvSpPr>
          <p:cNvPr id="4" name="Date Placeholder 3"/>
          <p:cNvSpPr>
            <a:spLocks noGrp="1"/>
          </p:cNvSpPr>
          <p:nvPr>
            <p:ph type="dt" sz="half" idx="10"/>
          </p:nvPr>
        </p:nvSpPr>
        <p:spPr/>
        <p:txBody>
          <a:bodyPr/>
          <a:lstStyle/>
          <a:p>
            <a:fld id="{2EAB068F-387E-FE44-AEF4-4DDD798B3811}" type="datetime1">
              <a:rPr lang="en-US" smtClean="0"/>
              <a:pPr/>
              <a:t>3/11/13</a:t>
            </a:fld>
            <a:endParaRPr lang="en-US"/>
          </a:p>
        </p:txBody>
      </p:sp>
      <p:sp>
        <p:nvSpPr>
          <p:cNvPr id="5" name="Slide Number Placeholder 4"/>
          <p:cNvSpPr>
            <a:spLocks noGrp="1"/>
          </p:cNvSpPr>
          <p:nvPr>
            <p:ph type="sldNum" sz="quarter" idx="12"/>
          </p:nvPr>
        </p:nvSpPr>
        <p:spPr/>
        <p:txBody>
          <a:bodyPr/>
          <a:lstStyle/>
          <a:p>
            <a:fld id="{246E5C51-0F78-4646-B824-6C89BD225D17}"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Experimental Study (2)</a:t>
            </a:r>
            <a:endParaRPr lang="en-US" dirty="0"/>
          </a:p>
        </p:txBody>
      </p:sp>
      <p:sp>
        <p:nvSpPr>
          <p:cNvPr id="3" name="Content Placeholder 2"/>
          <p:cNvSpPr>
            <a:spLocks noGrp="1"/>
          </p:cNvSpPr>
          <p:nvPr>
            <p:ph idx="1"/>
          </p:nvPr>
        </p:nvSpPr>
        <p:spPr>
          <a:xfrm>
            <a:off x="457200" y="1143000"/>
            <a:ext cx="8229600" cy="5257800"/>
          </a:xfrm>
        </p:spPr>
        <p:txBody>
          <a:bodyPr>
            <a:normAutofit fontScale="77500" lnSpcReduction="20000"/>
          </a:bodyPr>
          <a:lstStyle/>
          <a:p>
            <a:r>
              <a:rPr lang="en-US" dirty="0" smtClean="0"/>
              <a:t>Data sets used: </a:t>
            </a:r>
          </a:p>
          <a:p>
            <a:pPr lvl="1"/>
            <a:r>
              <a:rPr lang="en-US" dirty="0" smtClean="0"/>
              <a:t>CMU Newsgroups (5 &amp; 10), Classic 3, Reuters 8, </a:t>
            </a:r>
            <a:r>
              <a:rPr lang="en-US" dirty="0" err="1" smtClean="0"/>
              <a:t>WebKB</a:t>
            </a:r>
            <a:r>
              <a:rPr lang="en-US" dirty="0" smtClean="0"/>
              <a:t> 4, Stock</a:t>
            </a:r>
          </a:p>
          <a:p>
            <a:endParaRPr lang="en-US" dirty="0" smtClean="0"/>
          </a:p>
          <a:p>
            <a:r>
              <a:rPr lang="en-US" dirty="0" smtClean="0"/>
              <a:t>Preprocessing:</a:t>
            </a:r>
          </a:p>
          <a:p>
            <a:pPr lvl="1"/>
            <a:r>
              <a:rPr lang="en-US" dirty="0" smtClean="0"/>
              <a:t>Text split into sentences and </a:t>
            </a:r>
            <a:r>
              <a:rPr lang="en-US" dirty="0" err="1" smtClean="0"/>
              <a:t>stopwords</a:t>
            </a:r>
            <a:r>
              <a:rPr lang="en-US" dirty="0" smtClean="0"/>
              <a:t> removed</a:t>
            </a:r>
          </a:p>
          <a:p>
            <a:pPr lvl="1"/>
            <a:r>
              <a:rPr lang="en-US" dirty="0" smtClean="0"/>
              <a:t>Lemmatizing instead of stemming</a:t>
            </a:r>
          </a:p>
          <a:p>
            <a:pPr lvl="1"/>
            <a:r>
              <a:rPr lang="en-US" dirty="0" smtClean="0"/>
              <a:t>N-grams dictionary (Turbo Topics: </a:t>
            </a:r>
            <a:r>
              <a:rPr lang="en-US" dirty="0" err="1" smtClean="0"/>
              <a:t>Blei</a:t>
            </a:r>
            <a:r>
              <a:rPr lang="en-US" dirty="0" smtClean="0"/>
              <a:t> et. al)</a:t>
            </a:r>
          </a:p>
          <a:p>
            <a:pPr lvl="1"/>
            <a:endParaRPr lang="en-US" dirty="0" smtClean="0"/>
          </a:p>
          <a:p>
            <a:r>
              <a:rPr lang="en-US" dirty="0" smtClean="0"/>
              <a:t>Models training:</a:t>
            </a:r>
          </a:p>
          <a:p>
            <a:pPr lvl="1"/>
            <a:r>
              <a:rPr lang="en-US" dirty="0" smtClean="0"/>
              <a:t>Stochastic approximation: Markov Chain Monte </a:t>
            </a:r>
            <a:r>
              <a:rPr lang="en-US" dirty="0" smtClean="0"/>
              <a:t>Carlo </a:t>
            </a:r>
            <a:r>
              <a:rPr lang="en-US" dirty="0" smtClean="0"/>
              <a:t>(Gibbs sampling)</a:t>
            </a:r>
          </a:p>
          <a:p>
            <a:pPr lvl="1"/>
            <a:r>
              <a:rPr lang="en-US" dirty="0" smtClean="0"/>
              <a:t>5 independent runs for each model</a:t>
            </a:r>
          </a:p>
          <a:p>
            <a:pPr lvl="1"/>
            <a:r>
              <a:rPr lang="en-US" dirty="0" smtClean="0"/>
              <a:t>True number of clusters, True number of clusters </a:t>
            </a:r>
            <a:r>
              <a:rPr lang="en-US" dirty="0" err="1" smtClean="0"/>
              <a:t>x</a:t>
            </a:r>
            <a:r>
              <a:rPr lang="en-US" dirty="0" smtClean="0"/>
              <a:t> 2</a:t>
            </a:r>
          </a:p>
          <a:p>
            <a:pPr lvl="1"/>
            <a:r>
              <a:rPr lang="en-US" dirty="0" smtClean="0"/>
              <a:t>40 topics</a:t>
            </a:r>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1CE4CCB0-E923-4C42-B1A0-85ADBE550CBE}" type="datetime1">
              <a:rPr lang="en-US" smtClean="0"/>
              <a:pPr/>
              <a:t>3/11/13</a:t>
            </a:fld>
            <a:endParaRPr lang="en-US"/>
          </a:p>
        </p:txBody>
      </p:sp>
      <p:sp>
        <p:nvSpPr>
          <p:cNvPr id="5" name="Slide Number Placeholder 4"/>
          <p:cNvSpPr>
            <a:spLocks noGrp="1"/>
          </p:cNvSpPr>
          <p:nvPr>
            <p:ph type="sldNum" sz="quarter" idx="12"/>
          </p:nvPr>
        </p:nvSpPr>
        <p:spPr/>
        <p:txBody>
          <a:bodyPr/>
          <a:lstStyle/>
          <a:p>
            <a:fld id="{246E5C51-0F78-4646-B824-6C89BD225D17}"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Results</a:t>
            </a:r>
            <a:endParaRPr lang="en-US" dirty="0"/>
          </a:p>
        </p:txBody>
      </p:sp>
      <p:sp>
        <p:nvSpPr>
          <p:cNvPr id="5" name="Content Placeholder 4"/>
          <p:cNvSpPr>
            <a:spLocks noGrp="1"/>
          </p:cNvSpPr>
          <p:nvPr>
            <p:ph idx="1"/>
          </p:nvPr>
        </p:nvSpPr>
        <p:spPr>
          <a:xfrm>
            <a:off x="457200" y="1905000"/>
            <a:ext cx="8229600" cy="4221163"/>
          </a:xfrm>
        </p:spPr>
        <p:txBody>
          <a:bodyPr>
            <a:normAutofit/>
          </a:bodyPr>
          <a:lstStyle/>
          <a:p>
            <a:r>
              <a:rPr lang="en-US" sz="2800" dirty="0" smtClean="0"/>
              <a:t>Accuracy measured by the maximum matching in bipartite graph algorithm</a:t>
            </a:r>
          </a:p>
          <a:p>
            <a:endParaRPr lang="en-US" sz="2800" dirty="0" smtClean="0"/>
          </a:p>
          <a:p>
            <a:r>
              <a:rPr lang="en-US" sz="2800" dirty="0" smtClean="0"/>
              <a:t>Significance of results determined by a nonparametric bootstrap test</a:t>
            </a:r>
            <a:endParaRPr lang="en-US" sz="2800" dirty="0"/>
          </a:p>
        </p:txBody>
      </p:sp>
      <p:sp>
        <p:nvSpPr>
          <p:cNvPr id="6" name="Date Placeholder 5"/>
          <p:cNvSpPr>
            <a:spLocks noGrp="1"/>
          </p:cNvSpPr>
          <p:nvPr>
            <p:ph type="dt" sz="half" idx="10"/>
          </p:nvPr>
        </p:nvSpPr>
        <p:spPr/>
        <p:txBody>
          <a:bodyPr/>
          <a:lstStyle/>
          <a:p>
            <a:fld id="{FA06CE55-4326-B842-B747-5AF7DA0675EB}" type="datetime1">
              <a:rPr lang="en-US" smtClean="0"/>
              <a:pPr/>
              <a:t>3/11/13</a:t>
            </a:fld>
            <a:endParaRPr lang="en-US"/>
          </a:p>
        </p:txBody>
      </p:sp>
      <p:sp>
        <p:nvSpPr>
          <p:cNvPr id="7" name="Slide Number Placeholder 6"/>
          <p:cNvSpPr>
            <a:spLocks noGrp="1"/>
          </p:cNvSpPr>
          <p:nvPr>
            <p:ph type="sldNum" sz="quarter" idx="12"/>
          </p:nvPr>
        </p:nvSpPr>
        <p:spPr/>
        <p:txBody>
          <a:bodyPr/>
          <a:lstStyle/>
          <a:p>
            <a:fld id="{246E5C51-0F78-4646-B824-6C89BD225D17}"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77200" cy="762000"/>
          </a:xfrm>
        </p:spPr>
        <p:txBody>
          <a:bodyPr>
            <a:normAutofit/>
          </a:bodyPr>
          <a:lstStyle/>
          <a:p>
            <a:r>
              <a:rPr lang="en-US" sz="2400" dirty="0" smtClean="0"/>
              <a:t>Accuracy (as a %)</a:t>
            </a:r>
            <a:endParaRPr lang="en-US" sz="2400" dirty="0"/>
          </a:p>
        </p:txBody>
      </p:sp>
      <p:pic>
        <p:nvPicPr>
          <p:cNvPr id="8" name="Picture 7" descr="Screen shot 2013-03-01 at 1.32.02 PM.png"/>
          <p:cNvPicPr>
            <a:picLocks noChangeAspect="1"/>
          </p:cNvPicPr>
          <p:nvPr/>
        </p:nvPicPr>
        <p:blipFill>
          <a:blip r:embed="rId3"/>
          <a:stretch>
            <a:fillRect/>
          </a:stretch>
        </p:blipFill>
        <p:spPr>
          <a:xfrm>
            <a:off x="914400" y="914400"/>
            <a:ext cx="7518400" cy="5816600"/>
          </a:xfrm>
          <a:prstGeom prst="rect">
            <a:avLst/>
          </a:prstGeom>
        </p:spPr>
      </p:pic>
      <p:sp>
        <p:nvSpPr>
          <p:cNvPr id="9" name="Date Placeholder 8"/>
          <p:cNvSpPr>
            <a:spLocks noGrp="1"/>
          </p:cNvSpPr>
          <p:nvPr>
            <p:ph type="dt" sz="half" idx="10"/>
          </p:nvPr>
        </p:nvSpPr>
        <p:spPr/>
        <p:txBody>
          <a:bodyPr/>
          <a:lstStyle/>
          <a:p>
            <a:fld id="{368A92B7-AD71-0742-928A-E1866D505C57}" type="datetime1">
              <a:rPr lang="en-US" smtClean="0"/>
              <a:pPr/>
              <a:t>3/11/13</a:t>
            </a:fld>
            <a:endParaRPr lang="en-US"/>
          </a:p>
        </p:txBody>
      </p:sp>
      <p:sp>
        <p:nvSpPr>
          <p:cNvPr id="10" name="Slide Number Placeholder 9"/>
          <p:cNvSpPr>
            <a:spLocks noGrp="1"/>
          </p:cNvSpPr>
          <p:nvPr>
            <p:ph type="sldNum" sz="quarter" idx="12"/>
          </p:nvPr>
        </p:nvSpPr>
        <p:spPr/>
        <p:txBody>
          <a:bodyPr/>
          <a:lstStyle/>
          <a:p>
            <a:fld id="{246E5C51-0F78-4646-B824-6C89BD225D1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286000"/>
            <a:ext cx="3276600" cy="2209800"/>
          </a:xfrm>
        </p:spPr>
        <p:txBody>
          <a:bodyPr>
            <a:normAutofit fontScale="90000"/>
          </a:bodyPr>
          <a:lstStyle/>
          <a:p>
            <a:pPr algn="l"/>
            <a:r>
              <a:rPr lang="en-US" sz="2400" dirty="0" smtClean="0"/>
              <a:t>Most frequent words in the most important topic for each learnt cluster </a:t>
            </a:r>
            <a:br>
              <a:rPr lang="en-US" sz="2400" dirty="0" smtClean="0"/>
            </a:br>
            <a:r>
              <a:rPr lang="en-US" sz="2400" dirty="0" smtClean="0"/>
              <a:t>(5 Newsgroups dataset)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Words that are seemingly irrelevant are given in </a:t>
            </a:r>
            <a:r>
              <a:rPr lang="en-US" sz="2400" b="1" dirty="0" smtClean="0"/>
              <a:t>bold</a:t>
            </a:r>
            <a:r>
              <a:rPr lang="en-US" sz="2400" dirty="0" smtClean="0"/>
              <a:t/>
            </a:r>
            <a:br>
              <a:rPr lang="en-US" sz="2400" dirty="0" smtClean="0"/>
            </a:br>
            <a:endParaRPr lang="en-US" sz="2400" dirty="0"/>
          </a:p>
        </p:txBody>
      </p:sp>
      <p:pic>
        <p:nvPicPr>
          <p:cNvPr id="7" name="Picture 6" descr="Screen shot 2013-03-01 at 1.42.17 PM.png"/>
          <p:cNvPicPr>
            <a:picLocks noChangeAspect="1"/>
          </p:cNvPicPr>
          <p:nvPr/>
        </p:nvPicPr>
        <p:blipFill>
          <a:blip r:embed="rId3"/>
          <a:stretch>
            <a:fillRect/>
          </a:stretch>
        </p:blipFill>
        <p:spPr>
          <a:xfrm>
            <a:off x="0" y="0"/>
            <a:ext cx="5036752" cy="6858000"/>
          </a:xfrm>
          <a:prstGeom prst="rect">
            <a:avLst/>
          </a:prstGeom>
        </p:spPr>
      </p:pic>
      <p:sp>
        <p:nvSpPr>
          <p:cNvPr id="8" name="Date Placeholder 7"/>
          <p:cNvSpPr>
            <a:spLocks noGrp="1"/>
          </p:cNvSpPr>
          <p:nvPr>
            <p:ph type="dt" sz="half" idx="10"/>
          </p:nvPr>
        </p:nvSpPr>
        <p:spPr/>
        <p:txBody>
          <a:bodyPr/>
          <a:lstStyle/>
          <a:p>
            <a:fld id="{D841F3F9-D72E-DD44-B265-36D81C768253}" type="datetime1">
              <a:rPr lang="en-US" smtClean="0"/>
              <a:pPr/>
              <a:t>3/11/13</a:t>
            </a:fld>
            <a:endParaRPr lang="en-US"/>
          </a:p>
        </p:txBody>
      </p:sp>
      <p:sp>
        <p:nvSpPr>
          <p:cNvPr id="9" name="Slide Number Placeholder 8"/>
          <p:cNvSpPr>
            <a:spLocks noGrp="1"/>
          </p:cNvSpPr>
          <p:nvPr>
            <p:ph type="sldNum" sz="quarter" idx="12"/>
          </p:nvPr>
        </p:nvSpPr>
        <p:spPr/>
        <p:txBody>
          <a:bodyPr/>
          <a:lstStyle/>
          <a:p>
            <a:fld id="{246E5C51-0F78-4646-B824-6C89BD225D17}"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762000"/>
          </a:xfrm>
        </p:spPr>
        <p:txBody>
          <a:bodyPr>
            <a:normAutofit fontScale="90000"/>
          </a:bodyPr>
          <a:lstStyle/>
          <a:p>
            <a:r>
              <a:rPr lang="en-US" sz="2400" dirty="0" smtClean="0"/>
              <a:t>Average appearance probability for the top five topics in each of the clusters (5 Newsgroups data set)</a:t>
            </a:r>
            <a:endParaRPr lang="en-US" sz="2400" dirty="0"/>
          </a:p>
        </p:txBody>
      </p:sp>
      <p:pic>
        <p:nvPicPr>
          <p:cNvPr id="5" name="Picture 4" descr="Screen shot 2013-03-01 at 1.38.10 PM.png"/>
          <p:cNvPicPr>
            <a:picLocks noChangeAspect="1"/>
          </p:cNvPicPr>
          <p:nvPr/>
        </p:nvPicPr>
        <p:blipFill>
          <a:blip r:embed="rId3"/>
          <a:stretch>
            <a:fillRect/>
          </a:stretch>
        </p:blipFill>
        <p:spPr>
          <a:xfrm>
            <a:off x="838200" y="1447800"/>
            <a:ext cx="7556500" cy="4978400"/>
          </a:xfrm>
          <a:prstGeom prst="rect">
            <a:avLst/>
          </a:prstGeom>
        </p:spPr>
      </p:pic>
      <p:sp>
        <p:nvSpPr>
          <p:cNvPr id="6" name="Date Placeholder 5"/>
          <p:cNvSpPr>
            <a:spLocks noGrp="1"/>
          </p:cNvSpPr>
          <p:nvPr>
            <p:ph type="dt" sz="half" idx="10"/>
          </p:nvPr>
        </p:nvSpPr>
        <p:spPr/>
        <p:txBody>
          <a:bodyPr/>
          <a:lstStyle/>
          <a:p>
            <a:fld id="{8F8F1B23-FBA8-7345-8547-B1BA5F8286B5}" type="datetime1">
              <a:rPr lang="en-US" smtClean="0"/>
              <a:pPr/>
              <a:t>3/11/13</a:t>
            </a:fld>
            <a:endParaRPr lang="en-US"/>
          </a:p>
        </p:txBody>
      </p:sp>
      <p:sp>
        <p:nvSpPr>
          <p:cNvPr id="7" name="Slide Number Placeholder 6"/>
          <p:cNvSpPr>
            <a:spLocks noGrp="1"/>
          </p:cNvSpPr>
          <p:nvPr>
            <p:ph type="sldNum" sz="quarter" idx="12"/>
          </p:nvPr>
        </p:nvSpPr>
        <p:spPr/>
        <p:txBody>
          <a:bodyPr/>
          <a:lstStyle/>
          <a:p>
            <a:fld id="{246E5C51-0F78-4646-B824-6C89BD225D17}"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77200" cy="762000"/>
          </a:xfrm>
        </p:spPr>
        <p:txBody>
          <a:bodyPr>
            <a:normAutofit/>
          </a:bodyPr>
          <a:lstStyle/>
          <a:p>
            <a:r>
              <a:rPr lang="en-US" sz="2400" dirty="0" smtClean="0"/>
              <a:t>Two point correlation functions</a:t>
            </a:r>
            <a:endParaRPr lang="en-US" sz="2400" dirty="0"/>
          </a:p>
        </p:txBody>
      </p:sp>
      <p:pic>
        <p:nvPicPr>
          <p:cNvPr id="5" name="Picture 4" descr="Screen shot 2013-03-01 at 1.38.23 PM.png"/>
          <p:cNvPicPr>
            <a:picLocks noChangeAspect="1"/>
          </p:cNvPicPr>
          <p:nvPr/>
        </p:nvPicPr>
        <p:blipFill>
          <a:blip r:embed="rId3"/>
          <a:stretch>
            <a:fillRect/>
          </a:stretch>
        </p:blipFill>
        <p:spPr>
          <a:xfrm>
            <a:off x="228600" y="1447800"/>
            <a:ext cx="4343400" cy="3581400"/>
          </a:xfrm>
          <a:prstGeom prst="rect">
            <a:avLst/>
          </a:prstGeom>
        </p:spPr>
      </p:pic>
      <p:pic>
        <p:nvPicPr>
          <p:cNvPr id="6" name="Picture 5" descr="Screen shot 2013-03-01 at 1.38.31 PM.png"/>
          <p:cNvPicPr>
            <a:picLocks noChangeAspect="1"/>
          </p:cNvPicPr>
          <p:nvPr/>
        </p:nvPicPr>
        <p:blipFill>
          <a:blip r:embed="rId4"/>
          <a:stretch>
            <a:fillRect/>
          </a:stretch>
        </p:blipFill>
        <p:spPr>
          <a:xfrm>
            <a:off x="4495800" y="1600200"/>
            <a:ext cx="4321313" cy="3276600"/>
          </a:xfrm>
          <a:prstGeom prst="rect">
            <a:avLst/>
          </a:prstGeom>
        </p:spPr>
      </p:pic>
      <p:sp>
        <p:nvSpPr>
          <p:cNvPr id="7" name="Date Placeholder 6"/>
          <p:cNvSpPr>
            <a:spLocks noGrp="1"/>
          </p:cNvSpPr>
          <p:nvPr>
            <p:ph type="dt" sz="half" idx="10"/>
          </p:nvPr>
        </p:nvSpPr>
        <p:spPr/>
        <p:txBody>
          <a:bodyPr/>
          <a:lstStyle/>
          <a:p>
            <a:fld id="{98D06CC3-2FF7-9B48-8B81-35FDCEF31568}" type="datetime1">
              <a:rPr lang="en-US" smtClean="0"/>
              <a:pPr/>
              <a:t>3/11/13</a:t>
            </a:fld>
            <a:endParaRPr lang="en-US"/>
          </a:p>
        </p:txBody>
      </p:sp>
      <p:sp>
        <p:nvSpPr>
          <p:cNvPr id="8" name="Slide Number Placeholder 7"/>
          <p:cNvSpPr>
            <a:spLocks noGrp="1"/>
          </p:cNvSpPr>
          <p:nvPr>
            <p:ph type="sldNum" sz="quarter" idx="12"/>
          </p:nvPr>
        </p:nvSpPr>
        <p:spPr/>
        <p:txBody>
          <a:bodyPr/>
          <a:lstStyle/>
          <a:p>
            <a:fld id="{246E5C51-0F78-4646-B824-6C89BD225D17}"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981200"/>
            <a:ext cx="8229600" cy="4144963"/>
          </a:xfrm>
        </p:spPr>
        <p:txBody>
          <a:bodyPr>
            <a:normAutofit/>
          </a:bodyPr>
          <a:lstStyle/>
          <a:p>
            <a:r>
              <a:rPr lang="en-US" sz="2800" dirty="0" smtClean="0"/>
              <a:t>The goal: unsupervised document clustering</a:t>
            </a:r>
          </a:p>
          <a:p>
            <a:endParaRPr lang="en-US" sz="2800" dirty="0" smtClean="0"/>
          </a:p>
          <a:p>
            <a:r>
              <a:rPr lang="en-US" sz="2800" dirty="0" smtClean="0"/>
              <a:t>Motivation is two-fold:</a:t>
            </a:r>
          </a:p>
          <a:p>
            <a:pPr lvl="1"/>
            <a:r>
              <a:rPr lang="en-US" sz="2400" dirty="0" smtClean="0"/>
              <a:t>Are topic models useful for document clustering?</a:t>
            </a:r>
          </a:p>
          <a:p>
            <a:pPr lvl="1"/>
            <a:r>
              <a:rPr lang="en-US" sz="2400" dirty="0" smtClean="0"/>
              <a:t>Are there any better options than traditional Latent Dirichlet Allocation (LDA)[1]?</a:t>
            </a:r>
          </a:p>
          <a:p>
            <a:pPr lvl="1">
              <a:buNone/>
            </a:pPr>
            <a:endParaRPr lang="en-US" dirty="0" smtClean="0"/>
          </a:p>
        </p:txBody>
      </p:sp>
      <p:sp>
        <p:nvSpPr>
          <p:cNvPr id="4" name="Date Placeholder 3"/>
          <p:cNvSpPr>
            <a:spLocks noGrp="1"/>
          </p:cNvSpPr>
          <p:nvPr>
            <p:ph type="dt" sz="half" idx="10"/>
          </p:nvPr>
        </p:nvSpPr>
        <p:spPr/>
        <p:txBody>
          <a:bodyPr/>
          <a:lstStyle/>
          <a:p>
            <a:fld id="{C61284D8-2EFD-A141-9300-EABA5C859754}" type="datetime1">
              <a:rPr lang="en-US" smtClean="0"/>
              <a:pPr/>
              <a:t>3/11/13</a:t>
            </a:fld>
            <a:endParaRPr lang="en-US"/>
          </a:p>
        </p:txBody>
      </p:sp>
      <p:sp>
        <p:nvSpPr>
          <p:cNvPr id="5" name="Slide Number Placeholder 4"/>
          <p:cNvSpPr>
            <a:spLocks noGrp="1"/>
          </p:cNvSpPr>
          <p:nvPr>
            <p:ph type="sldNum" sz="quarter" idx="12"/>
          </p:nvPr>
        </p:nvSpPr>
        <p:spPr/>
        <p:txBody>
          <a:bodyPr/>
          <a:lstStyle/>
          <a:p>
            <a:fld id="{246E5C51-0F78-4646-B824-6C89BD225D17}"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914400"/>
            <a:ext cx="8229600" cy="5334000"/>
          </a:xfrm>
        </p:spPr>
        <p:txBody>
          <a:bodyPr>
            <a:normAutofit/>
          </a:bodyPr>
          <a:lstStyle/>
          <a:p>
            <a:pPr>
              <a:buNone/>
            </a:pPr>
            <a:endParaRPr lang="en-US" sz="2400" dirty="0" smtClean="0"/>
          </a:p>
          <a:p>
            <a:r>
              <a:rPr lang="en-US" sz="2400" dirty="0" smtClean="0"/>
              <a:t>The topic models can be useful as a pre-processing step in documents clustering</a:t>
            </a:r>
          </a:p>
          <a:p>
            <a:endParaRPr lang="en-US" sz="2400" dirty="0" smtClean="0"/>
          </a:p>
          <a:p>
            <a:r>
              <a:rPr lang="en-US" sz="2400" dirty="0" err="1" smtClean="0"/>
              <a:t>MoP</a:t>
            </a:r>
            <a:r>
              <a:rPr lang="en-US" sz="2400" dirty="0" smtClean="0"/>
              <a:t> is superior to the other models</a:t>
            </a:r>
          </a:p>
          <a:p>
            <a:endParaRPr lang="en-US" sz="2400" dirty="0" smtClean="0"/>
          </a:p>
          <a:p>
            <a:r>
              <a:rPr lang="en-US" sz="2400" dirty="0" smtClean="0"/>
              <a:t>DTMM model can perform well on certain data sets, but it is sometimes outperformed by a simple spherical </a:t>
            </a:r>
            <a:r>
              <a:rPr lang="en-US" sz="2400" dirty="0" err="1" smtClean="0"/>
              <a:t>k</a:t>
            </a:r>
            <a:r>
              <a:rPr lang="en-US" sz="2400" dirty="0" smtClean="0"/>
              <a:t>-means algorithm</a:t>
            </a:r>
          </a:p>
          <a:p>
            <a:endParaRPr lang="en-US" sz="2400" dirty="0" smtClean="0"/>
          </a:p>
          <a:p>
            <a:r>
              <a:rPr lang="en-US" sz="2400" dirty="0" smtClean="0"/>
              <a:t>Simple LDA model is possibly not a good option for feature selection for unsupervised learning</a:t>
            </a:r>
          </a:p>
          <a:p>
            <a:endParaRPr lang="en-US" sz="2400" dirty="0" smtClean="0"/>
          </a:p>
          <a:p>
            <a:pPr lvl="1"/>
            <a:endParaRPr lang="en-US" sz="2400" dirty="0" smtClean="0"/>
          </a:p>
        </p:txBody>
      </p:sp>
      <p:sp>
        <p:nvSpPr>
          <p:cNvPr id="4" name="Date Placeholder 3"/>
          <p:cNvSpPr>
            <a:spLocks noGrp="1"/>
          </p:cNvSpPr>
          <p:nvPr>
            <p:ph type="dt" sz="half" idx="10"/>
          </p:nvPr>
        </p:nvSpPr>
        <p:spPr/>
        <p:txBody>
          <a:bodyPr/>
          <a:lstStyle/>
          <a:p>
            <a:fld id="{940C9BCB-B90D-934F-8ED3-42BE4D0C41DC}" type="datetime1">
              <a:rPr lang="en-US" smtClean="0"/>
              <a:pPr/>
              <a:t>3/11/13</a:t>
            </a:fld>
            <a:endParaRPr lang="en-US"/>
          </a:p>
        </p:txBody>
      </p:sp>
      <p:sp>
        <p:nvSpPr>
          <p:cNvPr id="5" name="Slide Number Placeholder 4"/>
          <p:cNvSpPr>
            <a:spLocks noGrp="1"/>
          </p:cNvSpPr>
          <p:nvPr>
            <p:ph type="sldNum" sz="quarter" idx="12"/>
          </p:nvPr>
        </p:nvSpPr>
        <p:spPr/>
        <p:txBody>
          <a:bodyPr/>
          <a:lstStyle/>
          <a:p>
            <a:fld id="{246E5C51-0F78-4646-B824-6C89BD225D17}"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lstStyle/>
          <a:p>
            <a:pPr algn="l"/>
            <a:r>
              <a:rPr lang="en-US" dirty="0" smtClean="0"/>
              <a:t>References</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marL="514350" indent="-514350">
              <a:buNone/>
            </a:pPr>
            <a:endParaRPr lang="en-US" sz="2400" dirty="0" smtClean="0"/>
          </a:p>
          <a:p>
            <a:pPr marL="514350" indent="-514350">
              <a:buFont typeface="+mj-lt"/>
              <a:buAutoNum type="arabicPeriod"/>
            </a:pPr>
            <a:r>
              <a:rPr lang="en-US" sz="2400" dirty="0" err="1" smtClean="0"/>
              <a:t>Blei</a:t>
            </a:r>
            <a:r>
              <a:rPr lang="en-US" sz="2400" dirty="0" smtClean="0"/>
              <a:t>, D. M., Computer Science Dept, Princeton University </a:t>
            </a:r>
            <a:r>
              <a:rPr lang="en-US" sz="2400" dirty="0" smtClean="0">
                <a:hlinkClick r:id="rId2"/>
              </a:rPr>
              <a:t>http://www.cs.princeton.edu/~blei/index.html</a:t>
            </a:r>
            <a:endParaRPr lang="en-US" sz="2400" dirty="0" smtClean="0"/>
          </a:p>
          <a:p>
            <a:pPr marL="514350" indent="-514350">
              <a:buFont typeface="+mj-lt"/>
              <a:buAutoNum type="arabicPeriod"/>
            </a:pPr>
            <a:endParaRPr lang="en-US" sz="2400" dirty="0" smtClean="0"/>
          </a:p>
          <a:p>
            <a:pPr marL="514350" indent="-514350">
              <a:buFont typeface="+mj-lt"/>
              <a:buAutoNum type="arabicPeriod"/>
            </a:pPr>
            <a:r>
              <a:rPr lang="en-US" sz="2400" dirty="0" err="1" smtClean="0"/>
              <a:t>Blei</a:t>
            </a:r>
            <a:r>
              <a:rPr lang="en-US" sz="2400" dirty="0"/>
              <a:t>, D. M., Ng, A. Y., Jordan, M. I., 2003. Latent </a:t>
            </a:r>
            <a:r>
              <a:rPr lang="en-US" sz="2400" dirty="0" err="1"/>
              <a:t>dirichlet</a:t>
            </a:r>
            <a:r>
              <a:rPr lang="en-US" sz="2400" dirty="0"/>
              <a:t> allocation. J.  Mach. Learn. Res. 3, 993–1022.  URL </a:t>
            </a:r>
            <a:r>
              <a:rPr lang="en-US" sz="2400" dirty="0">
                <a:hlinkClick r:id="rId3"/>
              </a:rPr>
              <a:t>http://</a:t>
            </a:r>
            <a:r>
              <a:rPr lang="en-US" sz="2400" dirty="0" smtClean="0">
                <a:hlinkClick r:id="rId3"/>
              </a:rPr>
              <a:t>portal.acm.org/citation.cfm?id=944919.944937</a:t>
            </a:r>
            <a:endParaRPr lang="en-US" sz="2400" dirty="0" smtClean="0"/>
          </a:p>
          <a:p>
            <a:pPr marL="514350" indent="-514350">
              <a:buFont typeface="+mj-lt"/>
              <a:buAutoNum type="arabicPeriod"/>
            </a:pPr>
            <a:endParaRPr lang="en-US" sz="2400" dirty="0" smtClean="0"/>
          </a:p>
          <a:p>
            <a:pPr marL="514350" indent="-514350">
              <a:buFont typeface="+mj-lt"/>
              <a:buAutoNum type="arabicPeriod"/>
            </a:pPr>
            <a:r>
              <a:rPr lang="en-US" sz="2400" dirty="0" smtClean="0"/>
              <a:t>J. Atchison and S. </a:t>
            </a:r>
            <a:r>
              <a:rPr lang="en-US" sz="2400" dirty="0" err="1" smtClean="0"/>
              <a:t>Shen</a:t>
            </a:r>
            <a:r>
              <a:rPr lang="en-US" sz="2400" dirty="0" smtClean="0"/>
              <a:t>. Logistic-normal distributions: some properties and uses. </a:t>
            </a:r>
            <a:r>
              <a:rPr lang="en-US" sz="2400" dirty="0" err="1" smtClean="0"/>
              <a:t>Biometrika</a:t>
            </a:r>
            <a:r>
              <a:rPr lang="en-US" sz="2400" dirty="0" smtClean="0"/>
              <a:t>, 67(2):261, 1980.</a:t>
            </a:r>
          </a:p>
          <a:p>
            <a:pPr marL="514350" indent="-514350">
              <a:buFont typeface="+mj-lt"/>
              <a:buAutoNum type="arabicPeriod"/>
            </a:pPr>
            <a:endParaRPr lang="en-US" sz="2400" dirty="0" smtClean="0"/>
          </a:p>
          <a:p>
            <a:pPr marL="514350" indent="-514350">
              <a:buFont typeface="+mj-lt"/>
              <a:buAutoNum type="arabicPeriod"/>
            </a:pPr>
            <a:endParaRPr lang="en-US" sz="2400" dirty="0" smtClean="0"/>
          </a:p>
          <a:p>
            <a:pPr marL="514350" indent="-514350">
              <a:buFont typeface="+mj-lt"/>
              <a:buAutoNum type="arabicPeriod"/>
            </a:pPr>
            <a:endParaRPr lang="en-US" sz="2400" dirty="0" smtClean="0"/>
          </a:p>
        </p:txBody>
      </p:sp>
      <p:sp>
        <p:nvSpPr>
          <p:cNvPr id="4" name="Date Placeholder 3"/>
          <p:cNvSpPr>
            <a:spLocks noGrp="1"/>
          </p:cNvSpPr>
          <p:nvPr>
            <p:ph type="dt" sz="half" idx="10"/>
          </p:nvPr>
        </p:nvSpPr>
        <p:spPr/>
        <p:txBody>
          <a:bodyPr/>
          <a:lstStyle/>
          <a:p>
            <a:fld id="{5D7191B7-1FC8-A548-BE9A-C862DDE18814}" type="datetime1">
              <a:rPr lang="en-US" smtClean="0"/>
              <a:pPr/>
              <a:t>3/11/13</a:t>
            </a:fld>
            <a:endParaRPr lang="en-US"/>
          </a:p>
        </p:txBody>
      </p:sp>
      <p:sp>
        <p:nvSpPr>
          <p:cNvPr id="5" name="Slide Number Placeholder 4"/>
          <p:cNvSpPr>
            <a:spLocks noGrp="1"/>
          </p:cNvSpPr>
          <p:nvPr>
            <p:ph type="sldNum" sz="quarter" idx="12"/>
          </p:nvPr>
        </p:nvSpPr>
        <p:spPr/>
        <p:txBody>
          <a:bodyPr/>
          <a:lstStyle/>
          <a:p>
            <a:fld id="{246E5C51-0F78-4646-B824-6C89BD225D17}" type="slidenum">
              <a:rPr lang="en-US" smtClean="0"/>
              <a:pPr/>
              <a:t>21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82349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algn="l"/>
            <a:r>
              <a:rPr lang="en-US" dirty="0" smtClean="0"/>
              <a:t>Intuition Behind Topic Models (LDA</a:t>
            </a:r>
            <a:r>
              <a:rPr lang="en-US" dirty="0" smtClean="0"/>
              <a:t>) </a:t>
            </a:r>
            <a:r>
              <a:rPr lang="en-US" sz="2667" dirty="0" smtClean="0"/>
              <a:t>[1]</a:t>
            </a:r>
            <a:endParaRPr lang="en-US" sz="2667" dirty="0"/>
          </a:p>
        </p:txBody>
      </p:sp>
      <p:pic>
        <p:nvPicPr>
          <p:cNvPr id="9" name="Content Placeholder 8"/>
          <p:cNvPicPr>
            <a:picLocks noGrp="1" noChangeAspect="1"/>
          </p:cNvPicPr>
          <p:nvPr>
            <p:ph idx="1"/>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4800" y="1905000"/>
            <a:ext cx="7186245" cy="3797838"/>
          </a:xfrm>
        </p:spPr>
      </p:pic>
      <p:pic>
        <p:nvPicPr>
          <p:cNvPr id="7" name="Picture 6"/>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638036" y="1905000"/>
            <a:ext cx="1334714" cy="4191000"/>
          </a:xfrm>
          <a:prstGeom prst="rect">
            <a:avLst/>
          </a:prstGeom>
        </p:spPr>
      </p:pic>
      <p:sp>
        <p:nvSpPr>
          <p:cNvPr id="10" name="TextBox 9"/>
          <p:cNvSpPr txBox="1"/>
          <p:nvPr/>
        </p:nvSpPr>
        <p:spPr>
          <a:xfrm>
            <a:off x="7848600" y="1219200"/>
            <a:ext cx="914400" cy="307777"/>
          </a:xfrm>
          <a:prstGeom prst="rect">
            <a:avLst/>
          </a:prstGeom>
          <a:noFill/>
        </p:spPr>
        <p:txBody>
          <a:bodyPr wrap="square" rtlCol="0">
            <a:spAutoFit/>
          </a:bodyPr>
          <a:lstStyle/>
          <a:p>
            <a:pPr algn="ctr"/>
            <a:r>
              <a:rPr lang="en-US" sz="1400" b="1" dirty="0" smtClean="0">
                <a:latin typeface="Courier New" pitchFamily="49" charset="0"/>
                <a:cs typeface="Courier New" pitchFamily="49" charset="0"/>
              </a:rPr>
              <a:t>Topics</a:t>
            </a:r>
            <a:endParaRPr lang="en-US" sz="1400" b="1" dirty="0">
              <a:latin typeface="Courier New" pitchFamily="49" charset="0"/>
              <a:cs typeface="Courier New" pitchFamily="49" charset="0"/>
            </a:endParaRPr>
          </a:p>
        </p:txBody>
      </p:sp>
      <p:sp>
        <p:nvSpPr>
          <p:cNvPr id="11" name="TextBox 10"/>
          <p:cNvSpPr txBox="1"/>
          <p:nvPr/>
        </p:nvSpPr>
        <p:spPr>
          <a:xfrm>
            <a:off x="1905000" y="1219200"/>
            <a:ext cx="1600200" cy="307777"/>
          </a:xfrm>
          <a:prstGeom prst="rect">
            <a:avLst/>
          </a:prstGeom>
          <a:noFill/>
        </p:spPr>
        <p:txBody>
          <a:bodyPr wrap="square" rtlCol="0">
            <a:spAutoFit/>
          </a:bodyPr>
          <a:lstStyle/>
          <a:p>
            <a:pPr algn="ctr"/>
            <a:r>
              <a:rPr lang="en-US" sz="1400" b="1" dirty="0" smtClean="0">
                <a:latin typeface="Courier New" pitchFamily="49" charset="0"/>
                <a:cs typeface="Courier New" pitchFamily="49" charset="0"/>
              </a:rPr>
              <a:t>Document</a:t>
            </a:r>
            <a:endParaRPr lang="en-US" sz="1400" b="1" dirty="0">
              <a:latin typeface="Courier New" pitchFamily="49" charset="0"/>
              <a:cs typeface="Courier New" pitchFamily="49" charset="0"/>
            </a:endParaRPr>
          </a:p>
        </p:txBody>
      </p:sp>
      <p:sp>
        <p:nvSpPr>
          <p:cNvPr id="12" name="TextBox 11"/>
          <p:cNvSpPr txBox="1"/>
          <p:nvPr/>
        </p:nvSpPr>
        <p:spPr>
          <a:xfrm>
            <a:off x="6324600" y="1219200"/>
            <a:ext cx="1313436" cy="523220"/>
          </a:xfrm>
          <a:prstGeom prst="rect">
            <a:avLst/>
          </a:prstGeom>
          <a:noFill/>
        </p:spPr>
        <p:txBody>
          <a:bodyPr wrap="square" rtlCol="0">
            <a:spAutoFit/>
          </a:bodyPr>
          <a:lstStyle/>
          <a:p>
            <a:pPr algn="ctr"/>
            <a:r>
              <a:rPr lang="en-US" sz="1400" b="1" dirty="0" smtClean="0">
                <a:latin typeface="Courier New" pitchFamily="49" charset="0"/>
                <a:cs typeface="Courier New" pitchFamily="49" charset="0"/>
              </a:rPr>
              <a:t>Topics</a:t>
            </a:r>
          </a:p>
          <a:p>
            <a:pPr algn="ctr"/>
            <a:r>
              <a:rPr lang="en-US" sz="1400" b="1" dirty="0" smtClean="0">
                <a:latin typeface="Courier New" pitchFamily="49" charset="0"/>
                <a:cs typeface="Courier New" pitchFamily="49" charset="0"/>
              </a:rPr>
              <a:t>proportion</a:t>
            </a:r>
            <a:endParaRPr lang="en-US" sz="1400" b="1" dirty="0">
              <a:latin typeface="Courier New" pitchFamily="49" charset="0"/>
              <a:cs typeface="Courier New" pitchFamily="49" charset="0"/>
            </a:endParaRPr>
          </a:p>
        </p:txBody>
      </p:sp>
      <p:sp>
        <p:nvSpPr>
          <p:cNvPr id="13" name="TextBox 12"/>
          <p:cNvSpPr txBox="1"/>
          <p:nvPr/>
        </p:nvSpPr>
        <p:spPr>
          <a:xfrm>
            <a:off x="4800600" y="1219200"/>
            <a:ext cx="1389636" cy="523220"/>
          </a:xfrm>
          <a:prstGeom prst="rect">
            <a:avLst/>
          </a:prstGeom>
          <a:noFill/>
        </p:spPr>
        <p:txBody>
          <a:bodyPr wrap="square" rtlCol="0">
            <a:spAutoFit/>
          </a:bodyPr>
          <a:lstStyle/>
          <a:p>
            <a:pPr algn="ctr"/>
            <a:r>
              <a:rPr lang="en-US" sz="1400" b="1" dirty="0" smtClean="0">
                <a:latin typeface="Courier New" pitchFamily="49" charset="0"/>
                <a:cs typeface="Courier New" pitchFamily="49" charset="0"/>
              </a:rPr>
              <a:t>Topics</a:t>
            </a:r>
          </a:p>
          <a:p>
            <a:pPr algn="ctr"/>
            <a:r>
              <a:rPr lang="en-US" sz="1400" b="1" dirty="0" smtClean="0">
                <a:latin typeface="Courier New" pitchFamily="49" charset="0"/>
                <a:cs typeface="Courier New" pitchFamily="49" charset="0"/>
              </a:rPr>
              <a:t>assignments</a:t>
            </a:r>
            <a:endParaRPr lang="en-US" sz="1400" b="1" dirty="0">
              <a:latin typeface="Courier New" pitchFamily="49" charset="0"/>
              <a:cs typeface="Courier New" pitchFamily="49" charset="0"/>
            </a:endParaRPr>
          </a:p>
        </p:txBody>
      </p:sp>
      <p:sp>
        <p:nvSpPr>
          <p:cNvPr id="14" name="Rectangle 13"/>
          <p:cNvSpPr/>
          <p:nvPr/>
        </p:nvSpPr>
        <p:spPr>
          <a:xfrm>
            <a:off x="304800" y="6019800"/>
            <a:ext cx="8534400" cy="646331"/>
          </a:xfrm>
          <a:prstGeom prst="rect">
            <a:avLst/>
          </a:prstGeom>
        </p:spPr>
        <p:txBody>
          <a:bodyPr wrap="square">
            <a:spAutoFit/>
          </a:bodyPr>
          <a:lstStyle/>
          <a:p>
            <a:r>
              <a:rPr lang="en-US" dirty="0" smtClean="0"/>
              <a:t>Main concern: Dirichlet prior on topic proportion vector is well behaved; does not encourage a “bumpy” distribution</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28276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Screen shot 2013-03-01 at 12.26.07 PM.png"/>
          <p:cNvPicPr>
            <a:picLocks noGrp="1" noChangeAspect="1"/>
          </p:cNvPicPr>
          <p:nvPr>
            <p:ph idx="1"/>
          </p:nvPr>
        </p:nvPicPr>
        <p:blipFill>
          <a:blip r:embed="rId3"/>
          <a:srcRect t="-59172" b="-59172"/>
          <a:stretch>
            <a:fillRect/>
          </a:stretch>
        </p:blipFill>
        <p:spPr>
          <a:xfrm>
            <a:off x="2502408" y="-381001"/>
            <a:ext cx="5791200" cy="2895600"/>
          </a:xfrm>
        </p:spPr>
      </p:pic>
      <p:pic>
        <p:nvPicPr>
          <p:cNvPr id="7" name="Picture 6" descr="Screen shot 2013-03-01 at 12.26.26 PM.png"/>
          <p:cNvPicPr>
            <a:picLocks noChangeAspect="1"/>
          </p:cNvPicPr>
          <p:nvPr/>
        </p:nvPicPr>
        <p:blipFill>
          <a:blip r:embed="rId4"/>
          <a:stretch>
            <a:fillRect/>
          </a:stretch>
        </p:blipFill>
        <p:spPr>
          <a:xfrm>
            <a:off x="2634301" y="1676399"/>
            <a:ext cx="5659307" cy="1295400"/>
          </a:xfrm>
          <a:prstGeom prst="rect">
            <a:avLst/>
          </a:prstGeom>
        </p:spPr>
      </p:pic>
      <p:pic>
        <p:nvPicPr>
          <p:cNvPr id="9" name="Picture 8" descr="Screen shot 2013-03-01 at 12.26.49 PM.png"/>
          <p:cNvPicPr>
            <a:picLocks noChangeAspect="1"/>
          </p:cNvPicPr>
          <p:nvPr/>
        </p:nvPicPr>
        <p:blipFill>
          <a:blip r:embed="rId5"/>
          <a:stretch>
            <a:fillRect/>
          </a:stretch>
        </p:blipFill>
        <p:spPr>
          <a:xfrm>
            <a:off x="2610719" y="2971799"/>
            <a:ext cx="5682889" cy="1293138"/>
          </a:xfrm>
          <a:prstGeom prst="rect">
            <a:avLst/>
          </a:prstGeom>
        </p:spPr>
      </p:pic>
      <p:pic>
        <p:nvPicPr>
          <p:cNvPr id="10" name="Picture 9" descr="Screen shot 2013-03-01 at 12.27.19 PM.png"/>
          <p:cNvPicPr>
            <a:picLocks noChangeAspect="1"/>
          </p:cNvPicPr>
          <p:nvPr/>
        </p:nvPicPr>
        <p:blipFill>
          <a:blip r:embed="rId6"/>
          <a:stretch>
            <a:fillRect/>
          </a:stretch>
        </p:blipFill>
        <p:spPr>
          <a:xfrm>
            <a:off x="2654808" y="4267199"/>
            <a:ext cx="5638800" cy="1277440"/>
          </a:xfrm>
          <a:prstGeom prst="rect">
            <a:avLst/>
          </a:prstGeom>
        </p:spPr>
      </p:pic>
      <p:pic>
        <p:nvPicPr>
          <p:cNvPr id="11" name="Picture 10" descr="Screen shot 2013-03-01 at 12.27.36 PM.png"/>
          <p:cNvPicPr>
            <a:picLocks noChangeAspect="1"/>
          </p:cNvPicPr>
          <p:nvPr/>
        </p:nvPicPr>
        <p:blipFill>
          <a:blip r:embed="rId7"/>
          <a:stretch>
            <a:fillRect/>
          </a:stretch>
        </p:blipFill>
        <p:spPr>
          <a:xfrm>
            <a:off x="2623311" y="5562600"/>
            <a:ext cx="5682489" cy="1295400"/>
          </a:xfrm>
          <a:prstGeom prst="rect">
            <a:avLst/>
          </a:prstGeom>
        </p:spPr>
      </p:pic>
      <p:sp>
        <p:nvSpPr>
          <p:cNvPr id="17" name="TextBox 16"/>
          <p:cNvSpPr txBox="1"/>
          <p:nvPr/>
        </p:nvSpPr>
        <p:spPr>
          <a:xfrm>
            <a:off x="7239000" y="685800"/>
            <a:ext cx="885955" cy="369332"/>
          </a:xfrm>
          <a:prstGeom prst="rect">
            <a:avLst/>
          </a:prstGeom>
          <a:noFill/>
        </p:spPr>
        <p:txBody>
          <a:bodyPr wrap="none" rtlCol="0">
            <a:spAutoFit/>
          </a:bodyPr>
          <a:lstStyle/>
          <a:p>
            <a:r>
              <a:rPr lang="en-US" dirty="0" err="1" smtClean="0"/>
              <a:t>α</a:t>
            </a:r>
            <a:r>
              <a:rPr lang="en-US" dirty="0" smtClean="0"/>
              <a:t> = 100</a:t>
            </a:r>
            <a:endParaRPr lang="en-US" dirty="0"/>
          </a:p>
        </p:txBody>
      </p:sp>
      <p:sp>
        <p:nvSpPr>
          <p:cNvPr id="18" name="TextBox 17"/>
          <p:cNvSpPr txBox="1"/>
          <p:nvPr/>
        </p:nvSpPr>
        <p:spPr>
          <a:xfrm>
            <a:off x="1600200" y="2133600"/>
            <a:ext cx="768961" cy="369332"/>
          </a:xfrm>
          <a:prstGeom prst="rect">
            <a:avLst/>
          </a:prstGeom>
          <a:noFill/>
        </p:spPr>
        <p:txBody>
          <a:bodyPr wrap="none" rtlCol="0">
            <a:spAutoFit/>
          </a:bodyPr>
          <a:lstStyle/>
          <a:p>
            <a:r>
              <a:rPr lang="en-US" dirty="0" err="1" smtClean="0"/>
              <a:t>α</a:t>
            </a:r>
            <a:r>
              <a:rPr lang="en-US" dirty="0" smtClean="0"/>
              <a:t> = 10</a:t>
            </a:r>
            <a:endParaRPr lang="en-US" dirty="0"/>
          </a:p>
        </p:txBody>
      </p:sp>
      <p:sp>
        <p:nvSpPr>
          <p:cNvPr id="19" name="TextBox 18"/>
          <p:cNvSpPr txBox="1"/>
          <p:nvPr/>
        </p:nvSpPr>
        <p:spPr>
          <a:xfrm>
            <a:off x="1600200" y="3352800"/>
            <a:ext cx="651966" cy="369332"/>
          </a:xfrm>
          <a:prstGeom prst="rect">
            <a:avLst/>
          </a:prstGeom>
          <a:noFill/>
        </p:spPr>
        <p:txBody>
          <a:bodyPr wrap="none" rtlCol="0">
            <a:spAutoFit/>
          </a:bodyPr>
          <a:lstStyle/>
          <a:p>
            <a:r>
              <a:rPr lang="en-US" dirty="0" err="1" smtClean="0"/>
              <a:t>α</a:t>
            </a:r>
            <a:r>
              <a:rPr lang="en-US" dirty="0" smtClean="0"/>
              <a:t> = 1</a:t>
            </a:r>
            <a:endParaRPr lang="en-US" dirty="0"/>
          </a:p>
        </p:txBody>
      </p:sp>
      <p:sp>
        <p:nvSpPr>
          <p:cNvPr id="20" name="TextBox 19"/>
          <p:cNvSpPr txBox="1"/>
          <p:nvPr/>
        </p:nvSpPr>
        <p:spPr>
          <a:xfrm>
            <a:off x="1600200" y="4724400"/>
            <a:ext cx="827232" cy="369332"/>
          </a:xfrm>
          <a:prstGeom prst="rect">
            <a:avLst/>
          </a:prstGeom>
          <a:noFill/>
        </p:spPr>
        <p:txBody>
          <a:bodyPr wrap="none" rtlCol="0">
            <a:spAutoFit/>
          </a:bodyPr>
          <a:lstStyle/>
          <a:p>
            <a:r>
              <a:rPr lang="en-US" dirty="0" err="1" smtClean="0"/>
              <a:t>α</a:t>
            </a:r>
            <a:r>
              <a:rPr lang="en-US" dirty="0" smtClean="0"/>
              <a:t> = 0.1</a:t>
            </a:r>
            <a:endParaRPr lang="en-US" dirty="0"/>
          </a:p>
        </p:txBody>
      </p:sp>
      <p:sp>
        <p:nvSpPr>
          <p:cNvPr id="21" name="TextBox 20"/>
          <p:cNvSpPr txBox="1"/>
          <p:nvPr/>
        </p:nvSpPr>
        <p:spPr>
          <a:xfrm>
            <a:off x="1600200" y="6019800"/>
            <a:ext cx="944226" cy="369332"/>
          </a:xfrm>
          <a:prstGeom prst="rect">
            <a:avLst/>
          </a:prstGeom>
          <a:noFill/>
        </p:spPr>
        <p:txBody>
          <a:bodyPr wrap="none" rtlCol="0">
            <a:spAutoFit/>
          </a:bodyPr>
          <a:lstStyle/>
          <a:p>
            <a:r>
              <a:rPr lang="en-US" dirty="0" err="1" smtClean="0"/>
              <a:t>α</a:t>
            </a:r>
            <a:r>
              <a:rPr lang="en-US" dirty="0" smtClean="0"/>
              <a:t> = 0.01</a:t>
            </a:r>
            <a:endParaRPr lang="en-US" dirty="0"/>
          </a:p>
        </p:txBody>
      </p:sp>
      <p:sp>
        <p:nvSpPr>
          <p:cNvPr id="22" name="Title 1"/>
          <p:cNvSpPr>
            <a:spLocks noGrp="1"/>
          </p:cNvSpPr>
          <p:nvPr>
            <p:ph type="title"/>
          </p:nvPr>
        </p:nvSpPr>
        <p:spPr>
          <a:xfrm>
            <a:off x="152400" y="304800"/>
            <a:ext cx="2514600" cy="533400"/>
          </a:xfrm>
        </p:spPr>
        <p:txBody>
          <a:bodyPr>
            <a:noAutofit/>
          </a:bodyPr>
          <a:lstStyle/>
          <a:p>
            <a:r>
              <a:rPr lang="en-US" sz="2200" dirty="0" smtClean="0"/>
              <a:t>Dirichlet distribution</a:t>
            </a:r>
            <a:br>
              <a:rPr lang="en-US" sz="2200" dirty="0" smtClean="0"/>
            </a:br>
            <a:r>
              <a:rPr lang="en-US" sz="2200" dirty="0" smtClean="0"/>
              <a:t>(random samples)</a:t>
            </a:r>
            <a:endParaRPr lang="en-US" sz="2200" dirty="0"/>
          </a:p>
        </p:txBody>
      </p:sp>
      <p:sp>
        <p:nvSpPr>
          <p:cNvPr id="23" name="Title 1"/>
          <p:cNvSpPr txBox="1">
            <a:spLocks/>
          </p:cNvSpPr>
          <p:nvPr/>
        </p:nvSpPr>
        <p:spPr>
          <a:xfrm>
            <a:off x="228600" y="1143000"/>
            <a:ext cx="2362200" cy="533400"/>
          </a:xfrm>
          <a:prstGeom prst="rect">
            <a:avLst/>
          </a:prstGeom>
        </p:spPr>
        <p:txBody>
          <a:bodyPr vert="horz" lIns="91440" tIns="45720" rIns="91440" bIns="45720" rtlCol="0" anchor="ctr">
            <a:noAutofit/>
          </a:bodyPr>
          <a:lstStyle/>
          <a:p>
            <a:pPr lvl="0" defTabSz="457200">
              <a:spcBef>
                <a:spcPct val="0"/>
              </a:spcBef>
            </a:pPr>
            <a:r>
              <a:rPr lang="en-US" sz="1600" dirty="0" err="1" smtClean="0">
                <a:latin typeface="+mj-lt"/>
                <a:ea typeface="+mj-ea"/>
                <a:cs typeface="+mj-cs"/>
              </a:rPr>
              <a:t>paremeter</a:t>
            </a:r>
            <a:r>
              <a:rPr lang="en-US" sz="1600" dirty="0" smtClean="0">
                <a:latin typeface="+mj-lt"/>
                <a:ea typeface="+mj-ea"/>
                <a:cs typeface="+mj-cs"/>
              </a:rPr>
              <a:t> </a:t>
            </a:r>
            <a:r>
              <a:rPr lang="en-US" sz="1600" dirty="0" err="1" smtClean="0"/>
              <a:t>α</a:t>
            </a:r>
            <a:r>
              <a:rPr lang="en-US" sz="1600" dirty="0" smtClean="0"/>
              <a:t> </a:t>
            </a:r>
            <a:r>
              <a:rPr lang="en-US" sz="1600" dirty="0" smtClean="0">
                <a:latin typeface="+mj-lt"/>
                <a:ea typeface="+mj-ea"/>
                <a:cs typeface="+mj-cs"/>
              </a:rPr>
              <a:t>controls the mean and the spread from the mean</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Date Placeholder 23"/>
          <p:cNvSpPr>
            <a:spLocks noGrp="1"/>
          </p:cNvSpPr>
          <p:nvPr>
            <p:ph type="dt" sz="half" idx="10"/>
          </p:nvPr>
        </p:nvSpPr>
        <p:spPr/>
        <p:txBody>
          <a:bodyPr/>
          <a:lstStyle/>
          <a:p>
            <a:fld id="{DDFADE9B-CE16-ED4F-B2DE-7C66179608DE}" type="datetime1">
              <a:rPr lang="en-US" smtClean="0"/>
              <a:pPr/>
              <a:t>3/11/13</a:t>
            </a:fld>
            <a:endParaRPr lang="en-US"/>
          </a:p>
        </p:txBody>
      </p:sp>
      <p:sp>
        <p:nvSpPr>
          <p:cNvPr id="25" name="Slide Number Placeholder 24"/>
          <p:cNvSpPr>
            <a:spLocks noGrp="1"/>
          </p:cNvSpPr>
          <p:nvPr>
            <p:ph type="sldNum" sz="quarter" idx="12"/>
          </p:nvPr>
        </p:nvSpPr>
        <p:spPr/>
        <p:txBody>
          <a:bodyPr/>
          <a:lstStyle/>
          <a:p>
            <a:fld id="{246E5C51-0F78-4646-B824-6C89BD225D17}" type="slidenum">
              <a:rPr lang="en-US" smtClean="0"/>
              <a:pPr/>
              <a:t>4</a:t>
            </a:fld>
            <a:endParaRPr lang="en-US"/>
          </a:p>
        </p:txBody>
      </p:sp>
      <p:sp>
        <p:nvSpPr>
          <p:cNvPr id="26" name="TextBox 25"/>
          <p:cNvSpPr txBox="1"/>
          <p:nvPr/>
        </p:nvSpPr>
        <p:spPr>
          <a:xfrm>
            <a:off x="8254814" y="762000"/>
            <a:ext cx="889186" cy="584776"/>
          </a:xfrm>
          <a:prstGeom prst="rect">
            <a:avLst/>
          </a:prstGeom>
          <a:noFill/>
        </p:spPr>
        <p:txBody>
          <a:bodyPr wrap="none" rtlCol="0">
            <a:spAutoFit/>
          </a:bodyPr>
          <a:lstStyle/>
          <a:p>
            <a:pPr algn="ctr"/>
            <a:r>
              <a:rPr lang="en-US" sz="1600" dirty="0" smtClean="0"/>
              <a:t>Large</a:t>
            </a:r>
          </a:p>
          <a:p>
            <a:r>
              <a:rPr lang="en-US" sz="1600" dirty="0" smtClean="0"/>
              <a:t>L1-norm</a:t>
            </a:r>
            <a:endParaRPr lang="en-US" sz="1600" dirty="0"/>
          </a:p>
        </p:txBody>
      </p:sp>
      <p:sp>
        <p:nvSpPr>
          <p:cNvPr id="27" name="TextBox 26"/>
          <p:cNvSpPr txBox="1"/>
          <p:nvPr/>
        </p:nvSpPr>
        <p:spPr>
          <a:xfrm>
            <a:off x="8254814" y="5892224"/>
            <a:ext cx="889186" cy="584776"/>
          </a:xfrm>
          <a:prstGeom prst="rect">
            <a:avLst/>
          </a:prstGeom>
          <a:noFill/>
        </p:spPr>
        <p:txBody>
          <a:bodyPr wrap="none" rtlCol="0">
            <a:spAutoFit/>
          </a:bodyPr>
          <a:lstStyle/>
          <a:p>
            <a:pPr algn="ctr"/>
            <a:r>
              <a:rPr lang="en-US" sz="1600" dirty="0" smtClean="0"/>
              <a:t>Small</a:t>
            </a:r>
          </a:p>
          <a:p>
            <a:r>
              <a:rPr lang="en-US" sz="1600" dirty="0" smtClean="0"/>
              <a:t>L1-norm</a:t>
            </a:r>
            <a:endParaRPr lang="en-US" sz="1600" dirty="0"/>
          </a:p>
        </p:txBody>
      </p:sp>
      <p:sp>
        <p:nvSpPr>
          <p:cNvPr id="31" name="Up Arrow 30"/>
          <p:cNvSpPr/>
          <p:nvPr/>
        </p:nvSpPr>
        <p:spPr>
          <a:xfrm>
            <a:off x="8610600" y="1371600"/>
            <a:ext cx="228600" cy="4419600"/>
          </a:xfrm>
          <a:prstGeom prst="upArrow">
            <a:avLst/>
          </a:prstGeom>
          <a:gradFill flip="none" rotWithShape="1">
            <a:gsLst>
              <a:gs pos="0">
                <a:srgbClr val="0000FF"/>
              </a:gs>
              <a:gs pos="100000">
                <a:srgbClr val="FFFFFF"/>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a:t>
            </a:r>
            <a:endParaRPr lang="en-US" dirty="0"/>
          </a:p>
        </p:txBody>
      </p:sp>
      <p:sp>
        <p:nvSpPr>
          <p:cNvPr id="3" name="Content Placeholder 2"/>
          <p:cNvSpPr>
            <a:spLocks noGrp="1"/>
          </p:cNvSpPr>
          <p:nvPr>
            <p:ph idx="1"/>
          </p:nvPr>
        </p:nvSpPr>
        <p:spPr>
          <a:xfrm>
            <a:off x="457200" y="2057400"/>
            <a:ext cx="8229600" cy="4068763"/>
          </a:xfrm>
        </p:spPr>
        <p:txBody>
          <a:bodyPr>
            <a:normAutofit/>
          </a:bodyPr>
          <a:lstStyle/>
          <a:p>
            <a:r>
              <a:rPr lang="en-US" sz="2800" dirty="0" smtClean="0"/>
              <a:t>Development and evaluation of alternative topic models over several document clustering tasks</a:t>
            </a:r>
          </a:p>
          <a:p>
            <a:endParaRPr lang="en-US" sz="2800" dirty="0" smtClean="0"/>
          </a:p>
          <a:p>
            <a:r>
              <a:rPr lang="en-US" sz="2800" dirty="0" smtClean="0"/>
              <a:t>Two alternatives to “vanilla” LDA to preprocess a corpus as input to a clustering algorithm</a:t>
            </a:r>
            <a:endParaRPr lang="en-US" sz="2800" dirty="0"/>
          </a:p>
        </p:txBody>
      </p:sp>
      <p:sp>
        <p:nvSpPr>
          <p:cNvPr id="4" name="Date Placeholder 3"/>
          <p:cNvSpPr>
            <a:spLocks noGrp="1"/>
          </p:cNvSpPr>
          <p:nvPr>
            <p:ph type="dt" sz="half" idx="10"/>
          </p:nvPr>
        </p:nvSpPr>
        <p:spPr/>
        <p:txBody>
          <a:bodyPr/>
          <a:lstStyle/>
          <a:p>
            <a:fld id="{10793F6B-7BF1-6A44-9BA9-47629F953E5E}" type="datetime1">
              <a:rPr lang="en-US" smtClean="0"/>
              <a:pPr/>
              <a:t>3/11/13</a:t>
            </a:fld>
            <a:endParaRPr lang="en-US"/>
          </a:p>
        </p:txBody>
      </p:sp>
      <p:sp>
        <p:nvSpPr>
          <p:cNvPr id="5" name="Slide Number Placeholder 4"/>
          <p:cNvSpPr>
            <a:spLocks noGrp="1"/>
          </p:cNvSpPr>
          <p:nvPr>
            <p:ph type="sldNum" sz="quarter" idx="12"/>
          </p:nvPr>
        </p:nvSpPr>
        <p:spPr/>
        <p:txBody>
          <a:bodyPr/>
          <a:lstStyle/>
          <a:p>
            <a:fld id="{246E5C51-0F78-4646-B824-6C89BD225D17}"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lstStyle/>
          <a:p>
            <a:pPr algn="l"/>
            <a:r>
              <a:rPr lang="en-US" dirty="0" smtClean="0"/>
              <a:t>Outline</a:t>
            </a:r>
            <a:endParaRPr lang="en-US" dirty="0"/>
          </a:p>
        </p:txBody>
      </p:sp>
      <p:sp>
        <p:nvSpPr>
          <p:cNvPr id="3" name="Content Placeholder 2"/>
          <p:cNvSpPr>
            <a:spLocks noGrp="1"/>
          </p:cNvSpPr>
          <p:nvPr>
            <p:ph idx="1"/>
          </p:nvPr>
        </p:nvSpPr>
        <p:spPr/>
        <p:txBody>
          <a:bodyPr>
            <a:normAutofit/>
          </a:bodyPr>
          <a:lstStyle/>
          <a:p>
            <a:pPr>
              <a:buNone/>
            </a:pPr>
            <a:endParaRPr lang="en-US" sz="2000" dirty="0" smtClean="0"/>
          </a:p>
          <a:p>
            <a:r>
              <a:rPr lang="en-US" sz="2800" dirty="0" smtClean="0"/>
              <a:t>Probabilistic modeling</a:t>
            </a:r>
          </a:p>
          <a:p>
            <a:r>
              <a:rPr lang="en-US" sz="2800" dirty="0" smtClean="0"/>
              <a:t>Proposed models:</a:t>
            </a:r>
          </a:p>
          <a:p>
            <a:pPr lvl="1"/>
            <a:r>
              <a:rPr lang="en-US" sz="2400" dirty="0" smtClean="0"/>
              <a:t>Mixture of priors (</a:t>
            </a:r>
            <a:r>
              <a:rPr lang="en-US" sz="2400" dirty="0" err="1" smtClean="0"/>
              <a:t>MoP</a:t>
            </a:r>
            <a:r>
              <a:rPr lang="en-US" sz="2400" dirty="0" smtClean="0"/>
              <a:t>)</a:t>
            </a:r>
          </a:p>
          <a:p>
            <a:pPr lvl="1"/>
            <a:r>
              <a:rPr lang="en-US" sz="2400" dirty="0" smtClean="0"/>
              <a:t>Directional Topic Mixture Model</a:t>
            </a:r>
          </a:p>
          <a:p>
            <a:r>
              <a:rPr lang="en-US" sz="2800" dirty="0" smtClean="0"/>
              <a:t>Experimental study </a:t>
            </a:r>
          </a:p>
          <a:p>
            <a:pPr lvl="1"/>
            <a:r>
              <a:rPr lang="en-US" sz="2400" dirty="0" smtClean="0"/>
              <a:t>Methodology</a:t>
            </a:r>
          </a:p>
          <a:p>
            <a:pPr lvl="1"/>
            <a:r>
              <a:rPr lang="en-US" sz="2400" dirty="0" smtClean="0"/>
              <a:t>Results</a:t>
            </a:r>
          </a:p>
          <a:p>
            <a:pPr lvl="1"/>
            <a:endParaRPr lang="en-US" sz="2000" dirty="0" smtClean="0"/>
          </a:p>
        </p:txBody>
      </p:sp>
      <p:sp>
        <p:nvSpPr>
          <p:cNvPr id="4" name="Date Placeholder 3"/>
          <p:cNvSpPr>
            <a:spLocks noGrp="1"/>
          </p:cNvSpPr>
          <p:nvPr>
            <p:ph type="dt" sz="half" idx="10"/>
          </p:nvPr>
        </p:nvSpPr>
        <p:spPr/>
        <p:txBody>
          <a:bodyPr/>
          <a:lstStyle/>
          <a:p>
            <a:fld id="{647F51DD-E2BB-2940-8BD2-4B33F6CABA23}" type="datetime1">
              <a:rPr lang="en-US" smtClean="0"/>
              <a:pPr/>
              <a:t>3/11/13</a:t>
            </a:fld>
            <a:endParaRPr lang="en-US"/>
          </a:p>
        </p:txBody>
      </p:sp>
      <p:sp>
        <p:nvSpPr>
          <p:cNvPr id="5" name="Slide Number Placeholder 4"/>
          <p:cNvSpPr>
            <a:spLocks noGrp="1"/>
          </p:cNvSpPr>
          <p:nvPr>
            <p:ph type="sldNum" sz="quarter" idx="12"/>
          </p:nvPr>
        </p:nvSpPr>
        <p:spPr/>
        <p:txBody>
          <a:bodyPr/>
          <a:lstStyle/>
          <a:p>
            <a:fld id="{246E5C51-0F78-4646-B824-6C89BD225D17}"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96054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Probabilistic Modeling</a:t>
            </a:r>
            <a:endParaRPr lang="en-US" dirty="0"/>
          </a:p>
        </p:txBody>
      </p:sp>
      <p:sp>
        <p:nvSpPr>
          <p:cNvPr id="3" name="Content Placeholder 2"/>
          <p:cNvSpPr>
            <a:spLocks noGrp="1"/>
          </p:cNvSpPr>
          <p:nvPr>
            <p:ph idx="1"/>
          </p:nvPr>
        </p:nvSpPr>
        <p:spPr>
          <a:xfrm>
            <a:off x="457200" y="1600199"/>
            <a:ext cx="8229600" cy="4480560"/>
          </a:xfrm>
        </p:spPr>
        <p:txBody>
          <a:bodyPr>
            <a:normAutofit/>
          </a:bodyPr>
          <a:lstStyle/>
          <a:p>
            <a:pPr marL="0" indent="0">
              <a:buNone/>
            </a:pPr>
            <a:r>
              <a:rPr lang="en-US" sz="2400" dirty="0"/>
              <a:t>#</a:t>
            </a:r>
            <a:r>
              <a:rPr lang="en-US" sz="2400" dirty="0" smtClean="0"/>
              <a:t> 1. Treat </a:t>
            </a:r>
            <a:r>
              <a:rPr lang="en-US" sz="2400" dirty="0"/>
              <a:t>data as observations that arise from a </a:t>
            </a:r>
            <a:r>
              <a:rPr lang="en-US" sz="2400" b="1" dirty="0" smtClean="0"/>
              <a:t>generative</a:t>
            </a:r>
          </a:p>
          <a:p>
            <a:pPr marL="0" indent="0">
              <a:buNone/>
            </a:pPr>
            <a:r>
              <a:rPr lang="en-US" sz="2400" b="1" dirty="0" smtClean="0"/>
              <a:t>        probabilistic </a:t>
            </a:r>
            <a:r>
              <a:rPr lang="en-US" sz="2400" b="1" dirty="0"/>
              <a:t>process</a:t>
            </a:r>
            <a:r>
              <a:rPr lang="en-US" sz="2400" dirty="0"/>
              <a:t> </a:t>
            </a:r>
            <a:r>
              <a:rPr lang="en-US" sz="2400" dirty="0" smtClean="0"/>
              <a:t>that </a:t>
            </a:r>
            <a:r>
              <a:rPr lang="en-US" sz="2400" dirty="0"/>
              <a:t>includes hidden </a:t>
            </a:r>
            <a:r>
              <a:rPr lang="en-US" sz="2400" dirty="0" smtClean="0"/>
              <a:t>variables</a:t>
            </a:r>
            <a:endParaRPr lang="en-US" sz="1600" dirty="0"/>
          </a:p>
          <a:p>
            <a:pPr lvl="1"/>
            <a:endParaRPr lang="en-US" sz="1000" dirty="0" smtClean="0"/>
          </a:p>
          <a:p>
            <a:pPr lvl="1"/>
            <a:r>
              <a:rPr lang="en-US" sz="2000" dirty="0" smtClean="0"/>
              <a:t>It defines a joint probability distribution (over observed and hidden variables)</a:t>
            </a:r>
          </a:p>
          <a:p>
            <a:pPr lvl="1"/>
            <a:endParaRPr lang="en-US" sz="2000" dirty="0" smtClean="0"/>
          </a:p>
          <a:p>
            <a:pPr marL="0" indent="0">
              <a:buNone/>
            </a:pPr>
            <a:r>
              <a:rPr lang="en-US" sz="2400" dirty="0" smtClean="0"/>
              <a:t># 2. Infer </a:t>
            </a:r>
            <a:r>
              <a:rPr lang="en-US" sz="2400" b="1" dirty="0" smtClean="0"/>
              <a:t>the posterior distribution </a:t>
            </a:r>
            <a:r>
              <a:rPr lang="en-US" sz="2400" dirty="0" smtClean="0"/>
              <a:t>- the conditional distribution</a:t>
            </a:r>
          </a:p>
          <a:p>
            <a:pPr marL="0" indent="0">
              <a:buNone/>
            </a:pPr>
            <a:r>
              <a:rPr lang="en-US" sz="2400" dirty="0"/>
              <a:t> </a:t>
            </a:r>
            <a:r>
              <a:rPr lang="en-US" sz="2400" dirty="0" smtClean="0"/>
              <a:t>      of hidden variables given the observed variables</a:t>
            </a:r>
            <a:r>
              <a:rPr lang="en-US" sz="2400" dirty="0"/>
              <a:t> </a:t>
            </a:r>
            <a:endParaRPr lang="en-US" sz="2400" dirty="0" smtClean="0"/>
          </a:p>
          <a:p>
            <a:pPr marL="0" indent="0">
              <a:buNone/>
            </a:pPr>
            <a:r>
              <a:rPr lang="en-US" sz="2400" dirty="0" smtClean="0"/>
              <a:t>       (“reversing” the generative process)</a:t>
            </a:r>
          </a:p>
          <a:p>
            <a:pPr lvl="1"/>
            <a:endParaRPr lang="en-US" sz="1000" dirty="0" smtClean="0"/>
          </a:p>
          <a:p>
            <a:pPr lvl="1"/>
            <a:r>
              <a:rPr lang="en-US" sz="2000" dirty="0" smtClean="0"/>
              <a:t>What is the hidden structure that likely generated that observed collection?</a:t>
            </a:r>
            <a:endParaRPr lang="en-US" sz="2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45725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latin typeface="Gill Sans" charset="0"/>
                <a:ea typeface="Gill Sans" charset="0"/>
                <a:cs typeface="Gill Sans" charset="0"/>
              </a:rPr>
              <a:t>Mixture of Priors (</a:t>
            </a:r>
            <a:r>
              <a:rPr lang="en-US" dirty="0" err="1" smtClean="0">
                <a:latin typeface="Gill Sans" charset="0"/>
                <a:ea typeface="Gill Sans" charset="0"/>
                <a:cs typeface="Gill Sans" charset="0"/>
              </a:rPr>
              <a:t>MoP</a:t>
            </a:r>
            <a:r>
              <a:rPr lang="en-US" dirty="0" smtClean="0">
                <a:latin typeface="Gill Sans" charset="0"/>
                <a:ea typeface="Gill Sans" charset="0"/>
                <a:cs typeface="Gill Sans" charset="0"/>
              </a:rPr>
              <a:t>)</a:t>
            </a:r>
            <a:endParaRPr lang="en-US" dirty="0"/>
          </a:p>
        </p:txBody>
      </p:sp>
      <p:sp>
        <p:nvSpPr>
          <p:cNvPr id="3" name="Content Placeholder 2"/>
          <p:cNvSpPr>
            <a:spLocks noGrp="1"/>
          </p:cNvSpPr>
          <p:nvPr>
            <p:ph idx="1"/>
          </p:nvPr>
        </p:nvSpPr>
        <p:spPr>
          <a:xfrm>
            <a:off x="457200" y="1066800"/>
            <a:ext cx="8229600" cy="1219200"/>
          </a:xfrm>
        </p:spPr>
        <p:txBody>
          <a:bodyPr>
            <a:normAutofit/>
          </a:bodyPr>
          <a:lstStyle/>
          <a:p>
            <a:r>
              <a:rPr lang="en-US" sz="1800" dirty="0" smtClean="0"/>
              <a:t>Different non-symmetric Dirichlet prior vectors </a:t>
            </a:r>
            <a:r>
              <a:rPr lang="en-US" sz="1800" dirty="0" err="1" smtClean="0"/>
              <a:t>α</a:t>
            </a:r>
            <a:r>
              <a:rPr lang="en-US" sz="1800" dirty="0" smtClean="0"/>
              <a:t> for each cluster</a:t>
            </a:r>
          </a:p>
          <a:p>
            <a:r>
              <a:rPr lang="en-US" sz="1800" dirty="0" smtClean="0"/>
              <a:t>Gives more flexibility </a:t>
            </a:r>
          </a:p>
          <a:p>
            <a:r>
              <a:rPr lang="en-US" sz="1800" dirty="0" smtClean="0"/>
              <a:t>Should result in data that is more amenable to clustering.</a:t>
            </a:r>
            <a:endParaRPr lang="en-US" sz="1800" dirty="0"/>
          </a:p>
        </p:txBody>
      </p:sp>
      <p:sp>
        <p:nvSpPr>
          <p:cNvPr id="4" name="Date Placeholder 3"/>
          <p:cNvSpPr>
            <a:spLocks noGrp="1"/>
          </p:cNvSpPr>
          <p:nvPr>
            <p:ph type="dt" sz="half" idx="10"/>
          </p:nvPr>
        </p:nvSpPr>
        <p:spPr/>
        <p:txBody>
          <a:bodyPr/>
          <a:lstStyle/>
          <a:p>
            <a:fld id="{C507BA16-3C47-F94F-918B-60E80D6731F4}" type="datetime1">
              <a:rPr lang="en-US" smtClean="0"/>
              <a:pPr/>
              <a:t>3/11/13</a:t>
            </a:fld>
            <a:endParaRPr lang="en-US"/>
          </a:p>
        </p:txBody>
      </p:sp>
      <p:sp>
        <p:nvSpPr>
          <p:cNvPr id="5" name="Slide Number Placeholder 4"/>
          <p:cNvSpPr>
            <a:spLocks noGrp="1"/>
          </p:cNvSpPr>
          <p:nvPr>
            <p:ph type="sldNum" sz="quarter" idx="12"/>
          </p:nvPr>
        </p:nvSpPr>
        <p:spPr/>
        <p:txBody>
          <a:bodyPr/>
          <a:lstStyle/>
          <a:p>
            <a:fld id="{246E5C51-0F78-4646-B824-6C89BD225D17}" type="slidenum">
              <a:rPr lang="en-US" smtClean="0"/>
              <a:pPr/>
              <a:t>8</a:t>
            </a:fld>
            <a:endParaRPr lang="en-US"/>
          </a:p>
        </p:txBody>
      </p:sp>
      <p:pic>
        <p:nvPicPr>
          <p:cNvPr id="6" name="Picture 5"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09600" y="2667000"/>
            <a:ext cx="3505200" cy="3718498"/>
          </a:xfrm>
          <a:prstGeom prst="rect">
            <a:avLst/>
          </a:prstGeom>
        </p:spPr>
      </p:pic>
      <p:sp>
        <p:nvSpPr>
          <p:cNvPr id="7" name="Content Placeholder 2"/>
          <p:cNvSpPr txBox="1">
            <a:spLocks/>
          </p:cNvSpPr>
          <p:nvPr/>
        </p:nvSpPr>
        <p:spPr>
          <a:xfrm>
            <a:off x="4800600" y="2514600"/>
            <a:ext cx="4343400" cy="4191000"/>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600"/>
              </a:spcAft>
              <a:buClrTx/>
              <a:buSzTx/>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1. Generate mixing</a:t>
            </a:r>
            <a:r>
              <a:rPr lang="en-US" sz="1600" dirty="0" smtClean="0"/>
              <a:t> proportion vector</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600"/>
              </a:spcAft>
              <a:buClrTx/>
              <a:buSzTx/>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2. For each topic:</a:t>
            </a:r>
          </a:p>
          <a:p>
            <a:pPr marL="800100" lvl="1" indent="-342900" defTabSz="457200">
              <a:spcBef>
                <a:spcPct val="20000"/>
              </a:spcBef>
              <a:spcAft>
                <a:spcPts val="600"/>
              </a:spcAft>
            </a:pPr>
            <a:r>
              <a:rPr lang="en-US" sz="1600" dirty="0" smtClean="0"/>
              <a:t>a) Generate topic (distribution of words)</a:t>
            </a:r>
          </a:p>
          <a:p>
            <a:pPr marL="800100" lvl="1" indent="-342900" defTabSz="457200">
              <a:spcBef>
                <a:spcPct val="20000"/>
              </a:spcBef>
              <a:spcAft>
                <a:spcPts val="600"/>
              </a:spcAft>
            </a:pP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b</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For each cluster:	</a:t>
            </a:r>
          </a:p>
          <a:p>
            <a:pPr marL="1257300" lvl="2" indent="-342900" defTabSz="457200">
              <a:spcBef>
                <a:spcPct val="20000"/>
              </a:spcBef>
              <a:spcAft>
                <a:spcPts val="600"/>
              </a:spcAft>
            </a:pPr>
            <a:r>
              <a:rPr lang="en-US" sz="1600" dirty="0" smtClean="0"/>
              <a:t>Generate parameter </a:t>
            </a:r>
            <a:r>
              <a:rPr lang="en-US" sz="1600" dirty="0" err="1" smtClean="0"/>
              <a:t>α</a:t>
            </a:r>
            <a:endParaRPr lang="en-US" sz="1600" dirty="0" smtClean="0"/>
          </a:p>
          <a:p>
            <a:pPr marL="342900" indent="-342900" defTabSz="457200">
              <a:spcBef>
                <a:spcPct val="20000"/>
              </a:spcBef>
              <a:spcAft>
                <a:spcPts val="600"/>
              </a:spcAft>
            </a:pPr>
            <a:r>
              <a:rPr lang="en-US" sz="1600" dirty="0" smtClean="0"/>
              <a:t>3. For each document:</a:t>
            </a:r>
          </a:p>
          <a:p>
            <a:pPr marL="342900" indent="-342900" defTabSz="457200">
              <a:spcBef>
                <a:spcPct val="20000"/>
              </a:spcBef>
              <a:spcAft>
                <a:spcPts val="600"/>
              </a:spcAft>
            </a:pPr>
            <a:r>
              <a:rPr lang="en-US" sz="1600" dirty="0" smtClean="0"/>
              <a:t>	a) Draw cluster membership</a:t>
            </a:r>
          </a:p>
          <a:p>
            <a:pPr marL="342900" indent="-342900" defTabSz="457200">
              <a:spcBef>
                <a:spcPct val="20000"/>
              </a:spcBef>
              <a:spcAft>
                <a:spcPts val="600"/>
              </a:spcAft>
            </a:pPr>
            <a:r>
              <a:rPr lang="en-US" sz="1600" dirty="0" smtClean="0"/>
              <a:t>	</a:t>
            </a:r>
            <a:r>
              <a:rPr lang="en-US" sz="1600" dirty="0" err="1" smtClean="0"/>
              <a:t>b</a:t>
            </a:r>
            <a:r>
              <a:rPr lang="en-US" sz="1600" dirty="0" smtClean="0"/>
              <a:t>) Generate topic proportions vector</a:t>
            </a:r>
          </a:p>
          <a:p>
            <a:pPr marL="342900" indent="-342900" defTabSz="457200">
              <a:spcBef>
                <a:spcPct val="20000"/>
              </a:spcBef>
              <a:spcAft>
                <a:spcPts val="600"/>
              </a:spcAft>
            </a:pPr>
            <a:r>
              <a:rPr lang="en-US" sz="1600" dirty="0" smtClean="0"/>
              <a:t>	</a:t>
            </a:r>
            <a:r>
              <a:rPr lang="en-US" sz="1600" dirty="0" err="1" smtClean="0"/>
              <a:t>c</a:t>
            </a:r>
            <a:r>
              <a:rPr lang="en-US" sz="1600" dirty="0" smtClean="0"/>
              <a:t>) Draw topic assignments for words</a:t>
            </a:r>
          </a:p>
          <a:p>
            <a:pPr marL="342900" indent="-342900" defTabSz="457200">
              <a:spcBef>
                <a:spcPct val="20000"/>
              </a:spcBef>
              <a:spcAft>
                <a:spcPts val="600"/>
              </a:spcAft>
            </a:pPr>
            <a:r>
              <a:rPr lang="en-US" sz="1600" dirty="0" smtClean="0"/>
              <a:t>	</a:t>
            </a:r>
            <a:r>
              <a:rPr lang="en-US" sz="1600" dirty="0" err="1" smtClean="0"/>
              <a:t>d</a:t>
            </a:r>
            <a:r>
              <a:rPr lang="en-US" sz="1600" dirty="0" smtClean="0"/>
              <a:t>) For each topic:</a:t>
            </a:r>
          </a:p>
          <a:p>
            <a:pPr marL="342900" indent="-342900" defTabSz="457200">
              <a:spcBef>
                <a:spcPct val="20000"/>
              </a:spcBef>
              <a:spcAft>
                <a:spcPts val="600"/>
              </a:spcAft>
            </a:pPr>
            <a:r>
              <a:rPr lang="en-US" sz="1600" dirty="0" smtClean="0"/>
              <a:t>		draw words from the dictionary</a:t>
            </a:r>
          </a:p>
          <a:p>
            <a:pPr marL="1257300" lvl="2" indent="-342900" defTabSz="457200">
              <a:spcBef>
                <a:spcPct val="20000"/>
              </a:spcBef>
              <a:spcAft>
                <a:spcPts val="600"/>
              </a:spcAft>
            </a:pPr>
            <a:endParaRPr lang="en-US" sz="1400" dirty="0" smtClean="0"/>
          </a:p>
          <a:p>
            <a:pPr marL="1257300" lvl="2" indent="-342900" defTabSz="457200">
              <a:spcBef>
                <a:spcPct val="20000"/>
              </a:spcBef>
              <a:spcAft>
                <a:spcPts val="600"/>
              </a:spcAft>
            </a:pPr>
            <a:r>
              <a:rPr lang="en-US" sz="1400" dirty="0" smtClean="0"/>
              <a:t> </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586" name="Title 2"/>
          <p:cNvSpPr>
            <a:spLocks noGrp="1"/>
          </p:cNvSpPr>
          <p:nvPr>
            <p:ph type="title"/>
          </p:nvPr>
        </p:nvSpPr>
        <p:spPr>
          <a:xfrm>
            <a:off x="0" y="228600"/>
            <a:ext cx="9144000" cy="1143000"/>
          </a:xfrm>
        </p:spPr>
        <p:txBody>
          <a:bodyPr>
            <a:normAutofit fontScale="90000"/>
          </a:bodyPr>
          <a:lstStyle/>
          <a:p>
            <a:pPr eaLnBrk="1" hangingPunct="1"/>
            <a:r>
              <a:rPr lang="en-US" dirty="0" smtClean="0">
                <a:latin typeface="Gill Sans" charset="0"/>
                <a:ea typeface="Gill Sans" charset="0"/>
                <a:cs typeface="Gill Sans" charset="0"/>
              </a:rPr>
              <a:t>Directional Topic Mixture Model (DTMM)</a:t>
            </a:r>
          </a:p>
        </p:txBody>
      </p:sp>
      <p:sp>
        <p:nvSpPr>
          <p:cNvPr id="195590" name="Date Placeholder 6"/>
          <p:cNvSpPr>
            <a:spLocks noGrp="1"/>
          </p:cNvSpPr>
          <p:nvPr>
            <p:ph type="dt" sz="half" idx="10"/>
          </p:nvPr>
        </p:nvSpPr>
        <p:spPr bwMode="auto">
          <a:noFill/>
          <a:ln>
            <a:miter lim="800000"/>
            <a:headEnd/>
            <a:tailEnd/>
          </a:ln>
        </p:spPr>
        <p:txBody>
          <a:bodyPr/>
          <a:lstStyle/>
          <a:p>
            <a:fld id="{48A83A04-C501-6B4A-AFFD-213DDB9ADFDD}" type="datetime1">
              <a:rPr lang="en-US" smtClean="0"/>
              <a:pPr/>
              <a:t>3/11/13</a:t>
            </a:fld>
            <a:endParaRPr lang="en-US" dirty="0" smtClean="0"/>
          </a:p>
        </p:txBody>
      </p:sp>
      <p:sp>
        <p:nvSpPr>
          <p:cNvPr id="8" name="Slide Number Placeholder 7"/>
          <p:cNvSpPr>
            <a:spLocks noGrp="1"/>
          </p:cNvSpPr>
          <p:nvPr>
            <p:ph type="sldNum" sz="quarter" idx="12"/>
          </p:nvPr>
        </p:nvSpPr>
        <p:spPr/>
        <p:txBody>
          <a:bodyPr/>
          <a:lstStyle/>
          <a:p>
            <a:pPr>
              <a:defRPr/>
            </a:pPr>
            <a:fld id="{CA310B26-620B-7C4F-95E6-219AE93EA763}" type="slidenum">
              <a:rPr lang="en-US" smtClean="0"/>
              <a:pPr>
                <a:defRPr/>
              </a:pPr>
              <a:t>9</a:t>
            </a:fld>
            <a:endParaRPr lang="en-US"/>
          </a:p>
        </p:txBody>
      </p:sp>
      <p:sp>
        <p:nvSpPr>
          <p:cNvPr id="195587" name="TextBox 5"/>
          <p:cNvSpPr txBox="1">
            <a:spLocks noChangeArrowheads="1"/>
          </p:cNvSpPr>
          <p:nvPr/>
        </p:nvSpPr>
        <p:spPr bwMode="auto">
          <a:xfrm>
            <a:off x="553641" y="1219200"/>
            <a:ext cx="7822406" cy="5758786"/>
          </a:xfrm>
          <a:prstGeom prst="rect">
            <a:avLst/>
          </a:prstGeom>
          <a:noFill/>
          <a:ln w="9525">
            <a:noFill/>
            <a:miter lim="800000"/>
            <a:headEnd/>
            <a:tailEnd/>
          </a:ln>
        </p:spPr>
        <p:txBody>
          <a:bodyPr wrap="square" lIns="64291" tIns="32146" rIns="64291" bIns="32146">
            <a:prstTxWarp prst="textNoShape">
              <a:avLst/>
            </a:prstTxWarp>
            <a:spAutoFit/>
          </a:bodyPr>
          <a:lstStyle/>
          <a:p>
            <a:pPr marL="321457" indent="-321457">
              <a:buClr>
                <a:schemeClr val="accent1"/>
              </a:buClr>
              <a:buSzPct val="90000"/>
              <a:buFont typeface="Arial"/>
              <a:buChar char="•"/>
            </a:pPr>
            <a:r>
              <a:rPr lang="en-US" sz="2000" dirty="0" smtClean="0"/>
              <a:t>Does not rely on a Dirichlet distribution to govern the topic mixing vector;</a:t>
            </a:r>
          </a:p>
          <a:p>
            <a:pPr marL="321457" indent="-321457">
              <a:buClr>
                <a:schemeClr val="accent1"/>
              </a:buClr>
              <a:buSzPct val="90000"/>
            </a:pPr>
            <a:r>
              <a:rPr lang="en-US" sz="2000" dirty="0" smtClean="0"/>
              <a:t>	Instead, uses a mixture of </a:t>
            </a:r>
            <a:r>
              <a:rPr lang="en-US" sz="2000" b="1" dirty="0" smtClean="0">
                <a:solidFill>
                  <a:srgbClr val="663366"/>
                </a:solidFill>
              </a:rPr>
              <a:t>von Misses-Fisher distributions (</a:t>
            </a:r>
            <a:r>
              <a:rPr lang="en-US" sz="2000" b="1" dirty="0" err="1" smtClean="0">
                <a:solidFill>
                  <a:srgbClr val="663366"/>
                </a:solidFill>
              </a:rPr>
              <a:t>vMF</a:t>
            </a:r>
            <a:r>
              <a:rPr lang="en-US" sz="2000" b="1" dirty="0" smtClean="0">
                <a:solidFill>
                  <a:srgbClr val="663366"/>
                </a:solidFill>
              </a:rPr>
              <a:t>) </a:t>
            </a:r>
            <a:r>
              <a:rPr lang="en-US" sz="2000" dirty="0" smtClean="0"/>
              <a:t>over a unit sphere</a:t>
            </a:r>
          </a:p>
          <a:p>
            <a:pPr marL="321457" indent="-321457">
              <a:buClr>
                <a:schemeClr val="accent1"/>
              </a:buClr>
              <a:buSzPct val="90000"/>
            </a:pPr>
            <a:endParaRPr lang="en-US" sz="2000" dirty="0" smtClean="0"/>
          </a:p>
          <a:p>
            <a:pPr marL="321457" indent="-321457">
              <a:spcAft>
                <a:spcPts val="422"/>
              </a:spcAft>
              <a:buClr>
                <a:schemeClr val="accent1"/>
              </a:buClr>
              <a:buSzPct val="90000"/>
              <a:buFont typeface="Arial"/>
              <a:buChar char="•"/>
            </a:pPr>
            <a:r>
              <a:rPr lang="en-US" sz="2000" dirty="0" smtClean="0"/>
              <a:t>Latent position in “topic space” X</a:t>
            </a:r>
            <a:r>
              <a:rPr lang="en-US" sz="2000" baseline="-25000" dirty="0" smtClean="0"/>
              <a:t>i</a:t>
            </a:r>
            <a:r>
              <a:rPr lang="en-US" sz="2000" dirty="0" smtClean="0"/>
              <a:t> assigned to each document;</a:t>
            </a:r>
          </a:p>
          <a:p>
            <a:pPr marL="321457" indent="-321457">
              <a:spcAft>
                <a:spcPts val="422"/>
              </a:spcAft>
              <a:buClr>
                <a:schemeClr val="accent1"/>
              </a:buClr>
              <a:buSzPct val="90000"/>
            </a:pPr>
            <a:r>
              <a:rPr lang="en-US" sz="2000" dirty="0" smtClean="0"/>
              <a:t>	X</a:t>
            </a:r>
            <a:r>
              <a:rPr lang="en-US" sz="2000" baseline="-25000" dirty="0" smtClean="0"/>
              <a:t>i</a:t>
            </a:r>
            <a:r>
              <a:rPr lang="en-US" sz="2000" dirty="0" smtClean="0"/>
              <a:t> mapped to each probability vector P</a:t>
            </a:r>
            <a:r>
              <a:rPr lang="en-US" sz="2000" baseline="-25000" dirty="0" smtClean="0"/>
              <a:t>i</a:t>
            </a:r>
            <a:r>
              <a:rPr lang="en-US" sz="2000" dirty="0" smtClean="0"/>
              <a:t> on the (d-1) simplex:</a:t>
            </a:r>
          </a:p>
          <a:p>
            <a:pPr marL="321457" indent="-321457">
              <a:spcAft>
                <a:spcPts val="422"/>
              </a:spcAft>
              <a:buClr>
                <a:schemeClr val="accent1"/>
              </a:buClr>
              <a:buSzPct val="90000"/>
            </a:pPr>
            <a:endParaRPr lang="en-US" sz="2000" dirty="0" smtClean="0"/>
          </a:p>
          <a:p>
            <a:pPr marL="321457" indent="-321457">
              <a:buClr>
                <a:schemeClr val="accent1"/>
              </a:buClr>
              <a:buSzPct val="90000"/>
            </a:pPr>
            <a:endParaRPr lang="en-US" sz="2000" dirty="0" smtClean="0"/>
          </a:p>
          <a:p>
            <a:pPr marL="321457" indent="-321457">
              <a:buClr>
                <a:schemeClr val="accent1"/>
              </a:buClr>
              <a:buSzPct val="90000"/>
            </a:pPr>
            <a:endParaRPr lang="en-US" sz="2000" dirty="0" smtClean="0"/>
          </a:p>
          <a:p>
            <a:pPr marL="321457" indent="-321457">
              <a:buClr>
                <a:schemeClr val="accent1"/>
              </a:buClr>
              <a:buSzPct val="90000"/>
            </a:pPr>
            <a:endParaRPr lang="en-US" sz="2000" dirty="0" smtClean="0"/>
          </a:p>
          <a:p>
            <a:pPr marL="321457" indent="-321457">
              <a:buClr>
                <a:schemeClr val="accent1"/>
              </a:buClr>
              <a:buSzPct val="90000"/>
              <a:buFont typeface="Arial"/>
              <a:buChar char="•"/>
            </a:pPr>
            <a:r>
              <a:rPr lang="en-US" sz="2000" dirty="0" smtClean="0"/>
              <a:t>The position on the unit sphere controls</a:t>
            </a:r>
          </a:p>
          <a:p>
            <a:pPr marL="321457" indent="-321457">
              <a:buClr>
                <a:schemeClr val="accent1"/>
              </a:buClr>
              <a:buSzPct val="90000"/>
            </a:pPr>
            <a:r>
              <a:rPr lang="en-US" sz="2000" dirty="0" smtClean="0"/>
              <a:t>	how topics are mixed together </a:t>
            </a:r>
          </a:p>
          <a:p>
            <a:pPr marL="321457" indent="-321457">
              <a:buClr>
                <a:schemeClr val="accent1"/>
              </a:buClr>
              <a:buSzPct val="90000"/>
            </a:pPr>
            <a:endParaRPr lang="en-US" sz="2000" dirty="0" smtClean="0"/>
          </a:p>
          <a:p>
            <a:pPr marL="321457" indent="-321457">
              <a:buClr>
                <a:schemeClr val="accent1"/>
              </a:buClr>
              <a:buSzPct val="90000"/>
              <a:buFont typeface="Arial"/>
              <a:buChar char="•"/>
            </a:pPr>
            <a:r>
              <a:rPr lang="en-US" sz="2000" dirty="0" smtClean="0"/>
              <a:t>It allows for correlation between topics</a:t>
            </a:r>
          </a:p>
          <a:p>
            <a:pPr marL="321457" indent="-321457">
              <a:buClr>
                <a:schemeClr val="accent1"/>
              </a:buClr>
              <a:buSzPct val="90000"/>
            </a:pPr>
            <a:endParaRPr lang="en-US" sz="2000" dirty="0" smtClean="0"/>
          </a:p>
          <a:p>
            <a:pPr marL="321457" indent="-321457">
              <a:buClr>
                <a:schemeClr val="accent1"/>
              </a:buClr>
              <a:buSzPct val="90000"/>
            </a:pPr>
            <a:endParaRPr lang="en-US" sz="2000" b="1" dirty="0" smtClean="0">
              <a:solidFill>
                <a:srgbClr val="663366"/>
              </a:solidFill>
            </a:endParaRPr>
          </a:p>
          <a:p>
            <a:pPr marL="321457" indent="-321457">
              <a:buClr>
                <a:schemeClr val="accent1"/>
              </a:buClr>
              <a:buSzPct val="90000"/>
            </a:pPr>
            <a:endParaRPr lang="en-US" sz="2000" dirty="0"/>
          </a:p>
        </p:txBody>
      </p:sp>
      <p:sp>
        <p:nvSpPr>
          <p:cNvPr id="195588" name="TextBox 4"/>
          <p:cNvSpPr txBox="1">
            <a:spLocks noChangeArrowheads="1"/>
          </p:cNvSpPr>
          <p:nvPr/>
        </p:nvSpPr>
        <p:spPr bwMode="auto">
          <a:xfrm>
            <a:off x="5804297" y="4339828"/>
            <a:ext cx="750094" cy="281285"/>
          </a:xfrm>
          <a:prstGeom prst="rect">
            <a:avLst/>
          </a:prstGeom>
          <a:noFill/>
          <a:ln w="9525">
            <a:noFill/>
            <a:miter lim="800000"/>
            <a:headEnd/>
            <a:tailEnd/>
          </a:ln>
        </p:spPr>
        <p:txBody>
          <a:bodyPr lIns="64291" tIns="32146" rIns="64291" bIns="32146">
            <a:prstTxWarp prst="textNoShape">
              <a:avLst/>
            </a:prstTxWarp>
            <a:spAutoFit/>
          </a:bodyPr>
          <a:lstStyle/>
          <a:p>
            <a:r>
              <a:rPr lang="en-US" sz="1400" dirty="0"/>
              <a:t>[3]</a:t>
            </a:r>
          </a:p>
        </p:txBody>
      </p:sp>
      <p:pic>
        <p:nvPicPr>
          <p:cNvPr id="195589" name="Picture 5" descr="latex-image-1.pdf"/>
          <p:cNvPicPr>
            <a:picLocks noChangeAspect="1"/>
          </p:cNvPicPr>
          <p:nvPr/>
        </p:nvPicPr>
        <p:blipFill>
          <a:blip r:embed="rId3"/>
          <a:srcRect/>
          <a:stretch>
            <a:fillRect/>
          </a:stretch>
        </p:blipFill>
        <p:spPr bwMode="auto">
          <a:xfrm>
            <a:off x="2209800" y="3733801"/>
            <a:ext cx="1821271" cy="685800"/>
          </a:xfrm>
          <a:prstGeom prst="rect">
            <a:avLst/>
          </a:prstGeom>
          <a:noFill/>
          <a:ln w="9525">
            <a:noFill/>
            <a:miter lim="800000"/>
            <a:headEnd/>
            <a:tailEnd/>
          </a:ln>
        </p:spPr>
      </p:pic>
      <p:pic>
        <p:nvPicPr>
          <p:cNvPr id="9" name="Picture 5" descr="Screen shot 2011-04-10 at 9.33.13 PM.png"/>
          <p:cNvPicPr>
            <a:picLocks noChangeAspect="1"/>
          </p:cNvPicPr>
          <p:nvPr/>
        </p:nvPicPr>
        <p:blipFill>
          <a:blip r:embed="rId4"/>
          <a:srcRect/>
          <a:stretch>
            <a:fillRect/>
          </a:stretch>
        </p:blipFill>
        <p:spPr bwMode="auto">
          <a:xfrm>
            <a:off x="5234811" y="3657601"/>
            <a:ext cx="3604389" cy="2819400"/>
          </a:xfrm>
          <a:prstGeom prst="rect">
            <a:avLst/>
          </a:prstGeom>
          <a:noFill/>
          <a:ln w="9525">
            <a:noFill/>
            <a:miter lim="800000"/>
            <a:headEnd/>
            <a:tailEnd/>
          </a:ln>
        </p:spPr>
      </p:pic>
      <p:sp>
        <p:nvSpPr>
          <p:cNvPr id="10" name="TextBox 4"/>
          <p:cNvSpPr txBox="1">
            <a:spLocks noChangeArrowheads="1"/>
          </p:cNvSpPr>
          <p:nvPr/>
        </p:nvSpPr>
        <p:spPr bwMode="auto">
          <a:xfrm>
            <a:off x="4343400" y="3962400"/>
            <a:ext cx="750094" cy="281285"/>
          </a:xfrm>
          <a:prstGeom prst="rect">
            <a:avLst/>
          </a:prstGeom>
          <a:noFill/>
          <a:ln w="9525">
            <a:noFill/>
            <a:miter lim="800000"/>
            <a:headEnd/>
            <a:tailEnd/>
          </a:ln>
        </p:spPr>
        <p:txBody>
          <a:bodyPr lIns="64291" tIns="32146" rIns="64291" bIns="32146">
            <a:prstTxWarp prst="textNoShape">
              <a:avLst/>
            </a:prstTxWarp>
            <a:spAutoFit/>
          </a:bodyPr>
          <a:lstStyle/>
          <a:p>
            <a:r>
              <a:rPr lang="en-US" sz="1400" dirty="0" smtClean="0"/>
              <a:t>[3]</a:t>
            </a:r>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2250</TotalTime>
  <Words>3053</Words>
  <Application>Microsoft Office PowerPoint</Application>
  <PresentationFormat>On-screen Show (4:3)</PresentationFormat>
  <Paragraphs>264</Paragraphs>
  <Slides>21</Slides>
  <Notes>13</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Topic Models for Feature Selection in Document Clustering </vt:lpstr>
      <vt:lpstr>Motivation</vt:lpstr>
      <vt:lpstr>Intuition Behind Topic Models (LDA) [1]</vt:lpstr>
      <vt:lpstr>Dirichlet distribution (random samples)</vt:lpstr>
      <vt:lpstr>Contribution</vt:lpstr>
      <vt:lpstr>Outline</vt:lpstr>
      <vt:lpstr>Probabilistic Modeling</vt:lpstr>
      <vt:lpstr>Mixture of Priors (MoP)</vt:lpstr>
      <vt:lpstr>Directional Topic Mixture Model (DTMM)</vt:lpstr>
      <vt:lpstr>Directional Topic Mixture Model (2)</vt:lpstr>
      <vt:lpstr>Directional Topic Mixture Model (3)</vt:lpstr>
      <vt:lpstr>Directional Topic Mixture Model (4)</vt:lpstr>
      <vt:lpstr>Experimental Study</vt:lpstr>
      <vt:lpstr>Experimental Study (2)</vt:lpstr>
      <vt:lpstr>Results</vt:lpstr>
      <vt:lpstr>Accuracy (as a %)</vt:lpstr>
      <vt:lpstr>Most frequent words in the most important topic for each learnt cluster  (5 Newsgroups dataset)   Words that are seemingly irrelevant are given in bold </vt:lpstr>
      <vt:lpstr>Average appearance probability for the top five topics in each of the clusters (5 Newsgroups data set)</vt:lpstr>
      <vt:lpstr>Two point correlation functions</vt:lpstr>
      <vt:lpstr>Summary</vt:lpstr>
      <vt:lpstr>References</vt:lpstr>
    </vt:vector>
  </TitlesOfParts>
  <Company>Quantlab Financial</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Drummond</dc:creator>
  <cp:lastModifiedBy>Anna Gutowska</cp:lastModifiedBy>
  <cp:revision>163</cp:revision>
  <dcterms:created xsi:type="dcterms:W3CDTF">2013-03-11T18:34:35Z</dcterms:created>
  <dcterms:modified xsi:type="dcterms:W3CDTF">2013-03-11T18:37:42Z</dcterms:modified>
</cp:coreProperties>
</file>