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8" r:id="rId3"/>
    <p:sldId id="300" r:id="rId4"/>
    <p:sldId id="296" r:id="rId5"/>
    <p:sldId id="288" r:id="rId6"/>
    <p:sldId id="281" r:id="rId7"/>
    <p:sldId id="289" r:id="rId8"/>
    <p:sldId id="301" r:id="rId9"/>
    <p:sldId id="283" r:id="rId10"/>
    <p:sldId id="295" r:id="rId11"/>
    <p:sldId id="258" r:id="rId12"/>
    <p:sldId id="302" r:id="rId13"/>
    <p:sldId id="308" r:id="rId14"/>
    <p:sldId id="271" r:id="rId15"/>
    <p:sldId id="290" r:id="rId16"/>
    <p:sldId id="291" r:id="rId17"/>
    <p:sldId id="304" r:id="rId18"/>
    <p:sldId id="292" r:id="rId19"/>
    <p:sldId id="269" r:id="rId20"/>
    <p:sldId id="273" r:id="rId21"/>
    <p:sldId id="270" r:id="rId22"/>
    <p:sldId id="306" r:id="rId23"/>
    <p:sldId id="286" r:id="rId24"/>
    <p:sldId id="305" r:id="rId25"/>
    <p:sldId id="293" r:id="rId26"/>
    <p:sldId id="309" r:id="rId27"/>
    <p:sldId id="303" r:id="rId28"/>
    <p:sldId id="261" r:id="rId29"/>
    <p:sldId id="265" r:id="rId30"/>
    <p:sldId id="263" r:id="rId31"/>
    <p:sldId id="311" r:id="rId32"/>
    <p:sldId id="297" r:id="rId33"/>
    <p:sldId id="294" r:id="rId34"/>
    <p:sldId id="268" r:id="rId35"/>
    <p:sldId id="307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54774" autoAdjust="0"/>
  </p:normalViewPr>
  <p:slideViewPr>
    <p:cSldViewPr>
      <p:cViewPr varScale="1">
        <p:scale>
          <a:sx n="79" d="100"/>
          <a:sy n="79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Kinase Sequences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4343"/>
              </a:solidFill>
            </c:spPr>
          </c:dPt>
          <c:dLbls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PDB Structures</c:v>
                </c:pt>
                <c:pt idx="1">
                  <c:v>Unknown Structures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1061</c:v>
                </c:pt>
                <c:pt idx="1">
                  <c:v>75635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9BC3A-B095-4093-B052-01EC96B3430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2502F-266F-4086-AEC1-78BE259D1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would be useful in intro.</a:t>
            </a:r>
            <a:r>
              <a:rPr lang="en-US" baseline="0" dirty="0" smtClean="0"/>
              <a:t>  Explain “labels”. What is “structural feature”? “Binding Affinity” “Homology Model” Need gentler big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some</a:t>
            </a:r>
            <a:r>
              <a:rPr lang="en-US" baseline="0" dirty="0" smtClean="0"/>
              <a:t>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Bullet point problem.</a:t>
            </a:r>
            <a:r>
              <a:rPr lang="en-US" baseline="0" dirty="0" smtClean="0"/>
              <a:t> Red on black is low contrast.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doesn’t explain triplet. Could use picture here. What</a:t>
            </a:r>
            <a:r>
              <a:rPr lang="en-US" baseline="0" dirty="0" smtClean="0"/>
              <a:t> about the num or formula is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Visualization. Numbers instead</a:t>
            </a:r>
            <a:r>
              <a:rPr lang="en-US" baseline="0" dirty="0" smtClean="0"/>
              <a:t> of bullets. Probably need to get across why clustering? How is clustering beneficial? Cluster what? What is the clustering telling me? Might need to throw out some details based on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Didn’t motivate why talk about protein substructures. When introducing concepts, make sure make clear why concepts important.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GFV and PCA candidates for removing because they are common to clustering methods. Can just state these are standard tools we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“Landmark substructures”.</a:t>
            </a:r>
            <a:r>
              <a:rPr lang="en-US" baseline="0" dirty="0" smtClean="0"/>
              <a:t> Could have a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sclrmsd</a:t>
            </a:r>
            <a:r>
              <a:rPr lang="en-US" dirty="0" smtClean="0"/>
              <a:t>” lots of buzz</a:t>
            </a:r>
            <a:r>
              <a:rPr lang="en-US" baseline="0" dirty="0" smtClean="0"/>
              <a:t> words here. More broad description.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“Non-redundancy” “PDB” more explanation/pictures 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“label purity” “low </a:t>
            </a:r>
            <a:r>
              <a:rPr lang="en-US" dirty="0" err="1" smtClean="0"/>
              <a:t>silhoette</a:t>
            </a:r>
            <a:r>
              <a:rPr lang="en-US" dirty="0" smtClean="0"/>
              <a:t> scores” “overrepresentation” Needs more</a:t>
            </a:r>
            <a:r>
              <a:rPr lang="en-US" baseline="0" dirty="0" smtClean="0"/>
              <a:t> explanation of big picture on clustering. What are we predicting?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Lost, what are we predicting? “SVM”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not slide 2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to get across big picture right away</a:t>
            </a:r>
          </a:p>
          <a:p>
            <a:r>
              <a:rPr lang="en-US" baseline="0" dirty="0" smtClean="0"/>
              <a:t>Why is drug design hard? How will we help?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return to outline during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not slide 2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to get across big picture right away</a:t>
            </a:r>
          </a:p>
          <a:p>
            <a:r>
              <a:rPr lang="en-US" baseline="0" dirty="0" smtClean="0"/>
              <a:t>Why is drug design hard? How will we help?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return to outline during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they standard? Are there other models? Why these models? Why use homology models?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Homology</a:t>
            </a:r>
            <a:r>
              <a:rPr lang="en-US" baseline="0" dirty="0" smtClean="0"/>
              <a:t> models. What do we mean by model quality? Explain why distance metric earlier. This is potential reason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not slide 2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to get across big picture right away</a:t>
            </a:r>
          </a:p>
          <a:p>
            <a:r>
              <a:rPr lang="en-US" baseline="0" dirty="0" smtClean="0"/>
              <a:t>Why is drug design hard? How will we help?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return to outline during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beginning of talk, say this talk focuses</a:t>
            </a:r>
            <a:r>
              <a:rPr lang="en-US" baseline="0" dirty="0" smtClean="0"/>
              <a:t> on method and approach and we only have some preliminary results. Explain work in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</a:t>
            </a:r>
            <a:r>
              <a:rPr lang="en-US" baseline="0" dirty="0" smtClean="0"/>
              <a:t> visuals. Maybe put plots on different slides. Maybe move legend into plot. Points are small. Don’t need bullet. Make sure it is clear how diagram relate to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Reiterate primary conclusions.</a:t>
            </a:r>
            <a:r>
              <a:rPr lang="en-US" baseline="0" dirty="0" smtClean="0"/>
              <a:t> Hammer on main things we’ve done and what </a:t>
            </a:r>
            <a:r>
              <a:rPr lang="en-US" baseline="0" smtClean="0"/>
              <a:t>to remember.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have to do with the topic?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simple picture of structure and amino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introduce what a cell signaling pathway is. What aspects are needed to understand</a:t>
            </a:r>
            <a:r>
              <a:rPr lang="en-US" baseline="0" dirty="0" smtClean="0"/>
              <a:t> the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lot of terminology. Explain</a:t>
            </a:r>
            <a:r>
              <a:rPr lang="en-US" baseline="0" dirty="0" smtClean="0"/>
              <a:t> terminology relevance to talk and work. Emphasize needed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 don’t need bullet</a:t>
            </a:r>
            <a:r>
              <a:rPr lang="en-US" baseline="0" dirty="0" smtClean="0"/>
              <a:t> point here. More informative slide title. Be wary of unnecessary bullet points. I used “</a:t>
            </a:r>
            <a:r>
              <a:rPr lang="en-US" baseline="0" dirty="0" err="1" smtClean="0"/>
              <a:t>phylogenetic</a:t>
            </a:r>
            <a:r>
              <a:rPr lang="en-US" baseline="0" dirty="0" smtClean="0"/>
              <a:t>” without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idea would be useful in intro.</a:t>
            </a:r>
            <a:r>
              <a:rPr lang="en-US" baseline="0" dirty="0" smtClean="0"/>
              <a:t>  Explain “labels”. What is “structural feature”? “Binding Affinity” “Homology Model” Need gentler big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not slide 2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to get across big picture right away</a:t>
            </a:r>
          </a:p>
          <a:p>
            <a:r>
              <a:rPr lang="en-US" baseline="0" dirty="0" smtClean="0"/>
              <a:t>Why is drug design hard? How will we help?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return to outline during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502F-266F-4086-AEC1-78BE259D15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6393-28F3-497D-AB73-E9F60CD15DA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3F20-62CC-4828-8532-DCE6002EA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Predicting </a:t>
            </a:r>
            <a:r>
              <a:rPr lang="en-US" dirty="0" err="1" smtClean="0"/>
              <a:t>Kinase</a:t>
            </a:r>
            <a:r>
              <a:rPr lang="en-US" dirty="0" smtClean="0"/>
              <a:t> Binding Affinity Using Homology Models in CCORPS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</a:t>
            </a:r>
            <a:r>
              <a:rPr lang="en-US" dirty="0" err="1" smtClean="0"/>
              <a:t>Chyan</a:t>
            </a:r>
            <a:endParaRPr lang="en-US" dirty="0" smtClean="0"/>
          </a:p>
          <a:p>
            <a:r>
              <a:rPr lang="en-US" dirty="0" smtClean="0"/>
              <a:t>Advisor: Lydia </a:t>
            </a:r>
            <a:r>
              <a:rPr lang="en-US" dirty="0" err="1" smtClean="0"/>
              <a:t>Kavraki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</a:t>
            </a:r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Drugs </a:t>
            </a:r>
            <a:r>
              <a:rPr lang="en-US" dirty="0" smtClean="0"/>
              <a:t>can behave differently</a:t>
            </a:r>
          </a:p>
          <a:p>
            <a:pPr lvl="1"/>
            <a:r>
              <a:rPr lang="en-US" dirty="0" smtClean="0"/>
              <a:t>Cure, poison, side </a:t>
            </a:r>
            <a:r>
              <a:rPr lang="en-US" dirty="0" smtClean="0"/>
              <a:t>effects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smtClean="0"/>
              <a:t>drugs will bind to which proteins?</a:t>
            </a:r>
          </a:p>
          <a:p>
            <a:endParaRPr lang="en-US" dirty="0"/>
          </a:p>
        </p:txBody>
      </p:sp>
      <p:pic>
        <p:nvPicPr>
          <p:cNvPr id="6" name="Picture 5" descr="imatini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743200"/>
            <a:ext cx="1904999" cy="2377558"/>
          </a:xfrm>
          <a:prstGeom prst="rect">
            <a:avLst/>
          </a:prstGeom>
        </p:spPr>
      </p:pic>
      <p:pic>
        <p:nvPicPr>
          <p:cNvPr id="7" name="Picture 6" descr="staurospor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743200"/>
            <a:ext cx="1905000" cy="239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structural </a:t>
            </a:r>
            <a:r>
              <a:rPr lang="en-US" dirty="0" smtClean="0"/>
              <a:t>properties </a:t>
            </a:r>
            <a:r>
              <a:rPr lang="en-US" dirty="0" smtClean="0"/>
              <a:t>in a set of proteins that correlate to </a:t>
            </a:r>
            <a:r>
              <a:rPr lang="en-US" dirty="0" smtClean="0"/>
              <a:t>labels</a:t>
            </a:r>
          </a:p>
          <a:p>
            <a:r>
              <a:rPr lang="en-US" dirty="0" smtClean="0"/>
              <a:t>Proteins: Protein </a:t>
            </a:r>
            <a:r>
              <a:rPr lang="en-US" dirty="0" err="1" smtClean="0"/>
              <a:t>kinases</a:t>
            </a:r>
            <a:endParaRPr lang="en-US" dirty="0" smtClean="0"/>
          </a:p>
          <a:p>
            <a:r>
              <a:rPr lang="en-US" dirty="0" smtClean="0"/>
              <a:t>Labels: Binding affinity for 317 </a:t>
            </a:r>
            <a:r>
              <a:rPr lang="en-US" dirty="0" err="1" smtClean="0"/>
              <a:t>kinases</a:t>
            </a:r>
            <a:r>
              <a:rPr lang="en-US" dirty="0" smtClean="0"/>
              <a:t> with 38 drugs (True - bind or False - not bind)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Data Bank (PDB): experimentally determined structural data</a:t>
            </a:r>
          </a:p>
          <a:p>
            <a:r>
              <a:rPr lang="en-US" dirty="0" err="1" smtClean="0"/>
              <a:t>ModBase</a:t>
            </a:r>
            <a:r>
              <a:rPr lang="en-US" dirty="0" smtClean="0"/>
              <a:t>: computationally created structural data</a:t>
            </a:r>
          </a:p>
          <a:p>
            <a:r>
              <a:rPr lang="en-US" dirty="0" err="1" smtClean="0"/>
              <a:t>Pfam</a:t>
            </a:r>
            <a:r>
              <a:rPr lang="en-US" dirty="0" smtClean="0"/>
              <a:t>: sequential alignment data for protein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r>
              <a:rPr lang="en-US" dirty="0" smtClean="0"/>
              <a:t>CCORPS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Homology Models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Results/Next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Steps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Aligned set of protein substructures and labels for some of the protein substructures</a:t>
            </a:r>
          </a:p>
          <a:p>
            <a:r>
              <a:rPr lang="en-US" dirty="0" smtClean="0"/>
              <a:t>Output: Predicted labels for protein substructures with no </a:t>
            </a:r>
            <a:r>
              <a:rPr lang="en-US" dirty="0" smtClean="0"/>
              <a:t>label</a:t>
            </a:r>
          </a:p>
          <a:p>
            <a:r>
              <a:rPr lang="en-US" b="1" dirty="0" smtClean="0"/>
              <a:t>Substructure</a:t>
            </a:r>
            <a:r>
              <a:rPr lang="en-US" dirty="0" smtClean="0"/>
              <a:t>: Set of residues grouped together in 3-D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Site Substructure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Look </a:t>
            </a:r>
            <a:r>
              <a:rPr lang="en-US" dirty="0" smtClean="0"/>
              <a:t>at binding site of protein </a:t>
            </a:r>
            <a:r>
              <a:rPr lang="en-US" dirty="0" err="1" smtClean="0"/>
              <a:t>kinases</a:t>
            </a:r>
            <a:endParaRPr lang="en-US" dirty="0" smtClean="0"/>
          </a:p>
          <a:p>
            <a:pPr lvl="1"/>
            <a:r>
              <a:rPr lang="en-US" dirty="0" smtClean="0"/>
              <a:t>PDB:3HEC binding site contains 27 residues</a:t>
            </a:r>
          </a:p>
        </p:txBody>
      </p:sp>
      <p:pic>
        <p:nvPicPr>
          <p:cNvPr id="7" name="Picture 6" descr="3hec_bindingsite_nosurf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769847"/>
            <a:ext cx="8077200" cy="4088153"/>
          </a:xfrm>
          <a:prstGeom prst="rect">
            <a:avLst/>
          </a:prstGeom>
        </p:spPr>
      </p:pic>
      <p:pic>
        <p:nvPicPr>
          <p:cNvPr id="8" name="Picture 7" descr="3hec_bindingsite_surf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769847"/>
            <a:ext cx="8077200" cy="408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 Subsets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combinations </a:t>
            </a:r>
            <a:r>
              <a:rPr lang="en-US" dirty="0" smtClean="0"/>
              <a:t>of binding site residues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each triplet subset, perform clustering on all protein </a:t>
            </a:r>
            <a:r>
              <a:rPr lang="en-US" dirty="0" err="1" smtClean="0"/>
              <a:t>kinase</a:t>
            </a:r>
            <a:r>
              <a:rPr lang="en-US" dirty="0" smtClean="0"/>
              <a:t> structures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209800"/>
            <a:ext cx="2457450" cy="704850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914650"/>
            <a:ext cx="2324100" cy="476250"/>
          </a:xfrm>
          <a:prstGeom prst="rect">
            <a:avLst/>
          </a:prstGeom>
          <a:noFill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505200"/>
            <a:ext cx="1543050" cy="476250"/>
          </a:xfrm>
          <a:prstGeom prst="rect">
            <a:avLst/>
          </a:prstGeom>
          <a:noFill/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114800"/>
            <a:ext cx="3219450" cy="771525"/>
          </a:xfrm>
          <a:prstGeom prst="rect">
            <a:avLst/>
          </a:prstGeom>
          <a:noFill/>
        </p:spPr>
      </p:pic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Cluster proteins based on the triplet subset</a:t>
            </a:r>
          </a:p>
          <a:p>
            <a:r>
              <a:rPr lang="en-US" dirty="0" smtClean="0"/>
              <a:t>Identifies substructures that are similar</a:t>
            </a:r>
          </a:p>
          <a:p>
            <a:r>
              <a:rPr lang="en-US" dirty="0" smtClean="0"/>
              <a:t>Allows us to observe how the structural and chemical similarities correlate to labels</a:t>
            </a:r>
            <a:endParaRPr lang="en-US" dirty="0"/>
          </a:p>
        </p:txBody>
      </p:sp>
      <p:pic>
        <p:nvPicPr>
          <p:cNvPr id="4" name="Picture 3" descr="ccorps_cluster_ex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752600"/>
            <a:ext cx="3886200" cy="386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Each Triplet Subset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triplet </a:t>
            </a:r>
            <a:r>
              <a:rPr lang="en-US" dirty="0" smtClean="0"/>
              <a:t>substructure </a:t>
            </a:r>
            <a:r>
              <a:rPr lang="en-US" dirty="0" smtClean="0"/>
              <a:t>from </a:t>
            </a:r>
            <a:r>
              <a:rPr lang="en-US" dirty="0" smtClean="0"/>
              <a:t>the binding site substructure of a specific protein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 smtClean="0"/>
              <a:t>corresponding triplet substructure </a:t>
            </a:r>
            <a:r>
              <a:rPr lang="en-US" dirty="0" smtClean="0"/>
              <a:t>for all protein </a:t>
            </a:r>
            <a:r>
              <a:rPr lang="en-US" dirty="0" smtClean="0"/>
              <a:t>structures </a:t>
            </a:r>
            <a:r>
              <a:rPr lang="en-US" dirty="0" smtClean="0"/>
              <a:t>based on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geometric feature vector comparing </a:t>
            </a:r>
            <a:r>
              <a:rPr lang="en-US" dirty="0" smtClean="0"/>
              <a:t>proteins against other proteins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PCA dimensionality reduction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Cluster with Gaussian mixture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Feature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/>
              <a:t>component of the vector for a substructure is its distance from another </a:t>
            </a:r>
            <a:r>
              <a:rPr lang="en-US" dirty="0" smtClean="0"/>
              <a:t>substructure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Able to preserve same cluster membership with 20 </a:t>
            </a:r>
            <a:r>
              <a:rPr lang="en-US" sz="3200" dirty="0" smtClean="0"/>
              <a:t>“landmark” substructures instead of all substructures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Design is Difficult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048000" cy="5105400"/>
          </a:xfrm>
        </p:spPr>
        <p:txBody>
          <a:bodyPr/>
          <a:lstStyle/>
          <a:p>
            <a:r>
              <a:rPr lang="en-US" dirty="0" smtClean="0"/>
              <a:t>Traditional drug design uses trial and error</a:t>
            </a:r>
          </a:p>
          <a:p>
            <a:r>
              <a:rPr lang="en-US" dirty="0" smtClean="0"/>
              <a:t>Computational methods can significantly decrease time and cost</a:t>
            </a:r>
          </a:p>
        </p:txBody>
      </p:sp>
      <p:pic>
        <p:nvPicPr>
          <p:cNvPr id="4" name="Picture 3" descr="Cancer-Dr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4788609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1722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http://www.infiniteunknown.net/2010/11/07/british-medical-journal-statin-drugs-cause-liver-damage-kidney-failure-and-cataracts/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distance metric for comparing substructures</a:t>
            </a:r>
          </a:p>
          <a:p>
            <a:r>
              <a:rPr lang="en-US" dirty="0" smtClean="0"/>
              <a:t>Use s</a:t>
            </a:r>
            <a:r>
              <a:rPr lang="en-US" dirty="0" smtClean="0"/>
              <a:t>tructural and chemical properties</a:t>
            </a:r>
          </a:p>
          <a:p>
            <a:endParaRPr lang="en-US" dirty="0" smtClean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505200"/>
            <a:ext cx="1638300" cy="47625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505200"/>
            <a:ext cx="5943600" cy="306705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protein sequences have a lot more structural data than others</a:t>
            </a:r>
          </a:p>
          <a:p>
            <a:r>
              <a:rPr lang="en-US" dirty="0" smtClean="0"/>
              <a:t>Need to prevent overrepresentation</a:t>
            </a:r>
          </a:p>
          <a:p>
            <a:r>
              <a:rPr lang="en-US" dirty="0" smtClean="0"/>
              <a:t>Identify redundant structural data based on sequence identity</a:t>
            </a:r>
          </a:p>
          <a:p>
            <a:r>
              <a:rPr lang="en-US" b="1" dirty="0" smtClean="0"/>
              <a:t>Sequence identity</a:t>
            </a:r>
            <a:r>
              <a:rPr lang="en-US" dirty="0" smtClean="0"/>
              <a:t>: measure of similarity between sequences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Labels to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After all the clustering is complete, we apply labels to the data to observe correlation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ccorps_anno_e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676400"/>
            <a:ext cx="4386039" cy="420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- True</a:t>
            </a:r>
            <a:r>
              <a:rPr lang="en-US" dirty="0" smtClean="0"/>
              <a:t>	Black - False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Predictive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performing all clustering, identify highly predictive clusters (HPC)</a:t>
            </a:r>
          </a:p>
          <a:p>
            <a:r>
              <a:rPr lang="en-US" b="1" dirty="0" smtClean="0"/>
              <a:t>HPC</a:t>
            </a:r>
            <a:r>
              <a:rPr lang="en-US" dirty="0" smtClean="0"/>
              <a:t>: cluster </a:t>
            </a:r>
            <a:r>
              <a:rPr lang="en-US" dirty="0" smtClean="0"/>
              <a:t>where the label purity is 100</a:t>
            </a:r>
            <a:r>
              <a:rPr lang="en-US" dirty="0" smtClean="0"/>
              <a:t>%</a:t>
            </a:r>
            <a:endParaRPr lang="en-US" dirty="0" smtClean="0"/>
          </a:p>
        </p:txBody>
      </p:sp>
      <p:pic>
        <p:nvPicPr>
          <p:cNvPr id="5" name="Picture 4" descr="hpc_visuali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05200"/>
            <a:ext cx="6096000" cy="26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silhouette scores to measure “distinctness” of clusters</a:t>
            </a:r>
          </a:p>
          <a:p>
            <a:r>
              <a:rPr lang="en-US" dirty="0" smtClean="0"/>
              <a:t>Average silhouette score of a cluster measures how tightly grouped the data in the cluster are</a:t>
            </a:r>
          </a:p>
          <a:p>
            <a:r>
              <a:rPr lang="en-US" dirty="0" smtClean="0"/>
              <a:t>HPC </a:t>
            </a:r>
            <a:r>
              <a:rPr lang="en-US" dirty="0" smtClean="0"/>
              <a:t>with </a:t>
            </a:r>
            <a:r>
              <a:rPr lang="en-US" dirty="0" smtClean="0"/>
              <a:t>negative average </a:t>
            </a:r>
            <a:r>
              <a:rPr lang="en-US" dirty="0" smtClean="0"/>
              <a:t>silhouette scores are thrown out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unlabeled protein, tally votes for HPCs it falls in </a:t>
            </a:r>
            <a:r>
              <a:rPr lang="en-US" dirty="0" smtClean="0"/>
              <a:t>for each </a:t>
            </a:r>
            <a:r>
              <a:rPr lang="en-US" dirty="0" smtClean="0"/>
              <a:t>clustering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support vector machine</a:t>
            </a:r>
            <a:r>
              <a:rPr lang="en-US" dirty="0" smtClean="0"/>
              <a:t> </a:t>
            </a:r>
            <a:r>
              <a:rPr lang="en-US" dirty="0" smtClean="0"/>
              <a:t>to determine decision boundary </a:t>
            </a:r>
            <a:r>
              <a:rPr lang="en-US" dirty="0" smtClean="0"/>
              <a:t>using proteins with known labels</a:t>
            </a:r>
          </a:p>
          <a:p>
            <a:r>
              <a:rPr lang="en-US" dirty="0" smtClean="0"/>
              <a:t>Label unlabeled protein using determined threshold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CCORPS</a:t>
            </a:r>
          </a:p>
          <a:p>
            <a:r>
              <a:rPr lang="en-US" dirty="0" smtClean="0"/>
              <a:t>Homology Models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Results/Next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Steps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Structural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model created based on a template of known structural data</a:t>
            </a:r>
          </a:p>
          <a:p>
            <a:r>
              <a:rPr lang="en-US" dirty="0" smtClean="0"/>
              <a:t>Potential </a:t>
            </a:r>
            <a:r>
              <a:rPr lang="en-US" dirty="0" smtClean="0"/>
              <a:t>additional information </a:t>
            </a:r>
            <a:r>
              <a:rPr lang="en-US" dirty="0" smtClean="0"/>
              <a:t>from </a:t>
            </a:r>
            <a:r>
              <a:rPr lang="en-US" dirty="0" smtClean="0"/>
              <a:t>homology models</a:t>
            </a:r>
          </a:p>
          <a:p>
            <a:r>
              <a:rPr lang="en-US" dirty="0" smtClean="0"/>
              <a:t>264,286 potential models for </a:t>
            </a:r>
            <a:r>
              <a:rPr lang="en-US" dirty="0" err="1" smtClean="0"/>
              <a:t>Pkinase</a:t>
            </a:r>
            <a:r>
              <a:rPr lang="en-US" dirty="0" smtClean="0"/>
              <a:t> family from </a:t>
            </a:r>
            <a:r>
              <a:rPr lang="en-US" dirty="0" err="1" smtClean="0"/>
              <a:t>Sali</a:t>
            </a:r>
            <a:r>
              <a:rPr lang="en-US" dirty="0" smtClean="0"/>
              <a:t> Lab generated from MODELLER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models with strict rule for model quality</a:t>
            </a:r>
          </a:p>
          <a:p>
            <a:pPr lvl="1"/>
            <a:r>
              <a:rPr lang="en-US" dirty="0" smtClean="0"/>
              <a:t>E-value (&lt;0.0001), GA341 (&gt;=0.7), MPQS (&gt;=1.1), </a:t>
            </a:r>
            <a:r>
              <a:rPr lang="en-US" dirty="0" err="1" smtClean="0"/>
              <a:t>zDOPE</a:t>
            </a:r>
            <a:r>
              <a:rPr lang="en-US" dirty="0" smtClean="0"/>
              <a:t> (&lt;0)</a:t>
            </a:r>
          </a:p>
          <a:p>
            <a:r>
              <a:rPr lang="en-US" dirty="0" smtClean="0"/>
              <a:t>Filtered out models that are more than 5Å distance from input substructure (3HEC binding site)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Predict binding affinity of proteins and drugs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Binding affinity</a:t>
            </a:r>
            <a:r>
              <a:rPr lang="en-US" dirty="0" smtClean="0"/>
              <a:t>: The strength of binding between a drug and a protein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Homology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Clustering originally built around using only PDB structures</a:t>
            </a:r>
          </a:p>
          <a:p>
            <a:pPr lvl="1"/>
            <a:r>
              <a:rPr lang="en-US" dirty="0" smtClean="0"/>
              <a:t>Lots of mapping between different IDs and aliasing issues</a:t>
            </a:r>
          </a:p>
          <a:p>
            <a:r>
              <a:rPr lang="en-US" dirty="0" smtClean="0"/>
              <a:t>Separate workflow for homology models</a:t>
            </a:r>
          </a:p>
          <a:p>
            <a:r>
              <a:rPr lang="en-US" dirty="0" smtClean="0"/>
              <a:t>PCA done on only PDB and then used for all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CCORPS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Homology Models</a:t>
            </a:r>
          </a:p>
          <a:p>
            <a:r>
              <a:rPr lang="en-US" dirty="0" smtClean="0"/>
              <a:t>Initial </a:t>
            </a:r>
            <a:r>
              <a:rPr lang="en-US" dirty="0" smtClean="0"/>
              <a:t>Results/Next </a:t>
            </a:r>
            <a:r>
              <a:rPr lang="en-US" dirty="0" smtClean="0"/>
              <a:t>Steps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 clustering on full binding site of PDB:3HEC with homology models and PDB structures</a:t>
            </a:r>
          </a:p>
          <a:p>
            <a:r>
              <a:rPr lang="en-US" dirty="0" smtClean="0"/>
              <a:t>Observed </a:t>
            </a:r>
            <a:r>
              <a:rPr lang="en-US" dirty="0" err="1" smtClean="0"/>
              <a:t>phylogenetic</a:t>
            </a:r>
            <a:r>
              <a:rPr lang="en-US" dirty="0" smtClean="0"/>
              <a:t> </a:t>
            </a:r>
            <a:r>
              <a:rPr lang="en-US" dirty="0" smtClean="0"/>
              <a:t>family labels </a:t>
            </a:r>
            <a:r>
              <a:rPr lang="en-US" dirty="0" smtClean="0"/>
              <a:t>on clusters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Clustering Results</a:t>
            </a:r>
            <a:endParaRPr lang="en-US" dirty="0"/>
          </a:p>
        </p:txBody>
      </p:sp>
      <p:pic>
        <p:nvPicPr>
          <p:cNvPr id="7" name="Picture 6" descr="all_clust_pdb_family_c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19200"/>
            <a:ext cx="4478667" cy="3375547"/>
          </a:xfrm>
          <a:prstGeom prst="rect">
            <a:avLst/>
          </a:prstGeom>
        </p:spPr>
      </p:pic>
      <p:pic>
        <p:nvPicPr>
          <p:cNvPr id="8" name="Picture 7" descr="all_clust_pdb_family_c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19200"/>
            <a:ext cx="4478667" cy="337554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Clusters on full binding site show addition of homology models conserve </a:t>
            </a:r>
            <a:r>
              <a:rPr lang="en-US" dirty="0" err="1" smtClean="0"/>
              <a:t>phylogenetic</a:t>
            </a:r>
            <a:r>
              <a:rPr lang="en-US" dirty="0" smtClean="0"/>
              <a:t> families in 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Gradually add homology models to CCORPS experiment</a:t>
            </a:r>
          </a:p>
          <a:p>
            <a:r>
              <a:rPr lang="en-US" dirty="0" smtClean="0"/>
              <a:t>Compare against previous baseline in </a:t>
            </a:r>
            <a:r>
              <a:rPr lang="en-US" dirty="0" smtClean="0"/>
              <a:t>CCORPS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methods can enhance and aid drug design</a:t>
            </a:r>
          </a:p>
          <a:p>
            <a:r>
              <a:rPr lang="en-US" dirty="0" smtClean="0"/>
              <a:t>Looked at CCORPS method for predicting protein labels and its application to </a:t>
            </a:r>
            <a:r>
              <a:rPr lang="en-US" dirty="0" err="1" smtClean="0"/>
              <a:t>kinase</a:t>
            </a:r>
            <a:r>
              <a:rPr lang="en-US" dirty="0" smtClean="0"/>
              <a:t> binding affinity</a:t>
            </a:r>
          </a:p>
          <a:p>
            <a:r>
              <a:rPr lang="en-US" dirty="0" smtClean="0"/>
              <a:t>Homology models provide more structural data to potentially see a better picture of protein clustering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smtClean="0"/>
              <a:t>[1] </a:t>
            </a:r>
            <a:r>
              <a:rPr lang="en-US" sz="1600" dirty="0" smtClean="0"/>
              <a:t>Bryant, D. H., Moll, M., and </a:t>
            </a:r>
            <a:r>
              <a:rPr lang="en-US" sz="1600" dirty="0" err="1" smtClean="0"/>
              <a:t>Kavraki</a:t>
            </a:r>
            <a:r>
              <a:rPr lang="en-US" sz="1600" dirty="0" smtClean="0"/>
              <a:t>, L. E. (2012). Combinatorial clustering of residue position subsets </a:t>
            </a:r>
            <a:r>
              <a:rPr lang="en-US" sz="1600" dirty="0" err="1" smtClean="0"/>
              <a:t>identiﬁes</a:t>
            </a:r>
            <a:r>
              <a:rPr lang="en-US" sz="1600" dirty="0" smtClean="0"/>
              <a:t> </a:t>
            </a:r>
            <a:r>
              <a:rPr lang="en-US" sz="1600" dirty="0" err="1" smtClean="0"/>
              <a:t>speciﬁcity</a:t>
            </a:r>
            <a:r>
              <a:rPr lang="en-US" sz="1600" dirty="0" smtClean="0"/>
              <a:t>-determining substructures. (Submitted</a:t>
            </a:r>
            <a:r>
              <a:rPr lang="en-US" sz="1600" dirty="0" smtClean="0"/>
              <a:t>.)</a:t>
            </a:r>
          </a:p>
          <a:p>
            <a:pPr>
              <a:buNone/>
            </a:pPr>
            <a:r>
              <a:rPr lang="en-US" sz="1600" dirty="0" smtClean="0"/>
              <a:t>[2] </a:t>
            </a:r>
            <a:r>
              <a:rPr lang="en-US" sz="1600" dirty="0" err="1" smtClean="0"/>
              <a:t>Karaman</a:t>
            </a:r>
            <a:r>
              <a:rPr lang="en-US" sz="1600" dirty="0" smtClean="0"/>
              <a:t> </a:t>
            </a:r>
            <a:r>
              <a:rPr lang="en-US" sz="1600" dirty="0" smtClean="0"/>
              <a:t>MW, </a:t>
            </a:r>
            <a:r>
              <a:rPr lang="en-US" sz="1600" dirty="0" err="1" smtClean="0"/>
              <a:t>Herrgard</a:t>
            </a:r>
            <a:r>
              <a:rPr lang="en-US" sz="1600" dirty="0" smtClean="0"/>
              <a:t> S, </a:t>
            </a:r>
            <a:r>
              <a:rPr lang="en-US" sz="1600" dirty="0" err="1" smtClean="0"/>
              <a:t>Treiber</a:t>
            </a:r>
            <a:r>
              <a:rPr lang="en-US" sz="1600" dirty="0" smtClean="0"/>
              <a:t> DK, Gallant P, </a:t>
            </a:r>
            <a:r>
              <a:rPr lang="en-US" sz="1600" dirty="0" err="1" smtClean="0"/>
              <a:t>Atteridge</a:t>
            </a:r>
            <a:r>
              <a:rPr lang="en-US" sz="1600" dirty="0" smtClean="0"/>
              <a:t> CE, et al. (2008) A </a:t>
            </a:r>
            <a:r>
              <a:rPr lang="en-US" sz="1600" dirty="0" smtClean="0"/>
              <a:t>quantitative analysis </a:t>
            </a:r>
            <a:r>
              <a:rPr lang="en-US" sz="1600" dirty="0" smtClean="0"/>
              <a:t>of </a:t>
            </a:r>
            <a:r>
              <a:rPr lang="en-US" sz="1600" dirty="0" err="1" smtClean="0"/>
              <a:t>kinase</a:t>
            </a:r>
            <a:r>
              <a:rPr lang="en-US" sz="1600" dirty="0" smtClean="0"/>
              <a:t> inhibitor selectivity. Nat </a:t>
            </a:r>
            <a:r>
              <a:rPr lang="en-US" sz="1600" dirty="0" err="1" smtClean="0"/>
              <a:t>Biotechnol</a:t>
            </a:r>
            <a:r>
              <a:rPr lang="en-US" sz="1600" dirty="0" smtClean="0"/>
              <a:t> </a:t>
            </a:r>
            <a:r>
              <a:rPr lang="en-US" sz="1600" b="1" dirty="0" smtClean="0"/>
              <a:t>26</a:t>
            </a:r>
            <a:r>
              <a:rPr lang="en-US" sz="1600" dirty="0" smtClean="0"/>
              <a:t>: 127-32.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[3] Berman</a:t>
            </a:r>
            <a:r>
              <a:rPr lang="en-US" sz="1600" dirty="0" smtClean="0"/>
              <a:t>, H., Westbrook, J., </a:t>
            </a:r>
            <a:r>
              <a:rPr lang="en-US" sz="1600" dirty="0" err="1" smtClean="0"/>
              <a:t>Feng</a:t>
            </a:r>
            <a:r>
              <a:rPr lang="en-US" sz="1600" dirty="0" smtClean="0"/>
              <a:t>, Z., Gilliland, G., </a:t>
            </a:r>
            <a:r>
              <a:rPr lang="en-US" sz="1600" dirty="0" err="1" smtClean="0"/>
              <a:t>Bhat</a:t>
            </a:r>
            <a:r>
              <a:rPr lang="en-US" sz="1600" dirty="0" smtClean="0"/>
              <a:t>, T., </a:t>
            </a:r>
            <a:r>
              <a:rPr lang="en-US" sz="1600" dirty="0" err="1" smtClean="0"/>
              <a:t>Weissig</a:t>
            </a:r>
            <a:r>
              <a:rPr lang="en-US" sz="1600" dirty="0" smtClean="0"/>
              <a:t>, H., </a:t>
            </a:r>
            <a:r>
              <a:rPr lang="en-US" sz="1600" dirty="0" err="1" smtClean="0"/>
              <a:t>Shindyalov</a:t>
            </a:r>
            <a:r>
              <a:rPr lang="en-US" sz="1600" dirty="0" smtClean="0"/>
              <a:t>, I., and Bourne, P. (2000). The </a:t>
            </a:r>
            <a:r>
              <a:rPr lang="en-US" sz="1600" dirty="0" smtClean="0"/>
              <a:t>Protein </a:t>
            </a:r>
            <a:r>
              <a:rPr lang="en-US" sz="1600" dirty="0" smtClean="0"/>
              <a:t>Data Bank. Nucleic Acids Research, </a:t>
            </a:r>
            <a:r>
              <a:rPr lang="en-US" sz="1600" b="1" dirty="0" smtClean="0"/>
              <a:t>28</a:t>
            </a:r>
            <a:r>
              <a:rPr lang="en-US" sz="1600" dirty="0" smtClean="0"/>
              <a:t>(1), 235–242.</a:t>
            </a:r>
          </a:p>
          <a:p>
            <a:pPr>
              <a:buNone/>
            </a:pPr>
            <a:r>
              <a:rPr lang="en-US" sz="1600" dirty="0" smtClean="0"/>
              <a:t>[4] </a:t>
            </a:r>
            <a:r>
              <a:rPr lang="en-US" sz="1600" dirty="0" smtClean="0"/>
              <a:t>Finn, R. D., Tate, J., </a:t>
            </a:r>
            <a:r>
              <a:rPr lang="en-US" sz="1600" dirty="0" err="1" smtClean="0"/>
              <a:t>Mistry</a:t>
            </a:r>
            <a:r>
              <a:rPr lang="en-US" sz="1600" dirty="0" smtClean="0"/>
              <a:t>, J., </a:t>
            </a:r>
            <a:r>
              <a:rPr lang="en-US" sz="1600" dirty="0" err="1" smtClean="0"/>
              <a:t>Coggill</a:t>
            </a:r>
            <a:r>
              <a:rPr lang="en-US" sz="1600" dirty="0" smtClean="0"/>
              <a:t>, P. C., </a:t>
            </a:r>
            <a:r>
              <a:rPr lang="en-US" sz="1600" dirty="0" err="1" smtClean="0"/>
              <a:t>Sammut</a:t>
            </a:r>
            <a:r>
              <a:rPr lang="en-US" sz="1600" dirty="0" smtClean="0"/>
              <a:t>, S. J., </a:t>
            </a:r>
            <a:r>
              <a:rPr lang="en-US" sz="1600" dirty="0" err="1" smtClean="0"/>
              <a:t>Hotz</a:t>
            </a:r>
            <a:r>
              <a:rPr lang="en-US" sz="1600" dirty="0" smtClean="0"/>
              <a:t>, H.-R., </a:t>
            </a:r>
            <a:r>
              <a:rPr lang="en-US" sz="1600" dirty="0" err="1" smtClean="0"/>
              <a:t>Ceric</a:t>
            </a:r>
            <a:r>
              <a:rPr lang="en-US" sz="1600" dirty="0" smtClean="0"/>
              <a:t>, G., </a:t>
            </a:r>
            <a:r>
              <a:rPr lang="en-US" sz="1600" dirty="0" err="1" smtClean="0"/>
              <a:t>Forslund</a:t>
            </a:r>
            <a:r>
              <a:rPr lang="en-US" sz="1600" dirty="0" smtClean="0"/>
              <a:t>, K., Eddy, S. R., </a:t>
            </a:r>
            <a:r>
              <a:rPr lang="en-US" sz="1600" dirty="0" err="1" smtClean="0"/>
              <a:t>Sonnhammer</a:t>
            </a:r>
            <a:r>
              <a:rPr lang="en-US" sz="1600" dirty="0" smtClean="0"/>
              <a:t>, E. L. L., and Bateman, A. (2008). The </a:t>
            </a:r>
            <a:r>
              <a:rPr lang="en-US" sz="1600" dirty="0" err="1" smtClean="0"/>
              <a:t>Pfam</a:t>
            </a:r>
            <a:r>
              <a:rPr lang="en-US" sz="1600" dirty="0" smtClean="0"/>
              <a:t> protein families database. Nucleic Acids Res, 	</a:t>
            </a:r>
            <a:r>
              <a:rPr lang="en-US" sz="1600" b="1" dirty="0" smtClean="0"/>
              <a:t>36</a:t>
            </a:r>
            <a:r>
              <a:rPr lang="en-US" sz="1600" dirty="0" smtClean="0"/>
              <a:t>(Database issue), D281–8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[5] Pieper, Ursula, et al. (2011). </a:t>
            </a:r>
            <a:r>
              <a:rPr lang="en-US" sz="1600" dirty="0" err="1" smtClean="0"/>
              <a:t>ModBase</a:t>
            </a:r>
            <a:r>
              <a:rPr lang="en-US" sz="1600" dirty="0" smtClean="0"/>
              <a:t>, a database of annotated </a:t>
            </a:r>
            <a:r>
              <a:rPr lang="en-US" sz="1600" dirty="0" smtClean="0"/>
              <a:t>comparative protein </a:t>
            </a:r>
            <a:r>
              <a:rPr lang="en-US" sz="1600" dirty="0" smtClean="0"/>
              <a:t>structure models, and associated </a:t>
            </a:r>
            <a:r>
              <a:rPr lang="en-US" sz="1600" dirty="0" smtClean="0"/>
              <a:t>resources. Nucleic Acids Research, </a:t>
            </a:r>
            <a:r>
              <a:rPr lang="en-US" sz="1600" b="1" dirty="0" smtClean="0"/>
              <a:t>39</a:t>
            </a:r>
            <a:r>
              <a:rPr lang="en-US" sz="1600" dirty="0" smtClean="0"/>
              <a:t>: 465-474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[6] </a:t>
            </a:r>
            <a:r>
              <a:rPr lang="en-US" sz="1600" dirty="0" smtClean="0"/>
              <a:t>Bryant, D. H., Moll, M., Chen, B. Y., </a:t>
            </a:r>
            <a:r>
              <a:rPr lang="en-US" sz="1600" dirty="0" err="1" smtClean="0"/>
              <a:t>Fofanov</a:t>
            </a:r>
            <a:r>
              <a:rPr lang="en-US" sz="1600" dirty="0" smtClean="0"/>
              <a:t>, V. Y., and </a:t>
            </a:r>
            <a:r>
              <a:rPr lang="en-US" sz="1600" dirty="0" err="1" smtClean="0"/>
              <a:t>Kavraki</a:t>
            </a:r>
            <a:r>
              <a:rPr lang="en-US" sz="1600" dirty="0" smtClean="0"/>
              <a:t>, L. E. (2010). Analysis of  </a:t>
            </a:r>
            <a:r>
              <a:rPr lang="en-US" sz="1600" dirty="0" err="1" smtClean="0"/>
              <a:t>substructural</a:t>
            </a:r>
            <a:r>
              <a:rPr lang="en-US" sz="1600" dirty="0" smtClean="0"/>
              <a:t> variation in </a:t>
            </a:r>
            <a:r>
              <a:rPr lang="en-US" sz="1600" dirty="0" smtClean="0"/>
              <a:t>families </a:t>
            </a:r>
            <a:r>
              <a:rPr lang="en-US" sz="1600" dirty="0" smtClean="0"/>
              <a:t>of enzymatic proteins with applications to protein  function prediction. BMC Bioinformatics, </a:t>
            </a:r>
            <a:r>
              <a:rPr lang="en-US" sz="1600" b="1" dirty="0" smtClean="0"/>
              <a:t>11</a:t>
            </a:r>
            <a:r>
              <a:rPr lang="en-US" sz="1600" dirty="0" smtClean="0"/>
              <a:t>, </a:t>
            </a:r>
            <a:r>
              <a:rPr lang="en-US" sz="1600" dirty="0" smtClean="0"/>
              <a:t>242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[7] </a:t>
            </a:r>
            <a:r>
              <a:rPr lang="en-US" sz="1600" dirty="0" err="1" smtClean="0"/>
              <a:t>Pettersen</a:t>
            </a:r>
            <a:r>
              <a:rPr lang="en-US" sz="1600" dirty="0" smtClean="0"/>
              <a:t>, E. F., Goddard, T. D., Huang, C. C., Couch, G. S., </a:t>
            </a:r>
            <a:r>
              <a:rPr lang="en-US" sz="1600" dirty="0" err="1" smtClean="0"/>
              <a:t>Greenblatt</a:t>
            </a:r>
            <a:r>
              <a:rPr lang="en-US" sz="1600" dirty="0" smtClean="0"/>
              <a:t>, D. M., </a:t>
            </a:r>
            <a:r>
              <a:rPr lang="en-US" sz="1600" dirty="0" err="1" smtClean="0"/>
              <a:t>Meng</a:t>
            </a:r>
            <a:r>
              <a:rPr lang="en-US" sz="1600" dirty="0" smtClean="0"/>
              <a:t>, E. C., and </a:t>
            </a:r>
            <a:r>
              <a:rPr lang="en-US" sz="1600" dirty="0" err="1" smtClean="0"/>
              <a:t>Ferrin</a:t>
            </a:r>
            <a:r>
              <a:rPr lang="en-US" sz="1600" dirty="0" smtClean="0"/>
              <a:t>, T. E. </a:t>
            </a:r>
            <a:r>
              <a:rPr lang="en-US" sz="1600" dirty="0" smtClean="0"/>
              <a:t>(</a:t>
            </a:r>
            <a:r>
              <a:rPr lang="en-US" sz="1600" dirty="0" smtClean="0"/>
              <a:t>2004). UCSF Chimera–a visualization system for exploratory research and analysis. J </a:t>
            </a:r>
            <a:r>
              <a:rPr lang="en-US" sz="1600" dirty="0" err="1" smtClean="0"/>
              <a:t>Comput</a:t>
            </a:r>
            <a:r>
              <a:rPr lang="en-US" sz="1600" dirty="0" smtClean="0"/>
              <a:t> </a:t>
            </a:r>
            <a:r>
              <a:rPr lang="en-US" sz="1600" dirty="0" err="1" smtClean="0"/>
              <a:t>Chem</a:t>
            </a:r>
            <a:r>
              <a:rPr lang="en-US" sz="1600" dirty="0" smtClean="0"/>
              <a:t>, </a:t>
            </a:r>
            <a:r>
              <a:rPr lang="en-US" sz="1600" b="1" dirty="0" smtClean="0"/>
              <a:t>25</a:t>
            </a:r>
            <a:r>
              <a:rPr lang="en-US" sz="1600" dirty="0" smtClean="0"/>
              <a:t>(13</a:t>
            </a:r>
            <a:r>
              <a:rPr lang="en-US" sz="1600" dirty="0" smtClean="0"/>
              <a:t>), 1605–1612.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CCORPS</a:t>
            </a:r>
          </a:p>
          <a:p>
            <a:r>
              <a:rPr lang="en-US" dirty="0" smtClean="0"/>
              <a:t>Homology Models</a:t>
            </a:r>
          </a:p>
          <a:p>
            <a:r>
              <a:rPr lang="en-US" dirty="0" smtClean="0"/>
              <a:t>Initial </a:t>
            </a:r>
            <a:r>
              <a:rPr lang="en-US" dirty="0" smtClean="0"/>
              <a:t>Results/Next </a:t>
            </a:r>
            <a:r>
              <a:rPr lang="en-US" dirty="0" smtClean="0"/>
              <a:t>Steps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hec_bio_r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095500"/>
            <a:ext cx="476250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 Are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complex molecules that are essential for our bodies to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Sequence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72000"/>
          </a:xfrm>
        </p:spPr>
        <p:txBody>
          <a:bodyPr/>
          <a:lstStyle/>
          <a:p>
            <a:r>
              <a:rPr lang="en-US" dirty="0" smtClean="0"/>
              <a:t>Sequence made up of amino acids</a:t>
            </a:r>
          </a:p>
          <a:p>
            <a:pPr lvl="1"/>
            <a:r>
              <a:rPr lang="en-US" dirty="0" smtClean="0"/>
              <a:t>20 standard amino acids represented by letters</a:t>
            </a:r>
          </a:p>
          <a:p>
            <a:r>
              <a:rPr lang="en-US" b="1" dirty="0" smtClean="0"/>
              <a:t>Residue</a:t>
            </a:r>
            <a:r>
              <a:rPr lang="en-US" dirty="0" smtClean="0"/>
              <a:t> = Amino Acid</a:t>
            </a:r>
          </a:p>
          <a:p>
            <a:r>
              <a:rPr lang="en-US" dirty="0" smtClean="0">
                <a:cs typeface="Arial"/>
              </a:rPr>
              <a:t>Forms 3-D structure of protein</a:t>
            </a:r>
            <a:endParaRPr lang="en-US" dirty="0" smtClean="0">
              <a:cs typeface="Arial"/>
            </a:endParaRPr>
          </a:p>
        </p:txBody>
      </p:sp>
      <p:pic>
        <p:nvPicPr>
          <p:cNvPr id="4" name="Picture 3" descr="JOKXnV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447800"/>
            <a:ext cx="2752637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32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http://simplebooklet.com/publish.php?_escaped_fragment_=wpKey=bJmEPRrjmhtGd3MTZhf7sa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Kinases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</a:t>
            </a:r>
            <a:r>
              <a:rPr lang="en-US" dirty="0" smtClean="0"/>
              <a:t>mportant </a:t>
            </a:r>
            <a:r>
              <a:rPr lang="en-US" dirty="0" smtClean="0"/>
              <a:t>for many cell signaling pathways in the human body</a:t>
            </a:r>
            <a:endParaRPr lang="en-US" dirty="0"/>
          </a:p>
        </p:txBody>
      </p:sp>
      <p:pic>
        <p:nvPicPr>
          <p:cNvPr id="5" name="Picture 4" descr="Ch4_kin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819400"/>
            <a:ext cx="4826000" cy="3543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29000" y="31242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632460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http://en.wikipedia.org/wiki/Protein_kinase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Kinases</a:t>
            </a:r>
            <a:r>
              <a:rPr lang="en-US" dirty="0" smtClean="0"/>
              <a:t> Gone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can cause </a:t>
            </a:r>
            <a:r>
              <a:rPr lang="en-US" dirty="0" err="1" smtClean="0"/>
              <a:t>kinases</a:t>
            </a:r>
            <a:r>
              <a:rPr lang="en-US" dirty="0" smtClean="0"/>
              <a:t> to affect our cells and bodies negatively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Hypertension</a:t>
            </a:r>
          </a:p>
          <a:p>
            <a:pPr lvl="1"/>
            <a:r>
              <a:rPr lang="en-US" dirty="0" err="1" smtClean="0"/>
              <a:t>Neurodegeneration</a:t>
            </a:r>
            <a:endParaRPr lang="en-US" dirty="0" smtClean="0"/>
          </a:p>
          <a:p>
            <a:r>
              <a:rPr lang="en-US" dirty="0" smtClean="0"/>
              <a:t>Want to inhibit the </a:t>
            </a:r>
            <a:r>
              <a:rPr lang="en-US" dirty="0" err="1" smtClean="0"/>
              <a:t>kinases</a:t>
            </a:r>
            <a:r>
              <a:rPr lang="en-US" dirty="0" smtClean="0"/>
              <a:t> with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Drugs </a:t>
            </a:r>
            <a:r>
              <a:rPr lang="en-US" dirty="0" smtClean="0"/>
              <a:t>can be designed to bind to </a:t>
            </a:r>
            <a:r>
              <a:rPr lang="en-US" dirty="0" smtClean="0"/>
              <a:t>target proteins to achieve desired effect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Imatinib</a:t>
            </a:r>
            <a:r>
              <a:rPr lang="en-US" dirty="0" smtClean="0"/>
              <a:t> binds to P38 to inhibit the </a:t>
            </a:r>
            <a:r>
              <a:rPr lang="en-US" dirty="0" err="1" smtClean="0"/>
              <a:t>kinase</a:t>
            </a:r>
            <a:r>
              <a:rPr lang="en-US" dirty="0" smtClean="0"/>
              <a:t>, and prevent growth </a:t>
            </a:r>
            <a:r>
              <a:rPr lang="en-US" dirty="0" smtClean="0"/>
              <a:t>of cancer </a:t>
            </a:r>
            <a:r>
              <a:rPr lang="en-US" dirty="0" smtClean="0"/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1573</Words>
  <Application>Microsoft Office PowerPoint</Application>
  <PresentationFormat>On-screen Show (4:3)</PresentationFormat>
  <Paragraphs>235</Paragraphs>
  <Slides>36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Predicting Kinase Binding Affinity Using Homology Models in CCORPS</vt:lpstr>
      <vt:lpstr>Drug Design is Difficult</vt:lpstr>
      <vt:lpstr>Prediction Problem</vt:lpstr>
      <vt:lpstr>Outline</vt:lpstr>
      <vt:lpstr>What  Are Proteins?</vt:lpstr>
      <vt:lpstr>Protein Sequence and Structure</vt:lpstr>
      <vt:lpstr>Protein Kinases</vt:lpstr>
      <vt:lpstr>Kinases Gone Wrong</vt:lpstr>
      <vt:lpstr>Drug Design</vt:lpstr>
      <vt:lpstr>Drug Behavior</vt:lpstr>
      <vt:lpstr>Semi-supervised Learning Problem</vt:lpstr>
      <vt:lpstr>Protein Data</vt:lpstr>
      <vt:lpstr>Outline</vt:lpstr>
      <vt:lpstr>CCORPS</vt:lpstr>
      <vt:lpstr>Binding Site Substructure</vt:lpstr>
      <vt:lpstr>Triplet Subsets</vt:lpstr>
      <vt:lpstr>Clustering</vt:lpstr>
      <vt:lpstr>Steps For Each Triplet Subset</vt:lpstr>
      <vt:lpstr>Geometric Feature Vector</vt:lpstr>
      <vt:lpstr>Distance Metric</vt:lpstr>
      <vt:lpstr>Non-Redundancy</vt:lpstr>
      <vt:lpstr>Apply Labels to Clustering</vt:lpstr>
      <vt:lpstr>Highly Predictive Clusters</vt:lpstr>
      <vt:lpstr>Degree of Separation</vt:lpstr>
      <vt:lpstr>Prediction</vt:lpstr>
      <vt:lpstr>Outline</vt:lpstr>
      <vt:lpstr>Missing Structural Data</vt:lpstr>
      <vt:lpstr>Homology Models</vt:lpstr>
      <vt:lpstr>Selecting Models</vt:lpstr>
      <vt:lpstr>Implementing Homology Models</vt:lpstr>
      <vt:lpstr>Outline</vt:lpstr>
      <vt:lpstr>Initial Experiment</vt:lpstr>
      <vt:lpstr>Initial Clustering Results</vt:lpstr>
      <vt:lpstr>Next Steps</vt:lpstr>
      <vt:lpstr>Summary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</dc:creator>
  <cp:lastModifiedBy>Jeffrey</cp:lastModifiedBy>
  <cp:revision>163</cp:revision>
  <dcterms:created xsi:type="dcterms:W3CDTF">2012-10-17T15:05:52Z</dcterms:created>
  <dcterms:modified xsi:type="dcterms:W3CDTF">2013-03-11T18:06:59Z</dcterms:modified>
</cp:coreProperties>
</file>